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68" r:id="rId3"/>
    <p:sldId id="274" r:id="rId4"/>
    <p:sldId id="269" r:id="rId5"/>
    <p:sldId id="272" r:id="rId6"/>
    <p:sldId id="271" r:id="rId7"/>
    <p:sldId id="280" r:id="rId8"/>
    <p:sldId id="275" r:id="rId9"/>
    <p:sldId id="276" r:id="rId10"/>
    <p:sldId id="283" r:id="rId11"/>
    <p:sldId id="257" r:id="rId12"/>
    <p:sldId id="273" r:id="rId13"/>
    <p:sldId id="277" r:id="rId14"/>
    <p:sldId id="278" r:id="rId15"/>
    <p:sldId id="259" r:id="rId16"/>
    <p:sldId id="260" r:id="rId17"/>
    <p:sldId id="281" r:id="rId18"/>
    <p:sldId id="282" r:id="rId19"/>
    <p:sldId id="284" r:id="rId20"/>
    <p:sldId id="261" r:id="rId21"/>
    <p:sldId id="288" r:id="rId22"/>
    <p:sldId id="289" r:id="rId23"/>
    <p:sldId id="290" r:id="rId24"/>
    <p:sldId id="286" r:id="rId25"/>
    <p:sldId id="291" r:id="rId26"/>
    <p:sldId id="292" r:id="rId27"/>
    <p:sldId id="287" r:id="rId28"/>
    <p:sldId id="264" r:id="rId29"/>
    <p:sldId id="27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38813" autoAdjust="0"/>
  </p:normalViewPr>
  <p:slideViewPr>
    <p:cSldViewPr snapToGrid="0" snapToObjects="1">
      <p:cViewPr varScale="1">
        <p:scale>
          <a:sx n="42" d="100"/>
          <a:sy n="42" d="100"/>
        </p:scale>
        <p:origin x="-1408" y="-112"/>
      </p:cViewPr>
      <p:guideLst>
        <p:guide orient="horz" pos="2160"/>
        <p:guide pos="2880"/>
      </p:guideLst>
    </p:cSldViewPr>
  </p:slideViewPr>
  <p:outlineViewPr>
    <p:cViewPr>
      <p:scale>
        <a:sx n="33" d="100"/>
        <a:sy n="33" d="100"/>
      </p:scale>
      <p:origin x="0" y="7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ECED8-7A5D-0346-9268-C87B659F3641}"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5BFDF60A-6F66-6A44-B86C-5DFF8A0EF80D}">
      <dgm:prSet/>
      <dgm:spPr>
        <a:solidFill>
          <a:schemeClr val="accent2"/>
        </a:solidFill>
      </dgm:spPr>
      <dgm:t>
        <a:bodyPr/>
        <a:lstStyle/>
        <a:p>
          <a:pPr rtl="0"/>
          <a:r>
            <a:rPr lang="en-US" dirty="0" smtClean="0"/>
            <a:t>Plaintext</a:t>
          </a:r>
          <a:endParaRPr lang="en-US" dirty="0"/>
        </a:p>
      </dgm:t>
    </dgm:pt>
    <dgm:pt modelId="{746163DB-D088-C347-94DD-BB4E6B7DC3E9}" type="parTrans" cxnId="{CC3C1B38-2372-A343-8E1E-F72F60070B00}">
      <dgm:prSet/>
      <dgm:spPr/>
      <dgm:t>
        <a:bodyPr/>
        <a:lstStyle/>
        <a:p>
          <a:endParaRPr lang="en-US"/>
        </a:p>
      </dgm:t>
    </dgm:pt>
    <dgm:pt modelId="{3C016D18-6145-914B-96F0-CC74DB13D22B}" type="sibTrans" cxnId="{CC3C1B38-2372-A343-8E1E-F72F60070B00}">
      <dgm:prSet/>
      <dgm:spPr/>
      <dgm:t>
        <a:bodyPr/>
        <a:lstStyle/>
        <a:p>
          <a:endParaRPr lang="en-US"/>
        </a:p>
      </dgm:t>
    </dgm:pt>
    <dgm:pt modelId="{8E18E6F8-A090-944E-92DE-C1B8EAA10F26}">
      <dgm:prSet/>
      <dgm:spPr/>
      <dgm:t>
        <a:bodyPr/>
        <a:lstStyle/>
        <a:p>
          <a:pPr rtl="0"/>
          <a:r>
            <a:rPr lang="en-US" dirty="0" smtClean="0"/>
            <a:t>Fixed </a:t>
          </a:r>
          <a:r>
            <a:rPr lang="en-US" smtClean="0"/>
            <a:t>Length Hash</a:t>
          </a:r>
          <a:endParaRPr lang="en-US" dirty="0"/>
        </a:p>
      </dgm:t>
    </dgm:pt>
    <dgm:pt modelId="{264D1831-004F-5A4D-992F-729FC458064B}" type="parTrans" cxnId="{002A54B8-BBD0-F241-BE19-7F26CDD5BDCE}">
      <dgm:prSet/>
      <dgm:spPr/>
      <dgm:t>
        <a:bodyPr/>
        <a:lstStyle/>
        <a:p>
          <a:endParaRPr lang="en-US"/>
        </a:p>
      </dgm:t>
    </dgm:pt>
    <dgm:pt modelId="{F101AD31-5D68-D04B-A9A5-E1FA8512FB2A}" type="sibTrans" cxnId="{002A54B8-BBD0-F241-BE19-7F26CDD5BDCE}">
      <dgm:prSet/>
      <dgm:spPr/>
      <dgm:t>
        <a:bodyPr/>
        <a:lstStyle/>
        <a:p>
          <a:endParaRPr lang="en-US"/>
        </a:p>
      </dgm:t>
    </dgm:pt>
    <dgm:pt modelId="{DD2AC994-5297-5E42-91F2-C9952EBEE7C6}" type="pres">
      <dgm:prSet presAssocID="{C46ECED8-7A5D-0346-9268-C87B659F3641}" presName="Name0" presStyleCnt="0">
        <dgm:presLayoutVars>
          <dgm:dir/>
          <dgm:resizeHandles val="exact"/>
        </dgm:presLayoutVars>
      </dgm:prSet>
      <dgm:spPr/>
      <dgm:t>
        <a:bodyPr/>
        <a:lstStyle/>
        <a:p>
          <a:endParaRPr lang="en-US"/>
        </a:p>
      </dgm:t>
    </dgm:pt>
    <dgm:pt modelId="{3B7E6E72-FA81-5A43-8986-C61D9F5418A6}" type="pres">
      <dgm:prSet presAssocID="{5BFDF60A-6F66-6A44-B86C-5DFF8A0EF80D}" presName="node" presStyleLbl="node1" presStyleIdx="0" presStyleCnt="2" custLinFactNeighborX="-79918">
        <dgm:presLayoutVars>
          <dgm:bulletEnabled val="1"/>
        </dgm:presLayoutVars>
      </dgm:prSet>
      <dgm:spPr/>
      <dgm:t>
        <a:bodyPr/>
        <a:lstStyle/>
        <a:p>
          <a:endParaRPr lang="en-US"/>
        </a:p>
      </dgm:t>
    </dgm:pt>
    <dgm:pt modelId="{A5DFA94E-4630-D047-9213-B9624DF444F3}" type="pres">
      <dgm:prSet presAssocID="{3C016D18-6145-914B-96F0-CC74DB13D22B}" presName="sibTrans" presStyleLbl="sibTrans2D1" presStyleIdx="0" presStyleCnt="1"/>
      <dgm:spPr/>
      <dgm:t>
        <a:bodyPr/>
        <a:lstStyle/>
        <a:p>
          <a:endParaRPr lang="en-US"/>
        </a:p>
      </dgm:t>
    </dgm:pt>
    <dgm:pt modelId="{2BCFD163-9F06-3B45-BC5C-EE24BD4B4433}" type="pres">
      <dgm:prSet presAssocID="{3C016D18-6145-914B-96F0-CC74DB13D22B}" presName="connectorText" presStyleLbl="sibTrans2D1" presStyleIdx="0" presStyleCnt="1"/>
      <dgm:spPr/>
      <dgm:t>
        <a:bodyPr/>
        <a:lstStyle/>
        <a:p>
          <a:endParaRPr lang="en-US"/>
        </a:p>
      </dgm:t>
    </dgm:pt>
    <dgm:pt modelId="{66189D55-9F08-224A-AC72-01861CFCD41C}" type="pres">
      <dgm:prSet presAssocID="{8E18E6F8-A090-944E-92DE-C1B8EAA10F26}" presName="node" presStyleLbl="node1" presStyleIdx="1" presStyleCnt="2">
        <dgm:presLayoutVars>
          <dgm:bulletEnabled val="1"/>
        </dgm:presLayoutVars>
      </dgm:prSet>
      <dgm:spPr/>
      <dgm:t>
        <a:bodyPr/>
        <a:lstStyle/>
        <a:p>
          <a:endParaRPr lang="en-US"/>
        </a:p>
      </dgm:t>
    </dgm:pt>
  </dgm:ptLst>
  <dgm:cxnLst>
    <dgm:cxn modelId="{002A54B8-BBD0-F241-BE19-7F26CDD5BDCE}" srcId="{C46ECED8-7A5D-0346-9268-C87B659F3641}" destId="{8E18E6F8-A090-944E-92DE-C1B8EAA10F26}" srcOrd="1" destOrd="0" parTransId="{264D1831-004F-5A4D-992F-729FC458064B}" sibTransId="{F101AD31-5D68-D04B-A9A5-E1FA8512FB2A}"/>
    <dgm:cxn modelId="{70EFF55E-A67B-F54F-8A0E-4F9518CA8DB0}" type="presOf" srcId="{5BFDF60A-6F66-6A44-B86C-5DFF8A0EF80D}" destId="{3B7E6E72-FA81-5A43-8986-C61D9F5418A6}" srcOrd="0" destOrd="0" presId="urn:microsoft.com/office/officeart/2005/8/layout/process1"/>
    <dgm:cxn modelId="{FC063FD0-A2CA-3F44-B1DE-0ED2C1A4B9C9}" type="presOf" srcId="{3C016D18-6145-914B-96F0-CC74DB13D22B}" destId="{2BCFD163-9F06-3B45-BC5C-EE24BD4B4433}" srcOrd="1" destOrd="0" presId="urn:microsoft.com/office/officeart/2005/8/layout/process1"/>
    <dgm:cxn modelId="{35D1756D-4D56-1146-93E0-23E66B267A83}" type="presOf" srcId="{3C016D18-6145-914B-96F0-CC74DB13D22B}" destId="{A5DFA94E-4630-D047-9213-B9624DF444F3}" srcOrd="0" destOrd="0" presId="urn:microsoft.com/office/officeart/2005/8/layout/process1"/>
    <dgm:cxn modelId="{99FBD74C-2115-B644-B44A-B4A40269C529}" type="presOf" srcId="{8E18E6F8-A090-944E-92DE-C1B8EAA10F26}" destId="{66189D55-9F08-224A-AC72-01861CFCD41C}" srcOrd="0" destOrd="0" presId="urn:microsoft.com/office/officeart/2005/8/layout/process1"/>
    <dgm:cxn modelId="{CC3C1B38-2372-A343-8E1E-F72F60070B00}" srcId="{C46ECED8-7A5D-0346-9268-C87B659F3641}" destId="{5BFDF60A-6F66-6A44-B86C-5DFF8A0EF80D}" srcOrd="0" destOrd="0" parTransId="{746163DB-D088-C347-94DD-BB4E6B7DC3E9}" sibTransId="{3C016D18-6145-914B-96F0-CC74DB13D22B}"/>
    <dgm:cxn modelId="{3FF45101-82F9-674A-9DD3-5ED192092A6B}" type="presOf" srcId="{C46ECED8-7A5D-0346-9268-C87B659F3641}" destId="{DD2AC994-5297-5E42-91F2-C9952EBEE7C6}" srcOrd="0" destOrd="0" presId="urn:microsoft.com/office/officeart/2005/8/layout/process1"/>
    <dgm:cxn modelId="{78E0DBED-1E36-3C46-9EE9-1AB603558DFA}" type="presParOf" srcId="{DD2AC994-5297-5E42-91F2-C9952EBEE7C6}" destId="{3B7E6E72-FA81-5A43-8986-C61D9F5418A6}" srcOrd="0" destOrd="0" presId="urn:microsoft.com/office/officeart/2005/8/layout/process1"/>
    <dgm:cxn modelId="{DFFC084D-1D0F-1648-83A2-2744F50526DE}" type="presParOf" srcId="{DD2AC994-5297-5E42-91F2-C9952EBEE7C6}" destId="{A5DFA94E-4630-D047-9213-B9624DF444F3}" srcOrd="1" destOrd="0" presId="urn:microsoft.com/office/officeart/2005/8/layout/process1"/>
    <dgm:cxn modelId="{9EC39439-7B84-DE46-A303-7E3BCAB5119B}" type="presParOf" srcId="{A5DFA94E-4630-D047-9213-B9624DF444F3}" destId="{2BCFD163-9F06-3B45-BC5C-EE24BD4B4433}" srcOrd="0" destOrd="0" presId="urn:microsoft.com/office/officeart/2005/8/layout/process1"/>
    <dgm:cxn modelId="{8B632EC8-0BC2-5E4D-AF1B-D720ECC8F926}" type="presParOf" srcId="{DD2AC994-5297-5E42-91F2-C9952EBEE7C6}" destId="{66189D55-9F08-224A-AC72-01861CFCD41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6ECED8-7A5D-0346-9268-C87B659F3641}"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8E18E6F8-A090-944E-92DE-C1B8EAA10F26}">
      <dgm:prSet custT="1"/>
      <dgm:spPr/>
      <dgm:t>
        <a:bodyPr/>
        <a:lstStyle/>
        <a:p>
          <a:pPr rtl="0"/>
          <a:r>
            <a:rPr lang="en-US" sz="1600" dirty="0" smtClean="0">
              <a:latin typeface="Courier"/>
              <a:cs typeface="Courier"/>
            </a:rPr>
            <a:t>4aef0ceec93c3c95b09e39674527bd22364808c29390db01fd63d163</a:t>
          </a:r>
          <a:endParaRPr lang="en-US" sz="1600" dirty="0"/>
        </a:p>
      </dgm:t>
    </dgm:pt>
    <dgm:pt modelId="{264D1831-004F-5A4D-992F-729FC458064B}" type="parTrans" cxnId="{002A54B8-BBD0-F241-BE19-7F26CDD5BDCE}">
      <dgm:prSet/>
      <dgm:spPr/>
      <dgm:t>
        <a:bodyPr/>
        <a:lstStyle/>
        <a:p>
          <a:endParaRPr lang="en-US"/>
        </a:p>
      </dgm:t>
    </dgm:pt>
    <dgm:pt modelId="{F101AD31-5D68-D04B-A9A5-E1FA8512FB2A}" type="sibTrans" cxnId="{002A54B8-BBD0-F241-BE19-7F26CDD5BDCE}">
      <dgm:prSet/>
      <dgm:spPr/>
      <dgm:t>
        <a:bodyPr/>
        <a:lstStyle/>
        <a:p>
          <a:endParaRPr lang="en-US"/>
        </a:p>
      </dgm:t>
    </dgm:pt>
    <dgm:pt modelId="{5BFDF60A-6F66-6A44-B86C-5DFF8A0EF80D}">
      <dgm:prSet/>
      <dgm:spPr>
        <a:blipFill rotWithShape="0">
          <a:blip xmlns:r="http://schemas.openxmlformats.org/officeDocument/2006/relationships" r:embed="rId1"/>
          <a:stretch>
            <a:fillRect/>
          </a:stretch>
        </a:blipFill>
      </dgm:spPr>
      <dgm:t>
        <a:bodyPr/>
        <a:lstStyle/>
        <a:p>
          <a:pPr rtl="0"/>
          <a:endParaRPr lang="en-US" dirty="0"/>
        </a:p>
      </dgm:t>
    </dgm:pt>
    <dgm:pt modelId="{3C016D18-6145-914B-96F0-CC74DB13D22B}" type="sibTrans" cxnId="{CC3C1B38-2372-A343-8E1E-F72F60070B00}">
      <dgm:prSet/>
      <dgm:spPr/>
      <dgm:t>
        <a:bodyPr/>
        <a:lstStyle/>
        <a:p>
          <a:endParaRPr lang="en-US"/>
        </a:p>
      </dgm:t>
    </dgm:pt>
    <dgm:pt modelId="{746163DB-D088-C347-94DD-BB4E6B7DC3E9}" type="parTrans" cxnId="{CC3C1B38-2372-A343-8E1E-F72F60070B00}">
      <dgm:prSet/>
      <dgm:spPr/>
      <dgm:t>
        <a:bodyPr/>
        <a:lstStyle/>
        <a:p>
          <a:endParaRPr lang="en-US"/>
        </a:p>
      </dgm:t>
    </dgm:pt>
    <dgm:pt modelId="{DD2AC994-5297-5E42-91F2-C9952EBEE7C6}" type="pres">
      <dgm:prSet presAssocID="{C46ECED8-7A5D-0346-9268-C87B659F3641}" presName="Name0" presStyleCnt="0">
        <dgm:presLayoutVars>
          <dgm:dir/>
          <dgm:resizeHandles val="exact"/>
        </dgm:presLayoutVars>
      </dgm:prSet>
      <dgm:spPr/>
      <dgm:t>
        <a:bodyPr/>
        <a:lstStyle/>
        <a:p>
          <a:endParaRPr lang="en-US"/>
        </a:p>
      </dgm:t>
    </dgm:pt>
    <dgm:pt modelId="{3B7E6E72-FA81-5A43-8986-C61D9F5418A6}" type="pres">
      <dgm:prSet presAssocID="{5BFDF60A-6F66-6A44-B86C-5DFF8A0EF80D}" presName="node" presStyleLbl="node1" presStyleIdx="0" presStyleCnt="2" custScaleX="25306" custLinFactNeighborX="-4617">
        <dgm:presLayoutVars>
          <dgm:bulletEnabled val="1"/>
        </dgm:presLayoutVars>
      </dgm:prSet>
      <dgm:spPr/>
      <dgm:t>
        <a:bodyPr/>
        <a:lstStyle/>
        <a:p>
          <a:endParaRPr lang="en-US"/>
        </a:p>
      </dgm:t>
    </dgm:pt>
    <dgm:pt modelId="{A5DFA94E-4630-D047-9213-B9624DF444F3}" type="pres">
      <dgm:prSet presAssocID="{3C016D18-6145-914B-96F0-CC74DB13D22B}" presName="sibTrans" presStyleLbl="sibTrans2D1" presStyleIdx="0" presStyleCnt="1"/>
      <dgm:spPr/>
      <dgm:t>
        <a:bodyPr/>
        <a:lstStyle/>
        <a:p>
          <a:endParaRPr lang="en-US"/>
        </a:p>
      </dgm:t>
    </dgm:pt>
    <dgm:pt modelId="{2BCFD163-9F06-3B45-BC5C-EE24BD4B4433}" type="pres">
      <dgm:prSet presAssocID="{3C016D18-6145-914B-96F0-CC74DB13D22B}" presName="connectorText" presStyleLbl="sibTrans2D1" presStyleIdx="0" presStyleCnt="1"/>
      <dgm:spPr/>
      <dgm:t>
        <a:bodyPr/>
        <a:lstStyle/>
        <a:p>
          <a:endParaRPr lang="en-US"/>
        </a:p>
      </dgm:t>
    </dgm:pt>
    <dgm:pt modelId="{66189D55-9F08-224A-AC72-01861CFCD41C}" type="pres">
      <dgm:prSet presAssocID="{8E18E6F8-A090-944E-92DE-C1B8EAA10F26}" presName="node" presStyleLbl="node1" presStyleIdx="1" presStyleCnt="2" custScaleX="58278">
        <dgm:presLayoutVars>
          <dgm:bulletEnabled val="1"/>
        </dgm:presLayoutVars>
      </dgm:prSet>
      <dgm:spPr/>
      <dgm:t>
        <a:bodyPr/>
        <a:lstStyle/>
        <a:p>
          <a:endParaRPr lang="en-US"/>
        </a:p>
      </dgm:t>
    </dgm:pt>
  </dgm:ptLst>
  <dgm:cxnLst>
    <dgm:cxn modelId="{CF145CAA-C5E3-BE42-9C26-18E14608D7F0}" type="presOf" srcId="{3C016D18-6145-914B-96F0-CC74DB13D22B}" destId="{2BCFD163-9F06-3B45-BC5C-EE24BD4B4433}" srcOrd="1" destOrd="0" presId="urn:microsoft.com/office/officeart/2005/8/layout/process1"/>
    <dgm:cxn modelId="{002A54B8-BBD0-F241-BE19-7F26CDD5BDCE}" srcId="{C46ECED8-7A5D-0346-9268-C87B659F3641}" destId="{8E18E6F8-A090-944E-92DE-C1B8EAA10F26}" srcOrd="1" destOrd="0" parTransId="{264D1831-004F-5A4D-992F-729FC458064B}" sibTransId="{F101AD31-5D68-D04B-A9A5-E1FA8512FB2A}"/>
    <dgm:cxn modelId="{E80DF660-8355-1845-A36B-6FC198F36E4A}" type="presOf" srcId="{3C016D18-6145-914B-96F0-CC74DB13D22B}" destId="{A5DFA94E-4630-D047-9213-B9624DF444F3}" srcOrd="0" destOrd="0" presId="urn:microsoft.com/office/officeart/2005/8/layout/process1"/>
    <dgm:cxn modelId="{3E0AE2A9-C446-B64F-B05C-9672F7B93671}" type="presOf" srcId="{C46ECED8-7A5D-0346-9268-C87B659F3641}" destId="{DD2AC994-5297-5E42-91F2-C9952EBEE7C6}" srcOrd="0" destOrd="0" presId="urn:microsoft.com/office/officeart/2005/8/layout/process1"/>
    <dgm:cxn modelId="{CC3C1B38-2372-A343-8E1E-F72F60070B00}" srcId="{C46ECED8-7A5D-0346-9268-C87B659F3641}" destId="{5BFDF60A-6F66-6A44-B86C-5DFF8A0EF80D}" srcOrd="0" destOrd="0" parTransId="{746163DB-D088-C347-94DD-BB4E6B7DC3E9}" sibTransId="{3C016D18-6145-914B-96F0-CC74DB13D22B}"/>
    <dgm:cxn modelId="{423F39E0-4C9D-A948-94E2-55F5D066ACE4}" type="presOf" srcId="{8E18E6F8-A090-944E-92DE-C1B8EAA10F26}" destId="{66189D55-9F08-224A-AC72-01861CFCD41C}" srcOrd="0" destOrd="0" presId="urn:microsoft.com/office/officeart/2005/8/layout/process1"/>
    <dgm:cxn modelId="{CB78C1DC-7821-6046-B74B-88972FC6151C}" type="presOf" srcId="{5BFDF60A-6F66-6A44-B86C-5DFF8A0EF80D}" destId="{3B7E6E72-FA81-5A43-8986-C61D9F5418A6}" srcOrd="0" destOrd="0" presId="urn:microsoft.com/office/officeart/2005/8/layout/process1"/>
    <dgm:cxn modelId="{081F57BF-FD23-C94A-BFBC-77457722D0FF}" type="presParOf" srcId="{DD2AC994-5297-5E42-91F2-C9952EBEE7C6}" destId="{3B7E6E72-FA81-5A43-8986-C61D9F5418A6}" srcOrd="0" destOrd="0" presId="urn:microsoft.com/office/officeart/2005/8/layout/process1"/>
    <dgm:cxn modelId="{5D2B9657-F090-B44A-81FB-4DD6B76FB32A}" type="presParOf" srcId="{DD2AC994-5297-5E42-91F2-C9952EBEE7C6}" destId="{A5DFA94E-4630-D047-9213-B9624DF444F3}" srcOrd="1" destOrd="0" presId="urn:microsoft.com/office/officeart/2005/8/layout/process1"/>
    <dgm:cxn modelId="{F092D488-AB5A-E643-BA70-A6E86D743F4D}" type="presParOf" srcId="{A5DFA94E-4630-D047-9213-B9624DF444F3}" destId="{2BCFD163-9F06-3B45-BC5C-EE24BD4B4433}" srcOrd="0" destOrd="0" presId="urn:microsoft.com/office/officeart/2005/8/layout/process1"/>
    <dgm:cxn modelId="{8C0EE532-2AFB-F846-B8EA-657CB099B5B7}" type="presParOf" srcId="{DD2AC994-5297-5E42-91F2-C9952EBEE7C6}" destId="{66189D55-9F08-224A-AC72-01861CFCD41C}"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C8498-E4ED-2E40-A247-77C44D1DB3E6}"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lang="en-US"/>
        </a:p>
      </dgm:t>
    </dgm:pt>
    <dgm:pt modelId="{CB922C44-12CD-BA47-A464-8623DC19F75B}">
      <dgm:prSet phldrT="[Text]"/>
      <dgm:spPr/>
      <dgm:t>
        <a:bodyPr/>
        <a:lstStyle/>
        <a:p>
          <a:r>
            <a:rPr lang="en-US" dirty="0" smtClean="0"/>
            <a:t>Secret Message</a:t>
          </a:r>
          <a:endParaRPr lang="en-US" dirty="0"/>
        </a:p>
      </dgm:t>
    </dgm:pt>
    <dgm:pt modelId="{9F4D7289-6322-D94E-893B-8F3B5D4E0BAD}" type="parTrans" cxnId="{1CACAA14-9280-9848-935C-2BCDC3DC2E56}">
      <dgm:prSet/>
      <dgm:spPr/>
      <dgm:t>
        <a:bodyPr/>
        <a:lstStyle/>
        <a:p>
          <a:endParaRPr lang="en-US"/>
        </a:p>
      </dgm:t>
    </dgm:pt>
    <dgm:pt modelId="{00EE958F-2CBE-0E4D-8A99-F91AC2BCD774}" type="sibTrans" cxnId="{1CACAA14-9280-9848-935C-2BCDC3DC2E56}">
      <dgm:prSet/>
      <dgm:spPr/>
      <dgm:t>
        <a:bodyPr/>
        <a:lstStyle/>
        <a:p>
          <a:endParaRPr lang="en-US"/>
        </a:p>
      </dgm:t>
    </dgm:pt>
    <dgm:pt modelId="{645EA298-B0B1-6147-8892-EB62AC66320D}">
      <dgm:prSet phldrT="[Text]"/>
      <dgm:spPr/>
      <dgm:t>
        <a:bodyPr/>
        <a:lstStyle/>
        <a:p>
          <a:r>
            <a:rPr lang="en-US" dirty="0" err="1" smtClean="0"/>
            <a:t>Sekrit</a:t>
          </a:r>
          <a:endParaRPr lang="en-US" dirty="0"/>
        </a:p>
      </dgm:t>
    </dgm:pt>
    <dgm:pt modelId="{7CBBC28B-8D03-C642-814C-9276AC0BB0CF}" type="parTrans" cxnId="{57C3B370-BE28-5F46-9361-772A296EF1F8}">
      <dgm:prSet/>
      <dgm:spPr/>
      <dgm:t>
        <a:bodyPr/>
        <a:lstStyle/>
        <a:p>
          <a:endParaRPr lang="en-US"/>
        </a:p>
      </dgm:t>
    </dgm:pt>
    <dgm:pt modelId="{148DC204-C07E-1643-9A66-C8EC044DAB0C}" type="sibTrans" cxnId="{57C3B370-BE28-5F46-9361-772A296EF1F8}">
      <dgm:prSet/>
      <dgm:spPr/>
      <dgm:t>
        <a:bodyPr/>
        <a:lstStyle/>
        <a:p>
          <a:endParaRPr lang="en-US"/>
        </a:p>
      </dgm:t>
    </dgm:pt>
    <dgm:pt modelId="{5DD65181-699F-D742-A986-B0BA8CA0A203}">
      <dgm:prSet phldrT="[Text]"/>
      <dgm:spPr/>
      <dgm:t>
        <a:bodyPr/>
        <a:lstStyle/>
        <a:p>
          <a:r>
            <a:rPr lang="en-US" dirty="0" smtClean="0">
              <a:latin typeface="Courier"/>
              <a:cs typeface="Courier"/>
            </a:rPr>
            <a:t>U2FsdGVkX1+2QF4DGdCCn2VO9fB+1lbQJKvmhONkNMM=</a:t>
          </a:r>
          <a:endParaRPr lang="en-US" dirty="0"/>
        </a:p>
      </dgm:t>
    </dgm:pt>
    <dgm:pt modelId="{83AB0C95-9433-E942-8B63-D4C3D8043DFE}" type="parTrans" cxnId="{5BCCABAF-6EC1-F84E-B0C4-34F4BBF8952C}">
      <dgm:prSet/>
      <dgm:spPr/>
      <dgm:t>
        <a:bodyPr/>
        <a:lstStyle/>
        <a:p>
          <a:endParaRPr lang="en-US"/>
        </a:p>
      </dgm:t>
    </dgm:pt>
    <dgm:pt modelId="{87142599-D375-7B42-B722-99E3B6B9014A}" type="sibTrans" cxnId="{5BCCABAF-6EC1-F84E-B0C4-34F4BBF8952C}">
      <dgm:prSet/>
      <dgm:spPr/>
      <dgm:t>
        <a:bodyPr/>
        <a:lstStyle/>
        <a:p>
          <a:endParaRPr lang="en-US"/>
        </a:p>
      </dgm:t>
    </dgm:pt>
    <dgm:pt modelId="{6F62C356-AC6E-0F43-AA96-21C200F9BB93}" type="pres">
      <dgm:prSet presAssocID="{A99C8498-E4ED-2E40-A247-77C44D1DB3E6}" presName="Name0" presStyleCnt="0">
        <dgm:presLayoutVars>
          <dgm:chMax val="4"/>
          <dgm:resizeHandles val="exact"/>
        </dgm:presLayoutVars>
      </dgm:prSet>
      <dgm:spPr/>
      <dgm:t>
        <a:bodyPr/>
        <a:lstStyle/>
        <a:p>
          <a:endParaRPr lang="en-US"/>
        </a:p>
      </dgm:t>
    </dgm:pt>
    <dgm:pt modelId="{6A8C41D8-552C-2847-8DCA-F23CB25B3A9B}" type="pres">
      <dgm:prSet presAssocID="{A99C8498-E4ED-2E40-A247-77C44D1DB3E6}" presName="ellipse" presStyleLbl="trBgShp" presStyleIdx="0" presStyleCnt="1" custLinFactNeighborY="5212"/>
      <dgm:spPr/>
    </dgm:pt>
    <dgm:pt modelId="{CA295167-9CE2-534D-A54E-06D7DD60AFCA}" type="pres">
      <dgm:prSet presAssocID="{A99C8498-E4ED-2E40-A247-77C44D1DB3E6}" presName="arrow1" presStyleLbl="fgShp" presStyleIdx="0" presStyleCnt="1"/>
      <dgm:spPr/>
    </dgm:pt>
    <dgm:pt modelId="{2B57A57C-00C9-CF42-A849-63CF7DA595C8}" type="pres">
      <dgm:prSet presAssocID="{A99C8498-E4ED-2E40-A247-77C44D1DB3E6}" presName="rectangle" presStyleLbl="revTx" presStyleIdx="0" presStyleCnt="1" custScaleX="166667">
        <dgm:presLayoutVars>
          <dgm:bulletEnabled val="1"/>
        </dgm:presLayoutVars>
      </dgm:prSet>
      <dgm:spPr/>
      <dgm:t>
        <a:bodyPr/>
        <a:lstStyle/>
        <a:p>
          <a:endParaRPr lang="en-US"/>
        </a:p>
      </dgm:t>
    </dgm:pt>
    <dgm:pt modelId="{C96FE735-6E9C-AE4D-A3E9-951F17F1D02B}" type="pres">
      <dgm:prSet presAssocID="{645EA298-B0B1-6147-8892-EB62AC66320D}" presName="item1" presStyleLbl="node1" presStyleIdx="0" presStyleCnt="2" custLinFactNeighborX="44112" custLinFactNeighborY="-71351">
        <dgm:presLayoutVars>
          <dgm:bulletEnabled val="1"/>
        </dgm:presLayoutVars>
      </dgm:prSet>
      <dgm:spPr/>
      <dgm:t>
        <a:bodyPr/>
        <a:lstStyle/>
        <a:p>
          <a:endParaRPr lang="en-US"/>
        </a:p>
      </dgm:t>
    </dgm:pt>
    <dgm:pt modelId="{40AF44E9-93A3-AA4B-819F-2153652BECF6}" type="pres">
      <dgm:prSet presAssocID="{5DD65181-699F-D742-A986-B0BA8CA0A203}" presName="item2" presStyleLbl="node1" presStyleIdx="1" presStyleCnt="2">
        <dgm:presLayoutVars>
          <dgm:bulletEnabled val="1"/>
        </dgm:presLayoutVars>
      </dgm:prSet>
      <dgm:spPr/>
      <dgm:t>
        <a:bodyPr/>
        <a:lstStyle/>
        <a:p>
          <a:endParaRPr lang="en-US"/>
        </a:p>
      </dgm:t>
    </dgm:pt>
    <dgm:pt modelId="{2D124E8A-3016-DA41-B5A7-671FB9A5FDF7}" type="pres">
      <dgm:prSet presAssocID="{A99C8498-E4ED-2E40-A247-77C44D1DB3E6}" presName="funnel" presStyleLbl="trAlignAcc1" presStyleIdx="0" presStyleCnt="1"/>
      <dgm:spPr/>
      <dgm:t>
        <a:bodyPr/>
        <a:lstStyle/>
        <a:p>
          <a:endParaRPr lang="en-US"/>
        </a:p>
      </dgm:t>
    </dgm:pt>
  </dgm:ptLst>
  <dgm:cxnLst>
    <dgm:cxn modelId="{E2DE830B-C3A0-FE46-ADBE-C691FCBF5096}" type="presOf" srcId="{5DD65181-699F-D742-A986-B0BA8CA0A203}" destId="{2B57A57C-00C9-CF42-A849-63CF7DA595C8}" srcOrd="0" destOrd="0" presId="urn:microsoft.com/office/officeart/2005/8/layout/funnel1"/>
    <dgm:cxn modelId="{57C3B370-BE28-5F46-9361-772A296EF1F8}" srcId="{A99C8498-E4ED-2E40-A247-77C44D1DB3E6}" destId="{645EA298-B0B1-6147-8892-EB62AC66320D}" srcOrd="1" destOrd="0" parTransId="{7CBBC28B-8D03-C642-814C-9276AC0BB0CF}" sibTransId="{148DC204-C07E-1643-9A66-C8EC044DAB0C}"/>
    <dgm:cxn modelId="{5BCCABAF-6EC1-F84E-B0C4-34F4BBF8952C}" srcId="{A99C8498-E4ED-2E40-A247-77C44D1DB3E6}" destId="{5DD65181-699F-D742-A986-B0BA8CA0A203}" srcOrd="2" destOrd="0" parTransId="{83AB0C95-9433-E942-8B63-D4C3D8043DFE}" sibTransId="{87142599-D375-7B42-B722-99E3B6B9014A}"/>
    <dgm:cxn modelId="{E1AD7522-1982-2F43-BC1D-A1DA82361DF3}" type="presOf" srcId="{CB922C44-12CD-BA47-A464-8623DC19F75B}" destId="{40AF44E9-93A3-AA4B-819F-2153652BECF6}" srcOrd="0" destOrd="0" presId="urn:microsoft.com/office/officeart/2005/8/layout/funnel1"/>
    <dgm:cxn modelId="{3226ACA7-C74C-8E4B-83B7-7B17C5BE7387}" type="presOf" srcId="{A99C8498-E4ED-2E40-A247-77C44D1DB3E6}" destId="{6F62C356-AC6E-0F43-AA96-21C200F9BB93}" srcOrd="0" destOrd="0" presId="urn:microsoft.com/office/officeart/2005/8/layout/funnel1"/>
    <dgm:cxn modelId="{BAA5CAB6-D143-8341-9754-6093E6AEC4B4}" type="presOf" srcId="{645EA298-B0B1-6147-8892-EB62AC66320D}" destId="{C96FE735-6E9C-AE4D-A3E9-951F17F1D02B}" srcOrd="0" destOrd="0" presId="urn:microsoft.com/office/officeart/2005/8/layout/funnel1"/>
    <dgm:cxn modelId="{1CACAA14-9280-9848-935C-2BCDC3DC2E56}" srcId="{A99C8498-E4ED-2E40-A247-77C44D1DB3E6}" destId="{CB922C44-12CD-BA47-A464-8623DC19F75B}" srcOrd="0" destOrd="0" parTransId="{9F4D7289-6322-D94E-893B-8F3B5D4E0BAD}" sibTransId="{00EE958F-2CBE-0E4D-8A99-F91AC2BCD774}"/>
    <dgm:cxn modelId="{1E271D51-38D2-C54B-88D8-6EBD92EECFFE}" type="presParOf" srcId="{6F62C356-AC6E-0F43-AA96-21C200F9BB93}" destId="{6A8C41D8-552C-2847-8DCA-F23CB25B3A9B}" srcOrd="0" destOrd="0" presId="urn:microsoft.com/office/officeart/2005/8/layout/funnel1"/>
    <dgm:cxn modelId="{96EEC200-3582-BB49-9505-304DCCB7D3E5}" type="presParOf" srcId="{6F62C356-AC6E-0F43-AA96-21C200F9BB93}" destId="{CA295167-9CE2-534D-A54E-06D7DD60AFCA}" srcOrd="1" destOrd="0" presId="urn:microsoft.com/office/officeart/2005/8/layout/funnel1"/>
    <dgm:cxn modelId="{7202F0F7-3953-DA46-8885-A9B909897D1C}" type="presParOf" srcId="{6F62C356-AC6E-0F43-AA96-21C200F9BB93}" destId="{2B57A57C-00C9-CF42-A849-63CF7DA595C8}" srcOrd="2" destOrd="0" presId="urn:microsoft.com/office/officeart/2005/8/layout/funnel1"/>
    <dgm:cxn modelId="{C554A6DB-1595-ED45-B003-79E1717DEF6C}" type="presParOf" srcId="{6F62C356-AC6E-0F43-AA96-21C200F9BB93}" destId="{C96FE735-6E9C-AE4D-A3E9-951F17F1D02B}" srcOrd="3" destOrd="0" presId="urn:microsoft.com/office/officeart/2005/8/layout/funnel1"/>
    <dgm:cxn modelId="{6212F88A-4A0A-A04F-9741-B61000535BFA}" type="presParOf" srcId="{6F62C356-AC6E-0F43-AA96-21C200F9BB93}" destId="{40AF44E9-93A3-AA4B-819F-2153652BECF6}" srcOrd="4" destOrd="0" presId="urn:microsoft.com/office/officeart/2005/8/layout/funnel1"/>
    <dgm:cxn modelId="{9E6E7541-3E46-5D49-BE2A-5F3E973FB123}" type="presParOf" srcId="{6F62C356-AC6E-0F43-AA96-21C200F9BB93}" destId="{2D124E8A-3016-DA41-B5A7-671FB9A5FDF7}"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E6E72-FA81-5A43-8986-C61D9F5418A6}">
      <dsp:nvSpPr>
        <dsp:cNvPr id="0" name=""/>
        <dsp:cNvSpPr/>
      </dsp:nvSpPr>
      <dsp:spPr>
        <a:xfrm>
          <a:off x="0" y="0"/>
          <a:ext cx="3427660" cy="1217481"/>
        </a:xfrm>
        <a:prstGeom prst="roundRect">
          <a:avLst>
            <a:gd name="adj" fmla="val 10000"/>
          </a:avLst>
        </a:prstGeom>
        <a:solidFill>
          <a:schemeClr val="accent2"/>
        </a:soli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Plaintext</a:t>
          </a:r>
          <a:endParaRPr lang="en-US" sz="3200" kern="1200" dirty="0"/>
        </a:p>
      </dsp:txBody>
      <dsp:txXfrm>
        <a:off x="35659" y="35659"/>
        <a:ext cx="3356342" cy="1146163"/>
      </dsp:txXfrm>
    </dsp:sp>
    <dsp:sp modelId="{A5DFA94E-4630-D047-9213-B9624DF444F3}">
      <dsp:nvSpPr>
        <dsp:cNvPr id="0" name=""/>
        <dsp:cNvSpPr/>
      </dsp:nvSpPr>
      <dsp:spPr>
        <a:xfrm>
          <a:off x="3770828" y="183710"/>
          <a:ext cx="727515" cy="850059"/>
        </a:xfrm>
        <a:prstGeom prst="rightArrow">
          <a:avLst>
            <a:gd name="adj1" fmla="val 60000"/>
            <a:gd name="adj2" fmla="val 5000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770828" y="353722"/>
        <a:ext cx="509261" cy="510035"/>
      </dsp:txXfrm>
    </dsp:sp>
    <dsp:sp modelId="{66189D55-9F08-224A-AC72-01861CFCD41C}">
      <dsp:nvSpPr>
        <dsp:cNvPr id="0" name=""/>
        <dsp:cNvSpPr/>
      </dsp:nvSpPr>
      <dsp:spPr>
        <a:xfrm>
          <a:off x="4800332" y="0"/>
          <a:ext cx="3427660" cy="1217481"/>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Fixed </a:t>
          </a:r>
          <a:r>
            <a:rPr lang="en-US" sz="3200" kern="1200" smtClean="0"/>
            <a:t>Length Hash</a:t>
          </a:r>
          <a:endParaRPr lang="en-US" sz="3200" kern="1200" dirty="0"/>
        </a:p>
      </dsp:txBody>
      <dsp:txXfrm>
        <a:off x="4835991" y="35659"/>
        <a:ext cx="3356342" cy="1146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E6E72-FA81-5A43-8986-C61D9F5418A6}">
      <dsp:nvSpPr>
        <dsp:cNvPr id="0" name=""/>
        <dsp:cNvSpPr/>
      </dsp:nvSpPr>
      <dsp:spPr>
        <a:xfrm>
          <a:off x="0" y="0"/>
          <a:ext cx="1682318" cy="1359786"/>
        </a:xfrm>
        <a:prstGeom prst="roundRect">
          <a:avLst>
            <a:gd name="adj" fmla="val 10000"/>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rtl="0">
            <a:lnSpc>
              <a:spcPct val="90000"/>
            </a:lnSpc>
            <a:spcBef>
              <a:spcPct val="0"/>
            </a:spcBef>
            <a:spcAft>
              <a:spcPct val="35000"/>
            </a:spcAft>
          </a:pPr>
          <a:endParaRPr lang="en-US" sz="5800" kern="1200" dirty="0"/>
        </a:p>
      </dsp:txBody>
      <dsp:txXfrm>
        <a:off x="39827" y="39827"/>
        <a:ext cx="1602664" cy="1280132"/>
      </dsp:txXfrm>
    </dsp:sp>
    <dsp:sp modelId="{A5DFA94E-4630-D047-9213-B9624DF444F3}">
      <dsp:nvSpPr>
        <dsp:cNvPr id="0" name=""/>
        <dsp:cNvSpPr/>
      </dsp:nvSpPr>
      <dsp:spPr>
        <a:xfrm>
          <a:off x="2348840" y="0"/>
          <a:ext cx="1413026" cy="1359786"/>
        </a:xfrm>
        <a:prstGeom prst="rightArrow">
          <a:avLst>
            <a:gd name="adj1" fmla="val 60000"/>
            <a:gd name="adj2" fmla="val 50000"/>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en-US" sz="5500" kern="1200"/>
        </a:p>
      </dsp:txBody>
      <dsp:txXfrm>
        <a:off x="2348840" y="271957"/>
        <a:ext cx="1005090" cy="815872"/>
      </dsp:txXfrm>
    </dsp:sp>
    <dsp:sp modelId="{66189D55-9F08-224A-AC72-01861CFCD41C}">
      <dsp:nvSpPr>
        <dsp:cNvPr id="0" name=""/>
        <dsp:cNvSpPr/>
      </dsp:nvSpPr>
      <dsp:spPr>
        <a:xfrm>
          <a:off x="4348407" y="0"/>
          <a:ext cx="3874265" cy="1359786"/>
        </a:xfrm>
        <a:prstGeom prst="roundRect">
          <a:avLst>
            <a:gd name="adj" fmla="val 10000"/>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Courier"/>
              <a:cs typeface="Courier"/>
            </a:rPr>
            <a:t>4aef0ceec93c3c95b09e39674527bd22364808c29390db01fd63d163</a:t>
          </a:r>
          <a:endParaRPr lang="en-US" sz="1600" kern="1200" dirty="0"/>
        </a:p>
      </dsp:txBody>
      <dsp:txXfrm>
        <a:off x="4388234" y="39827"/>
        <a:ext cx="3794611" cy="1280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C41D8-552C-2847-8DCA-F23CB25B3A9B}">
      <dsp:nvSpPr>
        <dsp:cNvPr id="0" name=""/>
        <dsp:cNvSpPr/>
      </dsp:nvSpPr>
      <dsp:spPr>
        <a:xfrm>
          <a:off x="686222" y="576683"/>
          <a:ext cx="2507727" cy="87090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95167-9CE2-534D-A54E-06D7DD60AFCA}">
      <dsp:nvSpPr>
        <dsp:cNvPr id="0" name=""/>
        <dsp:cNvSpPr/>
      </dsp:nvSpPr>
      <dsp:spPr>
        <a:xfrm>
          <a:off x="1700977" y="2663832"/>
          <a:ext cx="485993" cy="311035"/>
        </a:xfrm>
        <a:prstGeom prst="downArrow">
          <a:avLst/>
        </a:prstGeom>
        <a:gradFill rotWithShape="0">
          <a:gsLst>
            <a:gs pos="0">
              <a:schemeClr val="accent1">
                <a:tint val="60000"/>
                <a:hueOff val="0"/>
                <a:satOff val="0"/>
                <a:lumOff val="0"/>
                <a:alphaOff val="0"/>
                <a:shade val="47500"/>
                <a:satMod val="137000"/>
              </a:schemeClr>
            </a:gs>
            <a:gs pos="55000">
              <a:schemeClr val="accent1">
                <a:tint val="60000"/>
                <a:hueOff val="0"/>
                <a:satOff val="0"/>
                <a:lumOff val="0"/>
                <a:alphaOff val="0"/>
                <a:shade val="69000"/>
                <a:satMod val="137000"/>
              </a:schemeClr>
            </a:gs>
            <a:gs pos="100000">
              <a:schemeClr val="accent1">
                <a:tint val="6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dsp:style>
    </dsp:sp>
    <dsp:sp modelId="{2B57A57C-00C9-CF42-A849-63CF7DA595C8}">
      <dsp:nvSpPr>
        <dsp:cNvPr id="0" name=""/>
        <dsp:cNvSpPr/>
      </dsp:nvSpPr>
      <dsp:spPr>
        <a:xfrm>
          <a:off x="-3" y="2912661"/>
          <a:ext cx="3887956" cy="583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latin typeface="Courier"/>
              <a:cs typeface="Courier"/>
            </a:rPr>
            <a:t>U2FsdGVkX1+2QF4DGdCCn2VO9fB+1lbQJKvmhONkNMM=</a:t>
          </a:r>
          <a:endParaRPr lang="en-US" sz="1300" kern="1200" dirty="0"/>
        </a:p>
      </dsp:txBody>
      <dsp:txXfrm>
        <a:off x="-3" y="2912661"/>
        <a:ext cx="3887956" cy="583192"/>
      </dsp:txXfrm>
    </dsp:sp>
    <dsp:sp modelId="{C96FE735-6E9C-AE4D-A3E9-951F17F1D02B}">
      <dsp:nvSpPr>
        <dsp:cNvPr id="0" name=""/>
        <dsp:cNvSpPr/>
      </dsp:nvSpPr>
      <dsp:spPr>
        <a:xfrm>
          <a:off x="1983833" y="845283"/>
          <a:ext cx="874788" cy="874788"/>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Sekrit</a:t>
          </a:r>
          <a:endParaRPr lang="en-US" sz="1200" kern="1200" dirty="0"/>
        </a:p>
      </dsp:txBody>
      <dsp:txXfrm>
        <a:off x="2111943" y="973393"/>
        <a:ext cx="618568" cy="618568"/>
      </dsp:txXfrm>
    </dsp:sp>
    <dsp:sp modelId="{40AF44E9-93A3-AA4B-819F-2153652BECF6}">
      <dsp:nvSpPr>
        <dsp:cNvPr id="0" name=""/>
        <dsp:cNvSpPr/>
      </dsp:nvSpPr>
      <dsp:spPr>
        <a:xfrm>
          <a:off x="971987" y="813168"/>
          <a:ext cx="874788" cy="874788"/>
        </a:xfrm>
        <a:prstGeom prst="ellips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Secret Message</a:t>
          </a:r>
          <a:endParaRPr lang="en-US" sz="1200" kern="1200" dirty="0"/>
        </a:p>
      </dsp:txBody>
      <dsp:txXfrm>
        <a:off x="1100097" y="941278"/>
        <a:ext cx="618568" cy="618568"/>
      </dsp:txXfrm>
    </dsp:sp>
    <dsp:sp modelId="{2D124E8A-3016-DA41-B5A7-671FB9A5FDF7}">
      <dsp:nvSpPr>
        <dsp:cNvPr id="0" name=""/>
        <dsp:cNvSpPr/>
      </dsp:nvSpPr>
      <dsp:spPr>
        <a:xfrm>
          <a:off x="583192" y="424373"/>
          <a:ext cx="2721564" cy="2177251"/>
        </a:xfrm>
        <a:prstGeom prst="funnel">
          <a:avLst/>
        </a:prstGeom>
        <a:solidFill>
          <a:schemeClr val="lt1">
            <a:alpha val="4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67292D-7FD4-2041-9560-C84A6D764719}" type="datetimeFigureOut">
              <a:rPr lang="en-US" smtClean="0"/>
              <a:t>9/4/12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EAED5-6BB0-3543-A175-5FEF91939696}" type="slidenum">
              <a:rPr lang="en-US" smtClean="0"/>
              <a:t>‹#›</a:t>
            </a:fld>
            <a:endParaRPr lang="en-US"/>
          </a:p>
        </p:txBody>
      </p:sp>
    </p:spTree>
    <p:extLst>
      <p:ext uri="{BB962C8B-B14F-4D97-AF65-F5344CB8AC3E}">
        <p14:creationId xmlns:p14="http://schemas.microsoft.com/office/powerpoint/2010/main" val="553826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a:t>
            </a:fld>
            <a:endParaRPr lang="en-US"/>
          </a:p>
        </p:txBody>
      </p:sp>
    </p:spTree>
    <p:extLst>
      <p:ext uri="{BB962C8B-B14F-4D97-AF65-F5344CB8AC3E}">
        <p14:creationId xmlns:p14="http://schemas.microsoft.com/office/powerpoint/2010/main" val="372009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give me a little context here, before</a:t>
            </a:r>
            <a:r>
              <a:rPr lang="en-US" baseline="0" dirty="0" smtClean="0"/>
              <a:t> I go into some background info, can I get a show of hands?</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10</a:t>
            </a:fld>
            <a:endParaRPr lang="en-US"/>
          </a:p>
        </p:txBody>
      </p:sp>
    </p:spTree>
    <p:extLst>
      <p:ext uri="{BB962C8B-B14F-4D97-AF65-F5344CB8AC3E}">
        <p14:creationId xmlns:p14="http://schemas.microsoft.com/office/powerpoint/2010/main" val="391417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had a few “CISSP 101” slides in here but I cut them down to one. And this one has a cartoon. You can thank me later. </a:t>
            </a:r>
          </a:p>
          <a:p>
            <a:endParaRPr lang="en-US" baseline="0" dirty="0" smtClean="0"/>
          </a:p>
          <a:p>
            <a:r>
              <a:rPr lang="en-US" baseline="0" dirty="0" smtClean="0"/>
              <a:t>The cartoon says “All I’m saying is NOW is the time to develop the technology to deflect an asteroid”. That’s basically the point of risk analysis. You need to be AHEAD of the game.</a:t>
            </a:r>
          </a:p>
          <a:p>
            <a:endParaRPr lang="en-US" baseline="0" dirty="0" smtClean="0"/>
          </a:p>
          <a:p>
            <a:r>
              <a:rPr lang="en-US" baseline="0" dirty="0" smtClean="0"/>
              <a:t>If you’re writing code on the internet, you need to be thinking in terms of analyzing your risks. If you’re not subject to regulator compliance, you don’t necessary have to document it, but you should still be thinking about your risk exposure. It will give you context that will help you determine what controls you can afford to implement.</a:t>
            </a:r>
          </a:p>
          <a:p>
            <a:endParaRPr lang="en-US" baseline="0" dirty="0" smtClean="0"/>
          </a:p>
          <a:p>
            <a:r>
              <a:rPr lang="en-US" baseline="0" dirty="0" smtClean="0"/>
              <a:t>Risk analysis isn’t necessarily easy, but it’s pretty simple.</a:t>
            </a:r>
          </a:p>
          <a:p>
            <a:endParaRPr lang="en-US" baseline="0" dirty="0" smtClean="0"/>
          </a:p>
          <a:p>
            <a:r>
              <a:rPr lang="en-US" baseline="0" dirty="0" smtClean="0"/>
              <a:t>First, figure out what you’re trying to protect. Think of terms of things you don’t want to lose, and things that other people might want. </a:t>
            </a:r>
          </a:p>
          <a:p>
            <a:endParaRPr lang="en-US" baseline="0" dirty="0" smtClean="0"/>
          </a:p>
          <a:p>
            <a:r>
              <a:rPr lang="en-US" baseline="0" dirty="0" smtClean="0"/>
              <a:t>Then, identify your threats and vulnerabilities. So you have a main system database with a bunch of user passwords. Do people want it? How might they get it? Accidentally restoring a backup? Losing a laptop? Hacking into your system? </a:t>
            </a:r>
            <a:r>
              <a:rPr lang="en-US" baseline="0" dirty="0" err="1" smtClean="0"/>
              <a:t>Wifi</a:t>
            </a:r>
            <a:r>
              <a:rPr lang="en-US" baseline="0" dirty="0" smtClean="0"/>
              <a:t> sniffing? What about a disgruntled employee who quits and issues an </a:t>
            </a:r>
            <a:r>
              <a:rPr lang="en-US" baseline="0" dirty="0" err="1" smtClean="0"/>
              <a:t>rm</a:t>
            </a:r>
            <a:r>
              <a:rPr lang="en-US" baseline="0" dirty="0" smtClean="0"/>
              <a:t> –</a:t>
            </a:r>
            <a:r>
              <a:rPr lang="en-US" baseline="0" dirty="0" err="1" smtClean="0"/>
              <a:t>rf</a:t>
            </a:r>
            <a:r>
              <a:rPr lang="en-US" baseline="0" dirty="0" smtClean="0"/>
              <a:t> on their way out the door?</a:t>
            </a:r>
          </a:p>
          <a:p>
            <a:endParaRPr lang="en-US" baseline="0" dirty="0" smtClean="0"/>
          </a:p>
          <a:p>
            <a:r>
              <a:rPr lang="en-US" baseline="0" dirty="0" smtClean="0"/>
              <a:t>Finally, identify which of these vulnerabilities need to be countered. Chances are you have a few decent controls already (</a:t>
            </a:r>
            <a:r>
              <a:rPr lang="en-US" baseline="0" dirty="0" err="1" smtClean="0"/>
              <a:t>ssh</a:t>
            </a:r>
            <a:r>
              <a:rPr lang="en-US" baseline="0" dirty="0" smtClean="0"/>
              <a:t> administrative access, firewalls, running your app as a non-privileged user, separate database users).</a:t>
            </a:r>
          </a:p>
          <a:p>
            <a:endParaRPr lang="en-US" baseline="0" dirty="0" smtClean="0"/>
          </a:p>
          <a:p>
            <a:r>
              <a:rPr lang="en-US" baseline="0" dirty="0" smtClean="0"/>
              <a:t>Anyway, you may well determine you need some cryptography to keep things copacetic. Let’s look at what’s on the table.</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11</a:t>
            </a:fld>
            <a:endParaRPr lang="en-US"/>
          </a:p>
        </p:txBody>
      </p:sp>
    </p:spTree>
    <p:extLst>
      <p:ext uri="{BB962C8B-B14F-4D97-AF65-F5344CB8AC3E}">
        <p14:creationId xmlns:p14="http://schemas.microsoft.com/office/powerpoint/2010/main" val="26905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So,</a:t>
            </a:r>
            <a:r>
              <a:rPr lang="en-US" baseline="0" dirty="0" smtClean="0"/>
              <a:t> what’s cryptography. Well, it’s a pretty robust field, but in the context of a web or </a:t>
            </a:r>
            <a:r>
              <a:rPr lang="en-US" baseline="0" dirty="0" err="1" smtClean="0"/>
              <a:t>django</a:t>
            </a:r>
            <a:r>
              <a:rPr lang="en-US" baseline="0" dirty="0" smtClean="0"/>
              <a:t> application, it basically breaks down to three things. The first of these are cryptographic hash functions. At least on the surface, they’re pretty simple. Take a “thing”, preferably large, and represent it with a fixed string of bytes.</a:t>
            </a:r>
          </a:p>
          <a:p>
            <a:pPr marL="0" indent="0">
              <a:buFont typeface="Arial"/>
              <a:buNone/>
            </a:pPr>
            <a:endParaRPr lang="en-US" dirty="0" smtClean="0"/>
          </a:p>
          <a:p>
            <a:pPr marL="285750" indent="-285750">
              <a:buFont typeface="Arial"/>
              <a:buChar char="•"/>
            </a:pPr>
            <a:r>
              <a:rPr lang="en-US" dirty="0" smtClean="0"/>
              <a:t>No </a:t>
            </a:r>
            <a:r>
              <a:rPr lang="en-US" dirty="0" smtClean="0"/>
              <a:t>Keys</a:t>
            </a:r>
          </a:p>
          <a:p>
            <a:pPr marL="285750" indent="-285750">
              <a:buFont typeface="Arial"/>
              <a:buChar char="•"/>
            </a:pPr>
            <a:r>
              <a:rPr lang="en-US" dirty="0" smtClean="0"/>
              <a:t>One way (destroys data)</a:t>
            </a:r>
          </a:p>
          <a:p>
            <a:pPr marL="285750" indent="-285750">
              <a:buFont typeface="Arial"/>
              <a:buChar char="•"/>
            </a:pPr>
            <a:r>
              <a:rPr lang="en-US" dirty="0" smtClean="0"/>
              <a:t>Comparatively fast (still not ideal for hash tables)</a:t>
            </a:r>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12</a:t>
            </a:fld>
            <a:endParaRPr lang="en-US"/>
          </a:p>
        </p:txBody>
      </p:sp>
    </p:spTree>
    <p:extLst>
      <p:ext uri="{BB962C8B-B14F-4D97-AF65-F5344CB8AC3E}">
        <p14:creationId xmlns:p14="http://schemas.microsoft.com/office/powerpoint/2010/main" val="20612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a:t>
            </a:r>
            <a:r>
              <a:rPr lang="en-US" baseline="30000" dirty="0" smtClean="0"/>
              <a:t>nd</a:t>
            </a:r>
            <a:r>
              <a:rPr lang="en-US" baseline="0" dirty="0" smtClean="0"/>
              <a:t> class of cryptography you’ll run into frequently is symmetric key encryption. This is simple, reversible encryption. Obviously, the devil is in the details, but you can actually make an unbreakable cipher simply by using an old fashioned one-time pad. With symmetric encryption, you have only one key, which is used for both encryption. That means you have to share it with anybody else you want to share with.</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14</a:t>
            </a:fld>
            <a:endParaRPr lang="en-US"/>
          </a:p>
        </p:txBody>
      </p:sp>
    </p:spTree>
    <p:extLst>
      <p:ext uri="{BB962C8B-B14F-4D97-AF65-F5344CB8AC3E}">
        <p14:creationId xmlns:p14="http://schemas.microsoft.com/office/powerpoint/2010/main" val="44898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15</a:t>
            </a:fld>
            <a:endParaRPr lang="en-US"/>
          </a:p>
        </p:txBody>
      </p:sp>
    </p:spTree>
    <p:extLst>
      <p:ext uri="{BB962C8B-B14F-4D97-AF65-F5344CB8AC3E}">
        <p14:creationId xmlns:p14="http://schemas.microsoft.com/office/powerpoint/2010/main" val="30436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last “class” of cryptography we’re going to talk about is public key cryptography. It’s a pretty big breakthrough in crypto, in </a:t>
            </a:r>
            <a:r>
              <a:rPr lang="en-US" baseline="0" dirty="0" smtClean="0"/>
              <a:t>that it allows for asymmetric trust. Bob can give Alice a copy of his “public key” and she can send messages to bob that only he can decrypt. If he chooses, he can use Alice’s public key to verify that she was actually the sender. Obviously, this works both ways.</a:t>
            </a:r>
          </a:p>
          <a:p>
            <a:endParaRPr lang="en-US" baseline="0" dirty="0" smtClean="0"/>
          </a:p>
        </p:txBody>
      </p:sp>
      <p:sp>
        <p:nvSpPr>
          <p:cNvPr id="4" name="Slide Number Placeholder 3"/>
          <p:cNvSpPr>
            <a:spLocks noGrp="1"/>
          </p:cNvSpPr>
          <p:nvPr>
            <p:ph type="sldNum" sz="quarter" idx="10"/>
          </p:nvPr>
        </p:nvSpPr>
        <p:spPr/>
        <p:txBody>
          <a:bodyPr/>
          <a:lstStyle/>
          <a:p>
            <a:fld id="{ABEEAED5-6BB0-3543-A175-5FEF91939696}" type="slidenum">
              <a:rPr lang="en-US" smtClean="0"/>
              <a:t>16</a:t>
            </a:fld>
            <a:endParaRPr lang="en-US"/>
          </a:p>
        </p:txBody>
      </p:sp>
    </p:spTree>
    <p:extLst>
      <p:ext uri="{BB962C8B-B14F-4D97-AF65-F5344CB8AC3E}">
        <p14:creationId xmlns:p14="http://schemas.microsoft.com/office/powerpoint/2010/main" val="3721009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fundamental premise of PKC is that there are</a:t>
            </a:r>
            <a:r>
              <a:rPr lang="en-US" baseline="0" dirty="0" smtClean="0"/>
              <a:t> mathematical problems which are much harder to reverse than they are to compute. RSA uses determining prime factors, DSA uses exponentiation and logarithms.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17</a:t>
            </a:fld>
            <a:endParaRPr lang="en-US"/>
          </a:p>
        </p:txBody>
      </p:sp>
    </p:spTree>
    <p:extLst>
      <p:ext uri="{BB962C8B-B14F-4D97-AF65-F5344CB8AC3E}">
        <p14:creationId xmlns:p14="http://schemas.microsoft.com/office/powerpoint/2010/main" val="3407841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we’ve talked about the tools on the table. Let’s level set on some basic best practice. </a:t>
            </a:r>
            <a:r>
              <a:rPr lang="en-US" dirty="0" smtClean="0"/>
              <a:t>I don’t claim to be an authority here, so feel free to add to the list. </a:t>
            </a:r>
          </a:p>
          <a:p>
            <a:endParaRPr lang="en-US" dirty="0" smtClean="0"/>
          </a:p>
          <a:p>
            <a:r>
              <a:rPr lang="en-US" dirty="0" smtClean="0"/>
              <a:t>This is the stuff you shouldn’t be writing in any</a:t>
            </a:r>
            <a:r>
              <a:rPr lang="en-US" baseline="0" dirty="0" smtClean="0"/>
              <a:t> way, shape or form. This is why you use a framework.</a:t>
            </a:r>
            <a:r>
              <a:rPr lang="en-US" dirty="0" smtClean="0"/>
              <a:t> </a:t>
            </a:r>
          </a:p>
          <a:p>
            <a:r>
              <a:rPr lang="en-US" dirty="0" smtClean="0"/>
              <a:t>I can</a:t>
            </a:r>
            <a:r>
              <a:rPr lang="en-US" baseline="0" dirty="0" smtClean="0"/>
              <a:t> say, however, that looking over the crypto-related code in Django 1.4, things have improved a lot. </a:t>
            </a:r>
            <a:r>
              <a:rPr lang="en-US" baseline="0" dirty="0" err="1" smtClean="0"/>
              <a:t>Kudo’s</a:t>
            </a:r>
            <a:r>
              <a:rPr lang="en-US" baseline="0" dirty="0" smtClean="0"/>
              <a:t> to whoever was responsible. Use Django 1.4.</a:t>
            </a:r>
          </a:p>
          <a:p>
            <a:endParaRPr lang="en-US" baseline="0" dirty="0" smtClean="0"/>
          </a:p>
          <a:p>
            <a:r>
              <a:rPr lang="en-US" baseline="0" dirty="0" smtClean="0"/>
              <a:t>Secondly. Enable HTTPS. Just do it. Force redirects, and use secure cookies. </a:t>
            </a:r>
          </a:p>
          <a:p>
            <a:endParaRPr lang="en-US" baseline="0" dirty="0" smtClean="0"/>
          </a:p>
          <a:p>
            <a:r>
              <a:rPr lang="en-US" baseline="0" dirty="0" smtClean="0"/>
              <a:t>For most scenarios, this is all you need.</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19</a:t>
            </a:fld>
            <a:endParaRPr lang="en-US"/>
          </a:p>
        </p:txBody>
      </p:sp>
    </p:spTree>
    <p:extLst>
      <p:ext uri="{BB962C8B-B14F-4D97-AF65-F5344CB8AC3E}">
        <p14:creationId xmlns:p14="http://schemas.microsoft.com/office/powerpoint/2010/main" val="383527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talk about stuff beyond the basics.</a:t>
            </a:r>
          </a:p>
          <a:p>
            <a:endParaRPr lang="en-US" baseline="0" dirty="0" smtClean="0"/>
          </a:p>
          <a:p>
            <a:r>
              <a:rPr lang="en-US" baseline="0" dirty="0" smtClean="0"/>
              <a:t>What if you need to encrypt your data records? Say you’re storing somebody’s financial history?</a:t>
            </a:r>
          </a:p>
          <a:p>
            <a:endParaRPr lang="en-US" baseline="0" dirty="0" smtClean="0"/>
          </a:p>
          <a:p>
            <a:r>
              <a:rPr lang="en-US" baseline="0" dirty="0" smtClean="0"/>
              <a:t>What about exchanging information with third parties? Perhaps you need to batch process a bunch of bank transactions every night? Or receive a list of the latest 0-day exploits. In either case, you want to transfer this stuff securely.</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20</a:t>
            </a:fld>
            <a:endParaRPr lang="en-US"/>
          </a:p>
        </p:txBody>
      </p:sp>
    </p:spTree>
    <p:extLst>
      <p:ext uri="{BB962C8B-B14F-4D97-AF65-F5344CB8AC3E}">
        <p14:creationId xmlns:p14="http://schemas.microsoft.com/office/powerpoint/2010/main" val="4173391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don’t really want to belabor this point, but this is </a:t>
            </a:r>
            <a:r>
              <a:rPr lang="en-US" dirty="0" err="1" smtClean="0"/>
              <a:t>kinda</a:t>
            </a:r>
            <a:r>
              <a:rPr lang="en-US" baseline="0" dirty="0" smtClean="0"/>
              <a:t> the table stakes use case, so lets talk about it for a minute. You really shouldn’t need to manage your own passwords, but if you do, don’t do it like this. See the problem? We can just call this the “linked-in method”.</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21</a:t>
            </a:fld>
            <a:endParaRPr lang="en-US"/>
          </a:p>
        </p:txBody>
      </p:sp>
    </p:spTree>
    <p:extLst>
      <p:ext uri="{BB962C8B-B14F-4D97-AF65-F5344CB8AC3E}">
        <p14:creationId xmlns:p14="http://schemas.microsoft.com/office/powerpoint/2010/main" val="174036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get started, let me give you just a bit of background. I’m Erik. I work at a software company here in DC called WiserTogether.</a:t>
            </a:r>
            <a:r>
              <a:rPr lang="en-US" baseline="0" dirty="0" smtClean="0"/>
              <a:t> We try to provide peace of mind to medical consumers by giving them the information they need to make good decisions. </a:t>
            </a:r>
            <a:r>
              <a:rPr lang="en-US" dirty="0" smtClean="0"/>
              <a:t>I’m</a:t>
            </a:r>
            <a:r>
              <a:rPr lang="en-US" baseline="0" dirty="0" smtClean="0"/>
              <a:t> not a cryptographer. Even if I was, honestly, you shouldn’t take what I say at face value. There’s simply no substitute for understanding what you’re doing, which is why I’m going to try and help you understand and make your own decisions</a:t>
            </a:r>
            <a:r>
              <a:rPr lang="en-US" baseline="0" dirty="0" smtClean="0"/>
              <a:t>.</a:t>
            </a:r>
          </a:p>
          <a:p>
            <a:endParaRPr lang="en-US" baseline="0" dirty="0" smtClean="0"/>
          </a:p>
          <a:p>
            <a:r>
              <a:rPr lang="en-US" baseline="0" dirty="0" smtClean="0"/>
              <a:t>Regardless, </a:t>
            </a:r>
            <a:r>
              <a:rPr lang="en-US" baseline="0" dirty="0" smtClean="0"/>
              <a:t>I’ve been working with cryptography in various capacities for a </a:t>
            </a:r>
            <a:r>
              <a:rPr lang="en-US" baseline="0" dirty="0" smtClean="0"/>
              <a:t>while</a:t>
            </a:r>
            <a:r>
              <a:rPr lang="en-US" baseline="0" dirty="0" smtClean="0"/>
              <a:t>. Most recently, I’ve had the opportunity to build out a soup-to-nuts information security management system, which has given me the chance to look at our existing and proposed use of cryptography with a more critical eye. We’ve had to learn a few thing by trial and error. Today, I’m going to try and help you avoid doing that.</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a:t>
            </a:fld>
            <a:endParaRPr lang="en-US"/>
          </a:p>
        </p:txBody>
      </p:sp>
    </p:spTree>
    <p:extLst>
      <p:ext uri="{BB962C8B-B14F-4D97-AF65-F5344CB8AC3E}">
        <p14:creationId xmlns:p14="http://schemas.microsoft.com/office/powerpoint/2010/main" val="607675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it’s done right. You might recognize</a:t>
            </a:r>
            <a:r>
              <a:rPr lang="en-US" baseline="0" dirty="0" smtClean="0"/>
              <a:t> this code from somewhere… hmm.</a:t>
            </a:r>
          </a:p>
          <a:p>
            <a:endParaRPr lang="en-US" baseline="0" dirty="0" smtClean="0"/>
          </a:p>
          <a:p>
            <a:r>
              <a:rPr lang="en-US" baseline="0" dirty="0" smtClean="0"/>
              <a:t>I want to draw your attention to two key details. The first is </a:t>
            </a:r>
            <a:r>
              <a:rPr lang="en-US" baseline="0" dirty="0" err="1" smtClean="0"/>
              <a:t>get_random_string</a:t>
            </a:r>
            <a:r>
              <a:rPr lang="en-US" baseline="0" dirty="0" smtClean="0"/>
              <a:t>(). That’s a great function, and appears to be introduced in </a:t>
            </a:r>
            <a:r>
              <a:rPr lang="en-US" baseline="0" dirty="0" err="1" smtClean="0"/>
              <a:t>django</a:t>
            </a:r>
            <a:r>
              <a:rPr lang="en-US" baseline="0" dirty="0" smtClean="0"/>
              <a:t> 1.4. It uses </a:t>
            </a:r>
            <a:r>
              <a:rPr lang="en-US" baseline="0" dirty="0" err="1" smtClean="0"/>
              <a:t>random.SystemRandom</a:t>
            </a:r>
            <a:r>
              <a:rPr lang="en-US" baseline="0" dirty="0" smtClean="0"/>
              <a:t> if possible, and then falls back to the default </a:t>
            </a:r>
            <a:r>
              <a:rPr lang="en-US" baseline="0" dirty="0" err="1" smtClean="0"/>
              <a:t>mersenne</a:t>
            </a:r>
            <a:r>
              <a:rPr lang="en-US" baseline="0" dirty="0" smtClean="0"/>
              <a:t> twister algorithm if it can’t find it. For crypto, entropy is good, and it needs hardware support to do well. This is an easy way to get it with </a:t>
            </a:r>
            <a:r>
              <a:rPr lang="en-US" baseline="0" dirty="0" err="1" smtClean="0"/>
              <a:t>django</a:t>
            </a:r>
            <a:r>
              <a:rPr lang="en-US" baseline="0" dirty="0" smtClean="0"/>
              <a:t>.</a:t>
            </a:r>
          </a:p>
          <a:p>
            <a:endParaRPr lang="en-US" baseline="0" dirty="0" smtClean="0"/>
          </a:p>
          <a:p>
            <a:r>
              <a:rPr lang="en-US" baseline="0" dirty="0" smtClean="0"/>
              <a:t>The second thing is that hashing algorithm. That’s a “key derivation function” called pbkdf2. There are other options such as </a:t>
            </a:r>
            <a:r>
              <a:rPr lang="en-US" baseline="0" dirty="0" err="1" smtClean="0"/>
              <a:t>bcrypt</a:t>
            </a:r>
            <a:r>
              <a:rPr lang="en-US" baseline="0" dirty="0" smtClean="0"/>
              <a:t>, </a:t>
            </a:r>
            <a:r>
              <a:rPr lang="en-US" baseline="0" dirty="0" err="1" smtClean="0"/>
              <a:t>scrypt</a:t>
            </a:r>
            <a:r>
              <a:rPr lang="en-US" baseline="0" dirty="0" smtClean="0"/>
              <a:t>, and friends. The key </a:t>
            </a:r>
            <a:r>
              <a:rPr lang="en-US" baseline="0" dirty="0" err="1" smtClean="0"/>
              <a:t>takaway</a:t>
            </a:r>
            <a:r>
              <a:rPr lang="en-US" baseline="0" dirty="0" smtClean="0"/>
              <a:t> here is that it’s computationally expensive. Coupled with a per-record has, that makes brute forcing these passwords computationally infeasible. That’s what we want!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22</a:t>
            </a:fld>
            <a:endParaRPr lang="en-US"/>
          </a:p>
        </p:txBody>
      </p:sp>
    </p:spTree>
    <p:extLst>
      <p:ext uri="{BB962C8B-B14F-4D97-AF65-F5344CB8AC3E}">
        <p14:creationId xmlns:p14="http://schemas.microsoft.com/office/powerpoint/2010/main" val="220901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a:t>
            </a:r>
            <a:r>
              <a:rPr lang="en-US" baseline="0" dirty="0" smtClean="0"/>
              <a:t>t a real use case. We receive lists of “known” people and need to allow people to authenticate against the list. Unfortunately, sometimes the only data we have to identify people with are pieces of information we don’t want to have – PII/PHI. Hashing that information with a salt adds a measure of security, but still allows us to do the lookups.</a:t>
            </a:r>
          </a:p>
          <a:p>
            <a:endParaRPr lang="en-US" baseline="0" dirty="0" smtClean="0"/>
          </a:p>
          <a:p>
            <a:r>
              <a:rPr lang="en-US" baseline="0" dirty="0" smtClean="0"/>
              <a:t>The technical term for this is HMAC, which specifies a specific method for combining the salt and the record itself. The code you see here is a bit more naïve, but the point still stands. </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24</a:t>
            </a:fld>
            <a:endParaRPr lang="en-US"/>
          </a:p>
        </p:txBody>
      </p:sp>
    </p:spTree>
    <p:extLst>
      <p:ext uri="{BB962C8B-B14F-4D97-AF65-F5344CB8AC3E}">
        <p14:creationId xmlns:p14="http://schemas.microsoft.com/office/powerpoint/2010/main" val="257505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use case is storing information</a:t>
            </a:r>
            <a:r>
              <a:rPr lang="en-US" baseline="0" dirty="0" smtClean="0"/>
              <a:t> on a user record or some such. In an ideal scenario, you’d get the key from the user and store it in memory. Here I’m just stuffing it into the code. Key management is definitely the hard problem here, but what I want to point out first is the presence of the initialization vector.</a:t>
            </a:r>
          </a:p>
          <a:p>
            <a:endParaRPr lang="en-US" baseline="0" dirty="0" smtClean="0"/>
          </a:p>
          <a:p>
            <a:r>
              <a:rPr lang="en-US" baseline="0" dirty="0" smtClean="0"/>
              <a:t>This is a pit I’ve seen a few of our customers fall into. “Oh that’s just the IV, it’s like another key”. Wrong! If you don’t have a random IV, you’ve basically downgraded your cipher to an electronic codebook, which can be cracked via known plaintext pretty easily. Check out the </a:t>
            </a:r>
            <a:r>
              <a:rPr lang="en-US" baseline="0" dirty="0" err="1" smtClean="0"/>
              <a:t>wikipedia</a:t>
            </a:r>
            <a:r>
              <a:rPr lang="en-US" baseline="0" dirty="0" smtClean="0"/>
              <a:t> article on </a:t>
            </a:r>
            <a:r>
              <a:rPr lang="en-US" baseline="0" dirty="0" err="1" smtClean="0"/>
              <a:t>initiatialization</a:t>
            </a:r>
            <a:r>
              <a:rPr lang="en-US" baseline="0" dirty="0" smtClean="0"/>
              <a:t> vectors.</a:t>
            </a:r>
          </a:p>
          <a:p>
            <a:endParaRPr lang="en-US" baseline="0" dirty="0" smtClean="0"/>
          </a:p>
          <a:p>
            <a:r>
              <a:rPr lang="en-US" baseline="0" dirty="0" smtClean="0"/>
              <a:t>This code actually runs, and uses m2crypto to run </a:t>
            </a:r>
            <a:r>
              <a:rPr lang="en-US" baseline="0" dirty="0" err="1" smtClean="0"/>
              <a:t>openssl</a:t>
            </a:r>
            <a:r>
              <a:rPr lang="en-US" baseline="0" dirty="0" smtClean="0"/>
              <a:t>. Take it for what it is.</a:t>
            </a:r>
            <a:endParaRPr lang="en-US" dirty="0" smtClean="0"/>
          </a:p>
        </p:txBody>
      </p:sp>
      <p:sp>
        <p:nvSpPr>
          <p:cNvPr id="4" name="Slide Number Placeholder 3"/>
          <p:cNvSpPr>
            <a:spLocks noGrp="1"/>
          </p:cNvSpPr>
          <p:nvPr>
            <p:ph type="sldNum" sz="quarter" idx="10"/>
          </p:nvPr>
        </p:nvSpPr>
        <p:spPr/>
        <p:txBody>
          <a:bodyPr/>
          <a:lstStyle/>
          <a:p>
            <a:fld id="{ABEEAED5-6BB0-3543-A175-5FEF91939696}" type="slidenum">
              <a:rPr lang="en-US" smtClean="0"/>
              <a:t>25</a:t>
            </a:fld>
            <a:endParaRPr lang="en-US"/>
          </a:p>
        </p:txBody>
      </p:sp>
    </p:spTree>
    <p:extLst>
      <p:ext uri="{BB962C8B-B14F-4D97-AF65-F5344CB8AC3E}">
        <p14:creationId xmlns:p14="http://schemas.microsoft.com/office/powerpoint/2010/main" val="4088174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a </a:t>
            </a:r>
            <a:r>
              <a:rPr lang="en-US" dirty="0" err="1" smtClean="0"/>
              <a:t>django</a:t>
            </a:r>
            <a:r>
              <a:rPr lang="en-US" dirty="0" smtClean="0"/>
              <a:t> use case for that symmetric</a:t>
            </a:r>
            <a:r>
              <a:rPr lang="en-US" baseline="0" dirty="0" smtClean="0"/>
              <a:t> encryption code. This is semi-pseudo code, you need a ton of exception handling and error checking for this to be legit, so don’t just copy it.</a:t>
            </a:r>
          </a:p>
          <a:p>
            <a:endParaRPr lang="en-US" baseline="0" dirty="0" smtClean="0"/>
          </a:p>
          <a:p>
            <a:r>
              <a:rPr lang="en-US" baseline="0" dirty="0" smtClean="0"/>
              <a:t>But the premise stands. This is a simple view, it receives and IV and a </a:t>
            </a:r>
            <a:r>
              <a:rPr lang="en-US" baseline="0" dirty="0" err="1" smtClean="0"/>
              <a:t>ciphertext</a:t>
            </a:r>
            <a:r>
              <a:rPr lang="en-US" baseline="0" dirty="0" smtClean="0"/>
              <a:t>. It decrypts it, and uses the encrypted </a:t>
            </a:r>
            <a:r>
              <a:rPr lang="en-US" baseline="0" dirty="0" err="1" smtClean="0"/>
              <a:t>json</a:t>
            </a:r>
            <a:r>
              <a:rPr lang="en-US" baseline="0" dirty="0" smtClean="0"/>
              <a:t> record to create a new user record and sign them in. This is cool because it’s safe to accept via a get request since you can trust the sender, and it’s super easy to implement from any programming language.</a:t>
            </a:r>
          </a:p>
          <a:p>
            <a:endParaRPr lang="en-US" baseline="0" dirty="0" smtClean="0"/>
          </a:p>
          <a:p>
            <a:r>
              <a:rPr lang="en-US" baseline="0" dirty="0" smtClean="0"/>
              <a:t>SAML does the same stuff. It also doesn’t fit on one slide.</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26</a:t>
            </a:fld>
            <a:endParaRPr lang="en-US"/>
          </a:p>
        </p:txBody>
      </p:sp>
    </p:spTree>
    <p:extLst>
      <p:ext uri="{BB962C8B-B14F-4D97-AF65-F5344CB8AC3E}">
        <p14:creationId xmlns:p14="http://schemas.microsoft.com/office/powerpoint/2010/main" val="207892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a:t>
            </a:r>
            <a:r>
              <a:rPr lang="en-US" baseline="0" dirty="0" smtClean="0"/>
              <a:t> want to talk about key management. Even after this talk.</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27</a:t>
            </a:fld>
            <a:endParaRPr lang="en-US"/>
          </a:p>
        </p:txBody>
      </p:sp>
    </p:spTree>
    <p:extLst>
      <p:ext uri="{BB962C8B-B14F-4D97-AF65-F5344CB8AC3E}">
        <p14:creationId xmlns:p14="http://schemas.microsoft.com/office/powerpoint/2010/main" val="2463484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very very basic code using python-</a:t>
            </a:r>
            <a:r>
              <a:rPr lang="en-US" dirty="0" err="1" smtClean="0"/>
              <a:t>gnupg</a:t>
            </a:r>
            <a:r>
              <a:rPr lang="en-US" dirty="0" smtClean="0"/>
              <a:t> and the </a:t>
            </a:r>
            <a:r>
              <a:rPr lang="en-US" dirty="0" err="1" smtClean="0"/>
              <a:t>gpg</a:t>
            </a:r>
            <a:r>
              <a:rPr lang="en-US" dirty="0" smtClean="0"/>
              <a:t>-agent to load </a:t>
            </a:r>
            <a:r>
              <a:rPr lang="en-US" dirty="0" err="1" smtClean="0"/>
              <a:t>cleartext</a:t>
            </a:r>
            <a:r>
              <a:rPr lang="en-US" dirty="0" smtClean="0"/>
              <a:t> from </a:t>
            </a:r>
            <a:r>
              <a:rPr lang="en-US" dirty="0" err="1" smtClean="0"/>
              <a:t>ciphertext</a:t>
            </a:r>
            <a:r>
              <a:rPr lang="en-US" dirty="0" smtClean="0"/>
              <a:t> on disk using an in-memory key. I’m working</a:t>
            </a:r>
            <a:r>
              <a:rPr lang="en-US" baseline="0" dirty="0" smtClean="0"/>
              <a:t> on building this out into a more re-usable system, but I hope it gives you some ideas.</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28</a:t>
            </a:fld>
            <a:endParaRPr lang="en-US"/>
          </a:p>
        </p:txBody>
      </p:sp>
    </p:spTree>
    <p:extLst>
      <p:ext uri="{BB962C8B-B14F-4D97-AF65-F5344CB8AC3E}">
        <p14:creationId xmlns:p14="http://schemas.microsoft.com/office/powerpoint/2010/main" val="70784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29</a:t>
            </a:fld>
            <a:endParaRPr lang="en-US"/>
          </a:p>
        </p:txBody>
      </p:sp>
    </p:spTree>
    <p:extLst>
      <p:ext uri="{BB962C8B-B14F-4D97-AF65-F5344CB8AC3E}">
        <p14:creationId xmlns:p14="http://schemas.microsoft.com/office/powerpoint/2010/main" val="288859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go on, let me give you a summary you can write down before going back to IRC. If you leave with nothing else, </a:t>
            </a:r>
            <a:r>
              <a:rPr lang="en-US" baseline="0" dirty="0" smtClean="0"/>
              <a:t>I hope you </a:t>
            </a:r>
            <a:r>
              <a:rPr lang="en-US" baseline="0" dirty="0" smtClean="0"/>
              <a:t>leave with these 4 points. First, you have to analyze your risks. It may sound a bureaucratic to say “risk analysis”, but the fact is, you have to understand your risks in order to counter them. On the flip side, if you don’t think about your risks, you’re likely to find yourself vulnerable, and embarrassed. </a:t>
            </a:r>
            <a:endParaRPr lang="en-US" baseline="0" dirty="0" smtClean="0"/>
          </a:p>
          <a:p>
            <a:endParaRPr lang="en-US" baseline="0" dirty="0" smtClean="0"/>
          </a:p>
          <a:p>
            <a:r>
              <a:rPr lang="en-US" baseline="0" dirty="0" smtClean="0"/>
              <a:t>Moving </a:t>
            </a:r>
            <a:r>
              <a:rPr lang="en-US" baseline="0" dirty="0" smtClean="0"/>
              <a:t>on, crypto is complicated. You do not want to write your own unless you really know what you’re doing. </a:t>
            </a:r>
            <a:endParaRPr lang="en-US" baseline="0" dirty="0" smtClean="0"/>
          </a:p>
          <a:p>
            <a:endParaRPr lang="en-US" baseline="0" dirty="0" smtClean="0"/>
          </a:p>
          <a:p>
            <a:r>
              <a:rPr lang="en-US" baseline="0" dirty="0" smtClean="0"/>
              <a:t>Assuming </a:t>
            </a:r>
            <a:r>
              <a:rPr lang="en-US" baseline="0" dirty="0" smtClean="0"/>
              <a:t>you need to use crypto, assemble your crypto from components that are known good and operate it correctly. Most of these tools are very good, but without proper operation they lose a lot of their effectiveness. </a:t>
            </a:r>
            <a:endParaRPr lang="en-US" baseline="0" dirty="0" smtClean="0"/>
          </a:p>
          <a:p>
            <a:endParaRPr lang="en-US" baseline="0" dirty="0" smtClean="0"/>
          </a:p>
          <a:p>
            <a:r>
              <a:rPr lang="en-US" baseline="0" dirty="0" smtClean="0"/>
              <a:t>Finally</a:t>
            </a:r>
            <a:r>
              <a:rPr lang="en-US" baseline="0" dirty="0" smtClean="0"/>
              <a:t>, commit to keeping up. Technology, and crypto in particular, are complicated and the landscape changes all the time. Once you’ve gone down this road, you need to commit to keeping up-to-date</a:t>
            </a:r>
            <a:r>
              <a:rPr lang="en-US" baseline="0" dirty="0" smtClean="0"/>
              <a:t>.</a:t>
            </a:r>
          </a:p>
          <a:p>
            <a:endParaRPr lang="en-US" baseline="0" dirty="0" smtClean="0"/>
          </a:p>
          <a:p>
            <a:r>
              <a:rPr lang="en-US" baseline="0" dirty="0" smtClean="0"/>
              <a:t>Oh, and please use a password manager!</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3</a:t>
            </a:fld>
            <a:endParaRPr lang="en-US"/>
          </a:p>
        </p:txBody>
      </p:sp>
    </p:spTree>
    <p:extLst>
      <p:ext uri="{BB962C8B-B14F-4D97-AF65-F5344CB8AC3E}">
        <p14:creationId xmlns:p14="http://schemas.microsoft.com/office/powerpoint/2010/main" val="312458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 am telling you not to, it’s hard, you have to keep up, blah blah blah. Why do you care?</a:t>
            </a:r>
          </a:p>
          <a:p>
            <a:endParaRPr lang="en-US" dirty="0" smtClean="0"/>
          </a:p>
          <a:p>
            <a:r>
              <a:rPr lang="en-US" dirty="0" smtClean="0"/>
              <a:t>There’s one big reason. It’s really easy to do it wrong. And apparently it</a:t>
            </a:r>
            <a:r>
              <a:rPr lang="en-US" baseline="0" dirty="0" smtClean="0"/>
              <a:t> happens a lot. If you haven’t, you really need to be familiar with the OWASP Top 10. You’ll be interested to see that rule number A7 is “Insecure Cryptographic Storage”. </a:t>
            </a:r>
          </a:p>
          <a:p>
            <a:endParaRPr lang="en-US" baseline="0" dirty="0" smtClean="0"/>
          </a:p>
          <a:p>
            <a:r>
              <a:rPr lang="en-US" baseline="0" dirty="0" smtClean="0"/>
              <a:t>Unfortunately, for crypto, the correct usage is … a little … harder than for a chainsaw. But chainsaws still come with these cool warning decals. Hmm.</a:t>
            </a:r>
          </a:p>
          <a:p>
            <a:endParaRPr lang="en-US" baseline="0" dirty="0" smtClean="0"/>
          </a:p>
          <a:p>
            <a:r>
              <a:rPr lang="en-US" baseline="0" dirty="0" smtClean="0"/>
              <a:t>So, let’s look at a few recent events.</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4</a:t>
            </a:fld>
            <a:endParaRPr lang="en-US"/>
          </a:p>
        </p:txBody>
      </p:sp>
    </p:spTree>
    <p:extLst>
      <p:ext uri="{BB962C8B-B14F-4D97-AF65-F5344CB8AC3E}">
        <p14:creationId xmlns:p14="http://schemas.microsoft.com/office/powerpoint/2010/main" val="98556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of you are probably gamers. If not, you probably heard about this anyway. Sony got owned. Hard. Over and over again. I’m not sure if they even estimated the cost of the damage, but I’m sure it was huge.</a:t>
            </a:r>
          </a:p>
          <a:p>
            <a:endParaRPr lang="en-US" baseline="0" dirty="0" smtClean="0"/>
          </a:p>
          <a:p>
            <a:r>
              <a:rPr lang="en-US" baseline="0" dirty="0" smtClean="0"/>
              <a:t>The particularly ironic thing about this story is that in at least some of the leaks they hadn’t even attempted to obscure the passwords. This is what risk analysis is supposed to help with.</a:t>
            </a:r>
          </a:p>
          <a:p>
            <a:endParaRPr lang="en-US" baseline="0" dirty="0" smtClean="0"/>
          </a:p>
          <a:p>
            <a:r>
              <a:rPr lang="en-US" baseline="0" dirty="0" smtClean="0"/>
              <a:t>James </a:t>
            </a:r>
            <a:r>
              <a:rPr lang="en-US" baseline="0" dirty="0" err="1" smtClean="0"/>
              <a:t>Sokol</a:t>
            </a:r>
            <a:r>
              <a:rPr lang="en-US" baseline="0" dirty="0" smtClean="0"/>
              <a:t> from Mozilla did a great introduction to security best practices talk yesterday and said they expect their database dumps to end up on the internet. So should you. </a:t>
            </a:r>
          </a:p>
          <a:p>
            <a:endParaRPr lang="en-US" baseline="0" dirty="0" smtClean="0"/>
          </a:p>
          <a:p>
            <a:r>
              <a:rPr lang="en-US" baseline="0" dirty="0" smtClean="0"/>
              <a:t>(This just in, this week anonymous posted over a million apple </a:t>
            </a:r>
            <a:r>
              <a:rPr lang="en-US" baseline="0" dirty="0" err="1" smtClean="0"/>
              <a:t>udid</a:t>
            </a:r>
            <a:r>
              <a:rPr lang="en-US" baseline="0" dirty="0" smtClean="0"/>
              <a:t> records, with names. They are claiming they got them from the FBI).</a:t>
            </a:r>
          </a:p>
          <a:p>
            <a:endParaRPr lang="en-US" baseline="0" dirty="0" smtClean="0"/>
          </a:p>
          <a:p>
            <a:r>
              <a:rPr lang="en-US" baseline="0" dirty="0" smtClean="0"/>
              <a:t>Oh, by the way. You should be using a password manager!</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5</a:t>
            </a:fld>
            <a:endParaRPr lang="en-US"/>
          </a:p>
        </p:txBody>
      </p:sp>
    </p:spTree>
    <p:extLst>
      <p:ext uri="{BB962C8B-B14F-4D97-AF65-F5344CB8AC3E}">
        <p14:creationId xmlns:p14="http://schemas.microsoft.com/office/powerpoint/2010/main" val="111884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perhaps a few of you guys have heard of linked-in. At least they actually TRIED to obscure their passwords with a hash. The problem is, they didn’t really do it right, and so their entire database is susceptible to brute force in one pass.</a:t>
            </a:r>
          </a:p>
          <a:p>
            <a:endParaRPr lang="en-US" baseline="0" dirty="0" smtClean="0"/>
          </a:p>
          <a:p>
            <a:r>
              <a:rPr lang="en-US" baseline="0" dirty="0" smtClean="0"/>
              <a:t>The good news is if they’d been using Django, this wouldn’t have been an issue!</a:t>
            </a:r>
          </a:p>
          <a:p>
            <a:endParaRPr lang="en-US" baseline="0" dirty="0" smtClean="0"/>
          </a:p>
          <a:p>
            <a:r>
              <a:rPr lang="en-US" baseline="0" dirty="0" smtClean="0"/>
              <a:t>By the way, try out a password manager!</a:t>
            </a:r>
          </a:p>
        </p:txBody>
      </p:sp>
      <p:sp>
        <p:nvSpPr>
          <p:cNvPr id="4" name="Slide Number Placeholder 3"/>
          <p:cNvSpPr>
            <a:spLocks noGrp="1"/>
          </p:cNvSpPr>
          <p:nvPr>
            <p:ph type="sldNum" sz="quarter" idx="10"/>
          </p:nvPr>
        </p:nvSpPr>
        <p:spPr/>
        <p:txBody>
          <a:bodyPr/>
          <a:lstStyle/>
          <a:p>
            <a:fld id="{ABEEAED5-6BB0-3543-A175-5FEF91939696}" type="slidenum">
              <a:rPr lang="en-US" smtClean="0"/>
              <a:t>6</a:t>
            </a:fld>
            <a:endParaRPr lang="en-US"/>
          </a:p>
        </p:txBody>
      </p:sp>
    </p:spTree>
    <p:extLst>
      <p:ext uri="{BB962C8B-B14F-4D97-AF65-F5344CB8AC3E}">
        <p14:creationId xmlns:p14="http://schemas.microsoft.com/office/powerpoint/2010/main" val="263886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Lest</a:t>
            </a:r>
            <a:r>
              <a:rPr lang="en-US" baseline="0" dirty="0" smtClean="0"/>
              <a:t> we assume that all these issues are modern and, take a look this fascinating article at Wikipedia. The enigma machine was cracked, basically, because of lack of training and carelessness on the part of the </a:t>
            </a:r>
            <a:r>
              <a:rPr lang="en-US" baseline="0" dirty="0" err="1" smtClean="0"/>
              <a:t>german</a:t>
            </a:r>
            <a:r>
              <a:rPr lang="en-US" baseline="0" dirty="0" smtClean="0"/>
              <a:t> operators.</a:t>
            </a:r>
            <a:endParaRPr lang="en-US" dirty="0" smtClean="0"/>
          </a:p>
          <a:p>
            <a:pPr lvl="2"/>
            <a:r>
              <a:rPr lang="en-US" dirty="0" smtClean="0"/>
              <a:t>re-used message keys (initialization vectors)</a:t>
            </a:r>
          </a:p>
          <a:p>
            <a:pPr lvl="2"/>
            <a:r>
              <a:rPr lang="en-US" dirty="0" smtClean="0"/>
              <a:t>re-used messages </a:t>
            </a:r>
          </a:p>
          <a:p>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7</a:t>
            </a:fld>
            <a:endParaRPr lang="en-US"/>
          </a:p>
        </p:txBody>
      </p:sp>
    </p:spTree>
    <p:extLst>
      <p:ext uri="{BB962C8B-B14F-4D97-AF65-F5344CB8AC3E}">
        <p14:creationId xmlns:p14="http://schemas.microsoft.com/office/powerpoint/2010/main" val="88973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I’m not entirely sure what</a:t>
            </a:r>
            <a:r>
              <a:rPr lang="en-US" baseline="0" dirty="0" smtClean="0"/>
              <a:t> platforms gawker was using, but where they got burned was that they didn’t keep up. They got s</a:t>
            </a:r>
            <a:r>
              <a:rPr lang="en-US" dirty="0" smtClean="0"/>
              <a:t>tuck with an outdated</a:t>
            </a:r>
            <a:r>
              <a:rPr lang="en-US" baseline="0" dirty="0" smtClean="0"/>
              <a:t> hash algorithm and key size (crypt), which made it very easy to brute-force the list once somebody had gotten ahold of it.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Inertia can be really tough to overcome, but if you don’t, rest assured that </a:t>
            </a:r>
            <a:r>
              <a:rPr lang="en-US" baseline="0" dirty="0" err="1" smtClean="0"/>
              <a:t>moore’s</a:t>
            </a:r>
            <a:r>
              <a:rPr lang="en-US" baseline="0" dirty="0" smtClean="0"/>
              <a:t> law will catch up to you.</a:t>
            </a:r>
          </a:p>
          <a:p>
            <a:endParaRPr lang="en-US" baseline="0" dirty="0" smtClean="0"/>
          </a:p>
          <a:p>
            <a:r>
              <a:rPr lang="en-US" baseline="0" dirty="0" smtClean="0"/>
              <a:t>Again, this is a good reason to use D</a:t>
            </a:r>
            <a:r>
              <a:rPr lang="en-US" dirty="0" smtClean="0"/>
              <a:t>jango and keep up.. </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8</a:t>
            </a:fld>
            <a:endParaRPr lang="en-US"/>
          </a:p>
        </p:txBody>
      </p:sp>
    </p:spTree>
    <p:extLst>
      <p:ext uri="{BB962C8B-B14F-4D97-AF65-F5344CB8AC3E}">
        <p14:creationId xmlns:p14="http://schemas.microsoft.com/office/powerpoint/2010/main" val="69810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all of this stuff counts because there are a lot of smart people out there making it REALLY</a:t>
            </a:r>
            <a:r>
              <a:rPr lang="en-US" baseline="0" dirty="0" smtClean="0"/>
              <a:t> easy to exploit any flaws that are found. </a:t>
            </a:r>
            <a:r>
              <a:rPr lang="en-US" baseline="0" dirty="0" err="1" smtClean="0"/>
              <a:t>FireSheep</a:t>
            </a:r>
            <a:r>
              <a:rPr lang="en-US" baseline="0" dirty="0" smtClean="0"/>
              <a:t> is perhaps the most </a:t>
            </a:r>
            <a:r>
              <a:rPr lang="en-US" baseline="0" dirty="0" err="1" smtClean="0"/>
              <a:t>egregrious</a:t>
            </a:r>
            <a:r>
              <a:rPr lang="en-US" baseline="0" dirty="0" smtClean="0"/>
              <a:t> example of this, at least, lately, but it’s going on all the time. It’s an arms race, and if you’re on the internet, you’re in it.</a:t>
            </a:r>
            <a:endParaRPr lang="en-US" dirty="0"/>
          </a:p>
        </p:txBody>
      </p:sp>
      <p:sp>
        <p:nvSpPr>
          <p:cNvPr id="4" name="Slide Number Placeholder 3"/>
          <p:cNvSpPr>
            <a:spLocks noGrp="1"/>
          </p:cNvSpPr>
          <p:nvPr>
            <p:ph type="sldNum" sz="quarter" idx="10"/>
          </p:nvPr>
        </p:nvSpPr>
        <p:spPr/>
        <p:txBody>
          <a:bodyPr/>
          <a:lstStyle/>
          <a:p>
            <a:fld id="{ABEEAED5-6BB0-3543-A175-5FEF91939696}" type="slidenum">
              <a:rPr lang="en-US" smtClean="0"/>
              <a:t>9</a:t>
            </a:fld>
            <a:endParaRPr lang="en-US"/>
          </a:p>
        </p:txBody>
      </p:sp>
    </p:spTree>
    <p:extLst>
      <p:ext uri="{BB962C8B-B14F-4D97-AF65-F5344CB8AC3E}">
        <p14:creationId xmlns:p14="http://schemas.microsoft.com/office/powerpoint/2010/main" val="61901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8E25BF-0013-B641-9A27-3ED62DD2CAEB}" type="datetimeFigureOut">
              <a:rPr lang="en-US" smtClean="0"/>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EE67F-97E3-6C44-8EEC-90820253F3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8E25BF-0013-B641-9A27-3ED62DD2CAEB}" type="datetimeFigureOut">
              <a:rPr lang="en-US" smtClean="0"/>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8E25BF-0013-B641-9A27-3ED62DD2CAEB}" type="datetimeFigureOut">
              <a:rPr lang="en-US" smtClean="0"/>
              <a:t>9/4/12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8E25BF-0013-B641-9A27-3ED62DD2CAEB}" type="datetimeFigureOut">
              <a:rPr lang="en-US" smtClean="0"/>
              <a:t>9/4/12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E25BF-0013-B641-9A27-3ED62DD2CAEB}" type="datetimeFigureOut">
              <a:rPr lang="en-US" smtClean="0"/>
              <a:t>9/4/12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EE67F-97E3-6C44-8EEC-90820253F3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8E25BF-0013-B641-9A27-3ED62DD2CAEB}" type="datetimeFigureOut">
              <a:rPr lang="en-US" smtClean="0"/>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EE67F-97E3-6C44-8EEC-90820253F35C}"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78E25BF-0013-B641-9A27-3ED62DD2CAEB}" type="datetimeFigureOut">
              <a:rPr lang="en-US" smtClean="0"/>
              <a:t>9/4/12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E2EE67F-97E3-6C44-8EEC-90820253F3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78E25BF-0013-B641-9A27-3ED62DD2CAEB}" type="datetimeFigureOut">
              <a:rPr lang="en-US" smtClean="0"/>
              <a:t>9/4/12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E2EE67F-97E3-6C44-8EEC-90820253F3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csrc.nist.gov/publications/nistpubs/800-30/sp800-30.pdf"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ryptographic_hash_function" TargetMode="External"/><Relationship Id="rId3" Type="http://schemas.openxmlformats.org/officeDocument/2006/relationships/hyperlink" Target="http://tools.ietf.org/html/rfc2104"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tools.ietf.org/html/rfc5246" TargetMode="External"/><Relationship Id="rId5" Type="http://schemas.openxmlformats.org/officeDocument/2006/relationships/hyperlink" Target="http://technet.microsoft.com/en-us/library/cc781476" TargetMode="External"/><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fwenzel/django-sha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hyperlink" Target="http://wisertogether.com/careers/" TargetMode="External"/><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Cryptography for Djangonauts </a:t>
            </a:r>
            <a:endParaRPr lang="en-US" dirty="0"/>
          </a:p>
        </p:txBody>
      </p:sp>
      <p:sp>
        <p:nvSpPr>
          <p:cNvPr id="3" name="Subtitle 2"/>
          <p:cNvSpPr>
            <a:spLocks noGrp="1"/>
          </p:cNvSpPr>
          <p:nvPr>
            <p:ph type="subTitle" idx="1"/>
          </p:nvPr>
        </p:nvSpPr>
        <p:spPr/>
        <p:txBody>
          <a:bodyPr>
            <a:normAutofit/>
          </a:bodyPr>
          <a:lstStyle/>
          <a:p>
            <a:pPr lvl="0"/>
            <a:r>
              <a:rPr lang="en-US" dirty="0" smtClean="0"/>
              <a:t>Erik LaBianca </a:t>
            </a:r>
          </a:p>
          <a:p>
            <a:pPr lvl="0"/>
            <a:r>
              <a:rPr lang="en-US" dirty="0" smtClean="0"/>
              <a:t>WiserTogether, Inc.</a:t>
            </a:r>
            <a:endParaRPr lang="en-US" dirty="0"/>
          </a:p>
        </p:txBody>
      </p:sp>
    </p:spTree>
    <p:extLst>
      <p:ext uri="{BB962C8B-B14F-4D97-AF65-F5344CB8AC3E}">
        <p14:creationId xmlns:p14="http://schemas.microsoft.com/office/powerpoint/2010/main" val="33571496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of Hands</a:t>
            </a:r>
            <a:endParaRPr lang="en-US" dirty="0"/>
          </a:p>
        </p:txBody>
      </p:sp>
      <p:sp>
        <p:nvSpPr>
          <p:cNvPr id="3" name="Content Placeholder 2"/>
          <p:cNvSpPr>
            <a:spLocks noGrp="1"/>
          </p:cNvSpPr>
          <p:nvPr>
            <p:ph idx="1"/>
          </p:nvPr>
        </p:nvSpPr>
        <p:spPr/>
        <p:txBody>
          <a:bodyPr/>
          <a:lstStyle/>
          <a:p>
            <a:r>
              <a:rPr lang="en-US" dirty="0" smtClean="0"/>
              <a:t>How many of you have:</a:t>
            </a:r>
          </a:p>
          <a:p>
            <a:pPr lvl="1"/>
            <a:r>
              <a:rPr lang="en-US" dirty="0" smtClean="0"/>
              <a:t>Used </a:t>
            </a:r>
            <a:r>
              <a:rPr lang="en-US" dirty="0" err="1" smtClean="0"/>
              <a:t>hashlib</a:t>
            </a:r>
            <a:r>
              <a:rPr lang="en-US" dirty="0" smtClean="0"/>
              <a:t>, md5sum, or another hash function?</a:t>
            </a:r>
          </a:p>
          <a:p>
            <a:pPr lvl="1"/>
            <a:r>
              <a:rPr lang="en-US" dirty="0" smtClean="0"/>
              <a:t>Set up </a:t>
            </a:r>
            <a:r>
              <a:rPr lang="en-US" dirty="0" err="1" smtClean="0"/>
              <a:t>truecrypt</a:t>
            </a:r>
            <a:r>
              <a:rPr lang="en-US" dirty="0" smtClean="0"/>
              <a:t>, </a:t>
            </a:r>
            <a:r>
              <a:rPr lang="en-US" dirty="0" err="1" smtClean="0"/>
              <a:t>luks</a:t>
            </a:r>
            <a:r>
              <a:rPr lang="en-US" dirty="0" smtClean="0"/>
              <a:t>, </a:t>
            </a:r>
            <a:r>
              <a:rPr lang="en-US" dirty="0" err="1" smtClean="0"/>
              <a:t>filevault</a:t>
            </a:r>
            <a:r>
              <a:rPr lang="en-US" dirty="0"/>
              <a:t>,</a:t>
            </a:r>
            <a:r>
              <a:rPr lang="en-US" dirty="0" smtClean="0"/>
              <a:t> </a:t>
            </a:r>
            <a:r>
              <a:rPr lang="en-US" dirty="0" err="1" smtClean="0"/>
              <a:t>bitlocker</a:t>
            </a:r>
            <a:r>
              <a:rPr lang="en-US" dirty="0" smtClean="0"/>
              <a:t>, or another symmetric cryptography system?</a:t>
            </a:r>
          </a:p>
          <a:p>
            <a:pPr lvl="1"/>
            <a:r>
              <a:rPr lang="en-US" dirty="0" smtClean="0"/>
              <a:t>Configured a web server to serve HTTPS, or another SSL/TLS service?</a:t>
            </a:r>
          </a:p>
          <a:p>
            <a:pPr lvl="1"/>
            <a:r>
              <a:rPr lang="en-US" dirty="0" smtClean="0"/>
              <a:t>Used PGP or S/MIME?</a:t>
            </a:r>
          </a:p>
          <a:p>
            <a:pPr lvl="1"/>
            <a:r>
              <a:rPr lang="en-US" dirty="0" smtClean="0"/>
              <a:t>Configured a Certificate Authority?</a:t>
            </a:r>
            <a:endParaRPr lang="en-US" dirty="0"/>
          </a:p>
        </p:txBody>
      </p:sp>
    </p:spTree>
    <p:extLst>
      <p:ext uri="{BB962C8B-B14F-4D97-AF65-F5344CB8AC3E}">
        <p14:creationId xmlns:p14="http://schemas.microsoft.com/office/powerpoint/2010/main" val="224341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your Risks</a:t>
            </a:r>
            <a:endParaRPr lang="en-US" dirty="0"/>
          </a:p>
        </p:txBody>
      </p:sp>
      <p:sp>
        <p:nvSpPr>
          <p:cNvPr id="3" name="Content Placeholder 2"/>
          <p:cNvSpPr>
            <a:spLocks noGrp="1"/>
          </p:cNvSpPr>
          <p:nvPr>
            <p:ph idx="1"/>
          </p:nvPr>
        </p:nvSpPr>
        <p:spPr>
          <a:xfrm>
            <a:off x="457200" y="1515973"/>
            <a:ext cx="8229600" cy="5220619"/>
          </a:xfrm>
        </p:spPr>
        <p:txBody>
          <a:bodyPr>
            <a:normAutofit fontScale="62500" lnSpcReduction="20000"/>
          </a:bodyPr>
          <a:lstStyle/>
          <a:p>
            <a:r>
              <a:rPr lang="en-US" dirty="0" smtClean="0"/>
              <a:t>Inventory your </a:t>
            </a:r>
            <a:r>
              <a:rPr lang="en-US" b="1" dirty="0" smtClean="0"/>
              <a:t>Assets</a:t>
            </a:r>
            <a:endParaRPr lang="en-US" b="1" dirty="0" smtClean="0">
              <a:effectLst/>
            </a:endParaRPr>
          </a:p>
          <a:p>
            <a:pPr lvl="1"/>
            <a:r>
              <a:rPr lang="en-US" dirty="0" smtClean="0"/>
              <a:t>Data (PII/PHI?)</a:t>
            </a:r>
            <a:endParaRPr lang="en-US" dirty="0" smtClean="0">
              <a:effectLst/>
            </a:endParaRPr>
          </a:p>
          <a:p>
            <a:pPr lvl="1"/>
            <a:r>
              <a:rPr lang="en-US" dirty="0" smtClean="0"/>
              <a:t>Systems</a:t>
            </a:r>
            <a:endParaRPr lang="en-US" dirty="0" smtClean="0">
              <a:effectLst/>
            </a:endParaRPr>
          </a:p>
          <a:p>
            <a:r>
              <a:rPr lang="en-US" dirty="0" smtClean="0"/>
              <a:t>Identify your </a:t>
            </a:r>
            <a:r>
              <a:rPr lang="en-US" b="1" dirty="0" smtClean="0"/>
              <a:t>Vulnerabilities</a:t>
            </a:r>
            <a:endParaRPr lang="en-US" b="1" dirty="0" smtClean="0">
              <a:effectLst/>
            </a:endParaRPr>
          </a:p>
          <a:p>
            <a:pPr lvl="1"/>
            <a:r>
              <a:rPr lang="en-US" dirty="0" smtClean="0"/>
              <a:t>Lost Backups</a:t>
            </a:r>
          </a:p>
          <a:p>
            <a:pPr lvl="1"/>
            <a:r>
              <a:rPr lang="en-US" dirty="0"/>
              <a:t>Lost </a:t>
            </a:r>
            <a:r>
              <a:rPr lang="en-US" dirty="0" smtClean="0"/>
              <a:t>Laptops</a:t>
            </a:r>
          </a:p>
          <a:p>
            <a:pPr lvl="1"/>
            <a:r>
              <a:rPr lang="en-US" dirty="0" smtClean="0">
                <a:effectLst/>
              </a:rPr>
              <a:t>Compromised Systems</a:t>
            </a:r>
          </a:p>
          <a:p>
            <a:pPr lvl="1"/>
            <a:r>
              <a:rPr lang="en-US" dirty="0" smtClean="0">
                <a:effectLst/>
              </a:rPr>
              <a:t>Insecure Networks</a:t>
            </a:r>
          </a:p>
          <a:p>
            <a:pPr lvl="1"/>
            <a:r>
              <a:rPr lang="en-US" dirty="0" smtClean="0"/>
              <a:t>Employees and Customers</a:t>
            </a:r>
          </a:p>
          <a:p>
            <a:r>
              <a:rPr lang="en-US" dirty="0" smtClean="0"/>
              <a:t>Analyze </a:t>
            </a:r>
            <a:r>
              <a:rPr lang="en-US" b="1" dirty="0" smtClean="0"/>
              <a:t>Controls</a:t>
            </a:r>
          </a:p>
          <a:p>
            <a:pPr lvl="1"/>
            <a:r>
              <a:rPr lang="en-US" dirty="0" smtClean="0"/>
              <a:t>Destruction (or stop collecting)</a:t>
            </a:r>
          </a:p>
          <a:p>
            <a:pPr lvl="1"/>
            <a:r>
              <a:rPr lang="en-US" dirty="0" smtClean="0"/>
              <a:t>Locked safe</a:t>
            </a:r>
          </a:p>
          <a:p>
            <a:pPr lvl="1"/>
            <a:r>
              <a:rPr lang="en-US" dirty="0" smtClean="0"/>
              <a:t>Cryptography</a:t>
            </a:r>
          </a:p>
          <a:p>
            <a:pPr marL="457200" lvl="1" indent="0">
              <a:buNone/>
            </a:pPr>
            <a:endParaRPr lang="en-US" dirty="0" smtClean="0"/>
          </a:p>
          <a:p>
            <a:pPr lvl="1"/>
            <a:endParaRPr lang="en-US" dirty="0" smtClean="0">
              <a:effectLst/>
            </a:endParaRPr>
          </a:p>
          <a:p>
            <a:endParaRPr lang="en-US" dirty="0" smtClean="0"/>
          </a:p>
          <a:p>
            <a:pPr marL="57150" indent="0">
              <a:buNone/>
            </a:pPr>
            <a:r>
              <a:rPr lang="en-US" sz="2500" dirty="0"/>
              <a:t>Extra Credit: </a:t>
            </a:r>
            <a:endParaRPr lang="en-US" sz="2500" dirty="0" smtClean="0"/>
          </a:p>
          <a:p>
            <a:pPr marL="400050"/>
            <a:r>
              <a:rPr lang="en-US" sz="2500" dirty="0" smtClean="0">
                <a:hlinkClick r:id="rId3"/>
              </a:rPr>
              <a:t>http</a:t>
            </a:r>
            <a:r>
              <a:rPr lang="en-US" sz="2500" dirty="0">
                <a:hlinkClick r:id="rId3"/>
              </a:rPr>
              <a:t>://csrc.nist.gov/publications/nistpubs/800-30/sp800-30.</a:t>
            </a:r>
            <a:r>
              <a:rPr lang="en-US" sz="2500" dirty="0" smtClean="0">
                <a:hlinkClick r:id="rId3"/>
              </a:rPr>
              <a:t>pdf</a:t>
            </a:r>
            <a:endParaRPr lang="en-US" sz="2500" dirty="0" smtClean="0"/>
          </a:p>
          <a:p>
            <a:pPr marL="400050"/>
            <a:r>
              <a:rPr lang="en-US" sz="2500" dirty="0" smtClean="0">
                <a:effectLst/>
              </a:rPr>
              <a:t>ISO 27005</a:t>
            </a:r>
          </a:p>
        </p:txBody>
      </p:sp>
      <p:pic>
        <p:nvPicPr>
          <p:cNvPr id="7" name="Picture 6"/>
          <p:cNvPicPr>
            <a:picLocks noChangeAspect="1"/>
          </p:cNvPicPr>
          <p:nvPr/>
        </p:nvPicPr>
        <p:blipFill>
          <a:blip r:embed="rId4"/>
          <a:stretch>
            <a:fillRect/>
          </a:stretch>
        </p:blipFill>
        <p:spPr>
          <a:xfrm>
            <a:off x="4419060" y="1515973"/>
            <a:ext cx="4433888" cy="4467309"/>
          </a:xfrm>
          <a:prstGeom prst="rect">
            <a:avLst/>
          </a:prstGeom>
        </p:spPr>
      </p:pic>
    </p:spTree>
    <p:extLst>
      <p:ext uri="{BB962C8B-B14F-4D97-AF65-F5344CB8AC3E}">
        <p14:creationId xmlns:p14="http://schemas.microsoft.com/office/powerpoint/2010/main" val="13314130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Cryptographic Hash Functions</a:t>
            </a:r>
            <a:endParaRPr lang="en-US" sz="36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43426421"/>
              </p:ext>
            </p:extLst>
          </p:nvPr>
        </p:nvGraphicFramePr>
        <p:xfrm>
          <a:off x="457200" y="1843761"/>
          <a:ext cx="8229600" cy="1217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2"/>
          <p:cNvGraphicFramePr>
            <a:graphicFrameLocks/>
          </p:cNvGraphicFramePr>
          <p:nvPr>
            <p:extLst>
              <p:ext uri="{D42A27DB-BD31-4B8C-83A1-F6EECF244321}">
                <p14:modId xmlns:p14="http://schemas.microsoft.com/office/powerpoint/2010/main" val="2850833290"/>
              </p:ext>
            </p:extLst>
          </p:nvPr>
        </p:nvGraphicFramePr>
        <p:xfrm>
          <a:off x="457201" y="3334660"/>
          <a:ext cx="8229600" cy="13597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457201" y="4830433"/>
            <a:ext cx="8229600" cy="1815882"/>
          </a:xfrm>
          <a:prstGeom prst="rect">
            <a:avLst/>
          </a:prstGeom>
          <a:noFill/>
        </p:spPr>
        <p:txBody>
          <a:bodyPr wrap="square" rtlCol="0">
            <a:spAutoFit/>
          </a:bodyPr>
          <a:lstStyle/>
          <a:p>
            <a:r>
              <a:rPr lang="en-US" sz="1600" dirty="0" smtClean="0">
                <a:latin typeface="Courier"/>
                <a:cs typeface="Courier"/>
              </a:rPr>
              <a:t>&gt;</a:t>
            </a:r>
            <a:r>
              <a:rPr lang="en-US" sz="1600" dirty="0">
                <a:latin typeface="Courier"/>
                <a:cs typeface="Courier"/>
              </a:rPr>
              <a:t>&gt;&gt; import </a:t>
            </a:r>
            <a:r>
              <a:rPr lang="en-US" sz="1600" dirty="0" err="1">
                <a:latin typeface="Courier"/>
                <a:cs typeface="Courier"/>
              </a:rPr>
              <a:t>hashlib</a:t>
            </a:r>
            <a:endParaRPr lang="en-US" sz="1600" dirty="0">
              <a:latin typeface="Courier"/>
              <a:cs typeface="Courier"/>
            </a:endParaRPr>
          </a:p>
          <a:p>
            <a:r>
              <a:rPr lang="en-US" sz="1600" dirty="0">
                <a:latin typeface="Courier"/>
                <a:cs typeface="Courier"/>
              </a:rPr>
              <a:t>&gt;&gt;&gt; hashlib.sha224(’Plaintext').</a:t>
            </a:r>
            <a:r>
              <a:rPr lang="en-US" sz="1600" dirty="0" err="1">
                <a:latin typeface="Courier"/>
                <a:cs typeface="Courier"/>
              </a:rPr>
              <a:t>hexdigest</a:t>
            </a:r>
            <a:r>
              <a:rPr lang="en-US" sz="1600" dirty="0">
                <a:latin typeface="Courier"/>
                <a:cs typeface="Courier"/>
              </a:rPr>
              <a:t>()</a:t>
            </a:r>
          </a:p>
          <a:p>
            <a:r>
              <a:rPr lang="en-US" sz="1600" dirty="0">
                <a:latin typeface="Courier"/>
                <a:cs typeface="Courier"/>
              </a:rPr>
              <a:t>'95c7fbca92ac5083afda62a564a3d014fc3b72c9140e3cb99ea6bf12'</a:t>
            </a:r>
          </a:p>
          <a:p>
            <a:endParaRPr lang="en-US" sz="1600" dirty="0" smtClean="0">
              <a:latin typeface="Courier"/>
              <a:cs typeface="Courier"/>
            </a:endParaRPr>
          </a:p>
          <a:p>
            <a:r>
              <a:rPr lang="en-US" sz="1600" dirty="0" smtClean="0">
                <a:latin typeface="Courier"/>
                <a:cs typeface="Courier"/>
              </a:rPr>
              <a:t>$ </a:t>
            </a:r>
            <a:r>
              <a:rPr lang="en-US" sz="1600" dirty="0" err="1">
                <a:latin typeface="Courier"/>
                <a:cs typeface="Courier"/>
              </a:rPr>
              <a:t>openssl</a:t>
            </a:r>
            <a:r>
              <a:rPr lang="en-US" sz="1600" dirty="0">
                <a:latin typeface="Courier"/>
                <a:cs typeface="Courier"/>
              </a:rPr>
              <a:t> </a:t>
            </a:r>
            <a:r>
              <a:rPr lang="en-US" sz="1600" dirty="0" err="1">
                <a:latin typeface="Courier"/>
                <a:cs typeface="Courier"/>
              </a:rPr>
              <a:t>dgst</a:t>
            </a:r>
            <a:r>
              <a:rPr lang="en-US" sz="1600" dirty="0">
                <a:latin typeface="Courier"/>
                <a:cs typeface="Courier"/>
              </a:rPr>
              <a:t> -sha224 ~/Pictures/</a:t>
            </a:r>
            <a:r>
              <a:rPr lang="en-US" sz="1600" dirty="0" err="1">
                <a:latin typeface="Courier"/>
                <a:cs typeface="Courier"/>
              </a:rPr>
              <a:t>hashbrowns.png</a:t>
            </a:r>
            <a:r>
              <a:rPr lang="en-US" sz="1600" dirty="0">
                <a:latin typeface="Courier"/>
                <a:cs typeface="Courier"/>
              </a:rPr>
              <a:t> </a:t>
            </a:r>
          </a:p>
          <a:p>
            <a:r>
              <a:rPr lang="en-US" sz="1600" dirty="0">
                <a:latin typeface="Courier"/>
                <a:cs typeface="Courier"/>
              </a:rPr>
              <a:t>SHA224</a:t>
            </a:r>
            <a:r>
              <a:rPr lang="en-US" sz="1600" dirty="0" smtClean="0">
                <a:latin typeface="Courier"/>
                <a:cs typeface="Courier"/>
              </a:rPr>
              <a:t>(~/Pictures</a:t>
            </a:r>
            <a:r>
              <a:rPr lang="en-US" sz="1600" dirty="0">
                <a:latin typeface="Courier"/>
                <a:cs typeface="Courier"/>
              </a:rPr>
              <a:t>/</a:t>
            </a:r>
            <a:r>
              <a:rPr lang="en-US" sz="1600" dirty="0" err="1">
                <a:latin typeface="Courier"/>
                <a:cs typeface="Courier"/>
              </a:rPr>
              <a:t>hashbrowns.png</a:t>
            </a:r>
            <a:r>
              <a:rPr lang="en-US" sz="1600" dirty="0">
                <a:latin typeface="Courier"/>
                <a:cs typeface="Courier"/>
              </a:rPr>
              <a:t>)= </a:t>
            </a:r>
            <a:r>
              <a:rPr lang="en-US" sz="1600" dirty="0" smtClean="0">
                <a:latin typeface="Courier"/>
                <a:cs typeface="Courier"/>
              </a:rPr>
              <a:t>4aef0ceec93c3c95b09e39674527bd22364808c29390db01fd63d163</a:t>
            </a:r>
          </a:p>
        </p:txBody>
      </p:sp>
    </p:spTree>
    <p:extLst>
      <p:ext uri="{BB962C8B-B14F-4D97-AF65-F5344CB8AC3E}">
        <p14:creationId xmlns:p14="http://schemas.microsoft.com/office/powerpoint/2010/main" val="244486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Cryptographic Hash Properties</a:t>
            </a:r>
            <a:endParaRPr lang="en-US" dirty="0"/>
          </a:p>
        </p:txBody>
      </p:sp>
      <p:sp>
        <p:nvSpPr>
          <p:cNvPr id="3" name="Content Placeholder 2"/>
          <p:cNvSpPr>
            <a:spLocks noGrp="1"/>
          </p:cNvSpPr>
          <p:nvPr>
            <p:ph idx="1"/>
          </p:nvPr>
        </p:nvSpPr>
        <p:spPr/>
        <p:txBody>
          <a:bodyPr>
            <a:normAutofit fontScale="62500" lnSpcReduction="20000"/>
          </a:bodyPr>
          <a:lstStyle/>
          <a:p>
            <a:pPr marL="457200" indent="-457200"/>
            <a:r>
              <a:rPr lang="en-US" dirty="0" smtClean="0"/>
              <a:t>No </a:t>
            </a:r>
            <a:r>
              <a:rPr lang="en-US" dirty="0"/>
              <a:t>Keys</a:t>
            </a:r>
          </a:p>
          <a:p>
            <a:pPr marL="457200" indent="-457200"/>
            <a:r>
              <a:rPr lang="en-US" dirty="0" smtClean="0"/>
              <a:t>Easy to compute the hash value (digest) of any message</a:t>
            </a:r>
          </a:p>
          <a:p>
            <a:pPr marL="457200" indent="-457200"/>
            <a:r>
              <a:rPr lang="en-US" dirty="0" smtClean="0"/>
              <a:t>Very hard to </a:t>
            </a:r>
          </a:p>
          <a:p>
            <a:pPr lvl="1"/>
            <a:r>
              <a:rPr lang="en-US" dirty="0" smtClean="0"/>
              <a:t>generate a message for a known hash value</a:t>
            </a:r>
          </a:p>
          <a:p>
            <a:pPr lvl="1"/>
            <a:r>
              <a:rPr lang="en-US" dirty="0" smtClean="0"/>
              <a:t>modify a message without changing the hash</a:t>
            </a:r>
            <a:endParaRPr lang="en-US" dirty="0"/>
          </a:p>
          <a:p>
            <a:pPr lvl="1"/>
            <a:r>
              <a:rPr lang="en-US" dirty="0" smtClean="0"/>
              <a:t>find two messages with the same hash</a:t>
            </a:r>
          </a:p>
          <a:p>
            <a:pPr marL="457200" indent="-457200"/>
            <a:r>
              <a:rPr lang="en-US" dirty="0" smtClean="0"/>
              <a:t>Used for</a:t>
            </a:r>
          </a:p>
          <a:p>
            <a:pPr lvl="1"/>
            <a:r>
              <a:rPr lang="en-US" dirty="0" smtClean="0"/>
              <a:t>Verifying integrity of files or messages</a:t>
            </a:r>
          </a:p>
          <a:p>
            <a:pPr lvl="2"/>
            <a:r>
              <a:rPr lang="en-US" dirty="0" smtClean="0"/>
              <a:t>Django Session and Cookie signing</a:t>
            </a:r>
          </a:p>
          <a:p>
            <a:pPr lvl="2"/>
            <a:r>
              <a:rPr lang="en-US" dirty="0" smtClean="0"/>
              <a:t>SSL / TLS / HTTPS - Keyed Hashing for Message Authentication (HMAC)</a:t>
            </a:r>
          </a:p>
          <a:p>
            <a:pPr lvl="1"/>
            <a:r>
              <a:rPr lang="en-US" dirty="0" smtClean="0"/>
              <a:t>Password verification (caveats apply!)</a:t>
            </a:r>
          </a:p>
          <a:p>
            <a:pPr lvl="2"/>
            <a:r>
              <a:rPr lang="en-US" dirty="0" err="1"/>
              <a:t>d</a:t>
            </a:r>
            <a:r>
              <a:rPr lang="en-US" dirty="0" err="1" smtClean="0"/>
              <a:t>jango.contrib.auth</a:t>
            </a:r>
            <a:endParaRPr lang="en-US" dirty="0" smtClean="0"/>
          </a:p>
          <a:p>
            <a:pPr lvl="1"/>
            <a:r>
              <a:rPr lang="en-US" dirty="0" smtClean="0"/>
              <a:t>Reliable identification of unique files (</a:t>
            </a:r>
            <a:r>
              <a:rPr lang="en-US" dirty="0" err="1" smtClean="0"/>
              <a:t>git</a:t>
            </a:r>
            <a:r>
              <a:rPr lang="en-US" dirty="0" smtClean="0"/>
              <a:t>, hg)</a:t>
            </a:r>
          </a:p>
          <a:p>
            <a:pPr lvl="1"/>
            <a:r>
              <a:rPr lang="en-US" dirty="0" smtClean="0"/>
              <a:t>Pseudorandom bit generation</a:t>
            </a:r>
          </a:p>
          <a:p>
            <a:pPr marL="457200" indent="-457200"/>
            <a:r>
              <a:rPr lang="en-US" dirty="0" smtClean="0"/>
              <a:t>Extra Credit:</a:t>
            </a:r>
          </a:p>
          <a:p>
            <a:pPr lvl="1"/>
            <a:r>
              <a:rPr lang="en-US" dirty="0">
                <a:hlinkClick r:id="rId2"/>
              </a:rPr>
              <a:t>http://en.wikipedia.org/wiki/</a:t>
            </a:r>
            <a:r>
              <a:rPr lang="en-US" dirty="0" smtClean="0">
                <a:hlinkClick r:id="rId2"/>
              </a:rPr>
              <a:t>Cryptographic_hash_function</a:t>
            </a:r>
            <a:endParaRPr lang="en-US" dirty="0"/>
          </a:p>
          <a:p>
            <a:pPr lvl="1"/>
            <a:r>
              <a:rPr lang="en-US" dirty="0">
                <a:hlinkClick r:id="rId3"/>
              </a:rPr>
              <a:t>http://tools.ietf.org/html/</a:t>
            </a:r>
            <a:r>
              <a:rPr lang="en-US" dirty="0" smtClean="0">
                <a:hlinkClick r:id="rId3"/>
              </a:rPr>
              <a:t>rfc2104</a:t>
            </a:r>
            <a:endParaRPr lang="en-US" dirty="0" smtClean="0"/>
          </a:p>
        </p:txBody>
      </p:sp>
    </p:spTree>
    <p:extLst>
      <p:ext uri="{BB962C8B-B14F-4D97-AF65-F5344CB8AC3E}">
        <p14:creationId xmlns:p14="http://schemas.microsoft.com/office/powerpoint/2010/main" val="337236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Encryption Algorithms</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461811670"/>
              </p:ext>
            </p:extLst>
          </p:nvPr>
        </p:nvGraphicFramePr>
        <p:xfrm>
          <a:off x="4798850" y="2079502"/>
          <a:ext cx="3887949" cy="3920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57200" y="2946754"/>
            <a:ext cx="4685230" cy="3693319"/>
          </a:xfrm>
          <a:prstGeom prst="rect">
            <a:avLst/>
          </a:prstGeom>
          <a:noFill/>
        </p:spPr>
        <p:txBody>
          <a:bodyPr wrap="square" rtlCol="0">
            <a:spAutoFit/>
          </a:bodyPr>
          <a:lstStyle/>
          <a:p>
            <a:r>
              <a:rPr lang="en-US" dirty="0" smtClean="0">
                <a:latin typeface="Courier"/>
                <a:cs typeface="Courier"/>
              </a:rPr>
              <a:t>$ </a:t>
            </a:r>
            <a:r>
              <a:rPr lang="en-US" dirty="0">
                <a:latin typeface="Courier"/>
                <a:cs typeface="Courier"/>
              </a:rPr>
              <a:t>echo "Secret Message" | </a:t>
            </a:r>
            <a:r>
              <a:rPr lang="en-US" dirty="0" err="1">
                <a:latin typeface="Courier"/>
                <a:cs typeface="Courier"/>
              </a:rPr>
              <a:t>openssl</a:t>
            </a:r>
            <a:r>
              <a:rPr lang="en-US" dirty="0">
                <a:latin typeface="Courier"/>
                <a:cs typeface="Courier"/>
              </a:rPr>
              <a:t> </a:t>
            </a:r>
            <a:r>
              <a:rPr lang="en-US" dirty="0" err="1">
                <a:latin typeface="Courier"/>
                <a:cs typeface="Courier"/>
              </a:rPr>
              <a:t>enc</a:t>
            </a:r>
            <a:r>
              <a:rPr lang="en-US" dirty="0">
                <a:latin typeface="Courier"/>
                <a:cs typeface="Courier"/>
              </a:rPr>
              <a:t> -aes-256-cbc -k </a:t>
            </a:r>
            <a:r>
              <a:rPr lang="en-US" dirty="0" err="1">
                <a:latin typeface="Courier"/>
                <a:cs typeface="Courier"/>
              </a:rPr>
              <a:t>Sekrit</a:t>
            </a:r>
            <a:r>
              <a:rPr lang="en-US" dirty="0">
                <a:latin typeface="Courier"/>
                <a:cs typeface="Courier"/>
              </a:rPr>
              <a:t> -a </a:t>
            </a:r>
            <a:endParaRPr lang="en-US" dirty="0" smtClean="0">
              <a:latin typeface="Courier"/>
              <a:cs typeface="Courier"/>
            </a:endParaRPr>
          </a:p>
          <a:p>
            <a:endParaRPr lang="en-US" dirty="0">
              <a:latin typeface="Courier"/>
              <a:cs typeface="Courier"/>
            </a:endParaRPr>
          </a:p>
          <a:p>
            <a:r>
              <a:rPr lang="en-US" dirty="0">
                <a:latin typeface="Courier"/>
                <a:cs typeface="Courier"/>
              </a:rPr>
              <a:t>U2FsdGVkX1+2QF4DGdCCn2VO9fB+1lbQJKvmhONkNMM</a:t>
            </a:r>
            <a:r>
              <a:rPr lang="en-US" dirty="0" smtClean="0">
                <a:latin typeface="Courier"/>
                <a:cs typeface="Courier"/>
              </a:rPr>
              <a:t>=</a:t>
            </a:r>
          </a:p>
          <a:p>
            <a:endParaRPr lang="en-US" dirty="0">
              <a:latin typeface="Courier"/>
              <a:cs typeface="Courier"/>
            </a:endParaRPr>
          </a:p>
          <a:p>
            <a:r>
              <a:rPr lang="en-US" dirty="0" smtClean="0">
                <a:latin typeface="Courier"/>
                <a:cs typeface="Courier"/>
              </a:rPr>
              <a:t>$ </a:t>
            </a:r>
            <a:r>
              <a:rPr lang="en-US" dirty="0">
                <a:latin typeface="Courier"/>
                <a:cs typeface="Courier"/>
              </a:rPr>
              <a:t>echo "U2FsdGVkX1+2QF4DGdCCn2VO9fB+1lbQJKvmhONkNMM=" | </a:t>
            </a:r>
            <a:r>
              <a:rPr lang="en-US" dirty="0" err="1">
                <a:latin typeface="Courier"/>
                <a:cs typeface="Courier"/>
              </a:rPr>
              <a:t>openssl</a:t>
            </a:r>
            <a:r>
              <a:rPr lang="en-US" dirty="0">
                <a:latin typeface="Courier"/>
                <a:cs typeface="Courier"/>
              </a:rPr>
              <a:t> </a:t>
            </a:r>
            <a:r>
              <a:rPr lang="en-US" dirty="0" err="1">
                <a:latin typeface="Courier"/>
                <a:cs typeface="Courier"/>
              </a:rPr>
              <a:t>enc</a:t>
            </a:r>
            <a:r>
              <a:rPr lang="en-US" dirty="0">
                <a:latin typeface="Courier"/>
                <a:cs typeface="Courier"/>
              </a:rPr>
              <a:t> -d -aes-256-cbc -k </a:t>
            </a:r>
            <a:r>
              <a:rPr lang="en-US" dirty="0" err="1">
                <a:latin typeface="Courier"/>
                <a:cs typeface="Courier"/>
              </a:rPr>
              <a:t>Sekrit</a:t>
            </a:r>
            <a:r>
              <a:rPr lang="en-US" dirty="0">
                <a:latin typeface="Courier"/>
                <a:cs typeface="Courier"/>
              </a:rPr>
              <a:t> </a:t>
            </a:r>
            <a:r>
              <a:rPr lang="en-US" dirty="0" smtClean="0">
                <a:latin typeface="Courier"/>
                <a:cs typeface="Courier"/>
              </a:rPr>
              <a:t>–a</a:t>
            </a:r>
          </a:p>
          <a:p>
            <a:endParaRPr lang="en-US" dirty="0">
              <a:latin typeface="Courier"/>
              <a:cs typeface="Courier"/>
            </a:endParaRPr>
          </a:p>
          <a:p>
            <a:r>
              <a:rPr lang="en-US" dirty="0">
                <a:latin typeface="Courier"/>
                <a:cs typeface="Courier"/>
              </a:rPr>
              <a:t>Secret Message</a:t>
            </a:r>
          </a:p>
        </p:txBody>
      </p:sp>
      <p:sp>
        <p:nvSpPr>
          <p:cNvPr id="10" name="TextBox 9"/>
          <p:cNvSpPr txBox="1"/>
          <p:nvPr/>
        </p:nvSpPr>
        <p:spPr>
          <a:xfrm>
            <a:off x="457200" y="1559643"/>
            <a:ext cx="7403809" cy="1200329"/>
          </a:xfrm>
          <a:prstGeom prst="rect">
            <a:avLst/>
          </a:prstGeom>
          <a:noFill/>
        </p:spPr>
        <p:txBody>
          <a:bodyPr wrap="square" rtlCol="0">
            <a:spAutoFit/>
          </a:bodyPr>
          <a:lstStyle/>
          <a:p>
            <a:pPr marL="285750" indent="-285750">
              <a:buFont typeface="Arial"/>
              <a:buChar char="•"/>
            </a:pPr>
            <a:r>
              <a:rPr lang="en-US" dirty="0" smtClean="0"/>
              <a:t>AKA “Secret Key Encryption”</a:t>
            </a:r>
          </a:p>
          <a:p>
            <a:pPr marL="285750" indent="-285750">
              <a:buFont typeface="Arial"/>
              <a:buChar char="•"/>
            </a:pPr>
            <a:r>
              <a:rPr lang="en-US" dirty="0" smtClean="0"/>
              <a:t>2-way (encrypt and decrypt)</a:t>
            </a:r>
          </a:p>
          <a:p>
            <a:pPr marL="285750" indent="-285750">
              <a:buFont typeface="Arial"/>
              <a:buChar char="•"/>
            </a:pPr>
            <a:r>
              <a:rPr lang="en-US" dirty="0" smtClean="0"/>
              <a:t>1 key (must be shared, and kept secret)</a:t>
            </a:r>
          </a:p>
          <a:p>
            <a:pPr marL="285750" indent="-285750">
              <a:buFont typeface="Arial"/>
              <a:buChar char="•"/>
            </a:pPr>
            <a:r>
              <a:rPr lang="en-US" dirty="0" smtClean="0"/>
              <a:t>Fast</a:t>
            </a:r>
          </a:p>
        </p:txBody>
      </p:sp>
    </p:spTree>
    <p:extLst>
      <p:ext uri="{BB962C8B-B14F-4D97-AF65-F5344CB8AC3E}">
        <p14:creationId xmlns:p14="http://schemas.microsoft.com/office/powerpoint/2010/main" val="272618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Encryption Properties</a:t>
            </a:r>
            <a:endParaRPr lang="en-US" dirty="0"/>
          </a:p>
        </p:txBody>
      </p:sp>
      <p:sp>
        <p:nvSpPr>
          <p:cNvPr id="3" name="Content Placeholder 2"/>
          <p:cNvSpPr>
            <a:spLocks noGrp="1"/>
          </p:cNvSpPr>
          <p:nvPr>
            <p:ph idx="1"/>
          </p:nvPr>
        </p:nvSpPr>
        <p:spPr>
          <a:xfrm>
            <a:off x="457200" y="1600200"/>
            <a:ext cx="8229599" cy="5011871"/>
          </a:xfrm>
        </p:spPr>
        <p:txBody>
          <a:bodyPr>
            <a:normAutofit fontScale="77500" lnSpcReduction="20000"/>
          </a:bodyPr>
          <a:lstStyle/>
          <a:p>
            <a:r>
              <a:rPr lang="en-US" dirty="0" smtClean="0"/>
              <a:t>Reversible (both encrypt and decrypt)</a:t>
            </a:r>
          </a:p>
          <a:p>
            <a:r>
              <a:rPr lang="en-US" dirty="0" smtClean="0"/>
              <a:t>Requires a Shared Secret</a:t>
            </a:r>
          </a:p>
          <a:p>
            <a:r>
              <a:rPr lang="en-US" dirty="0" smtClean="0"/>
              <a:t>Uses</a:t>
            </a:r>
          </a:p>
          <a:p>
            <a:pPr lvl="1"/>
            <a:r>
              <a:rPr lang="en-US" dirty="0" smtClean="0"/>
              <a:t>Encrypting files, backups, </a:t>
            </a:r>
            <a:r>
              <a:rPr lang="en-US" dirty="0" err="1" smtClean="0"/>
              <a:t>etc</a:t>
            </a:r>
            <a:endParaRPr lang="en-US" dirty="0" smtClean="0"/>
          </a:p>
          <a:p>
            <a:pPr lvl="1"/>
            <a:r>
              <a:rPr lang="en-US" dirty="0" smtClean="0"/>
              <a:t>Encrypting file systems (</a:t>
            </a:r>
            <a:r>
              <a:rPr lang="en-US" dirty="0" err="1" smtClean="0"/>
              <a:t>filevault</a:t>
            </a:r>
            <a:r>
              <a:rPr lang="en-US" dirty="0" smtClean="0"/>
              <a:t>, </a:t>
            </a:r>
            <a:r>
              <a:rPr lang="en-US" dirty="0" err="1" smtClean="0"/>
              <a:t>bitlocker</a:t>
            </a:r>
            <a:r>
              <a:rPr lang="en-US" dirty="0" smtClean="0"/>
              <a:t>, </a:t>
            </a:r>
            <a:r>
              <a:rPr lang="en-US" dirty="0" err="1" smtClean="0"/>
              <a:t>truecrypt</a:t>
            </a:r>
            <a:r>
              <a:rPr lang="en-US" dirty="0" smtClean="0"/>
              <a:t>, </a:t>
            </a:r>
            <a:r>
              <a:rPr lang="en-US" dirty="0" err="1" smtClean="0"/>
              <a:t>luks</a:t>
            </a:r>
            <a:r>
              <a:rPr lang="en-US" dirty="0" smtClean="0"/>
              <a:t>)</a:t>
            </a:r>
          </a:p>
          <a:p>
            <a:pPr lvl="1"/>
            <a:r>
              <a:rPr lang="en-US" dirty="0" smtClean="0"/>
              <a:t>Encrypting transmission (SSL, TLS, IPSec)</a:t>
            </a:r>
          </a:p>
          <a:p>
            <a:r>
              <a:rPr lang="en-US" dirty="0" smtClean="0"/>
              <a:t>Algorithms</a:t>
            </a:r>
            <a:endParaRPr lang="en-US" dirty="0"/>
          </a:p>
          <a:p>
            <a:pPr lvl="1"/>
            <a:r>
              <a:rPr lang="en-US" dirty="0" smtClean="0"/>
              <a:t>DES (out of date)</a:t>
            </a:r>
          </a:p>
          <a:p>
            <a:pPr lvl="1"/>
            <a:r>
              <a:rPr lang="en-US" dirty="0" smtClean="0"/>
              <a:t>One Time Pad (inconvenient)</a:t>
            </a:r>
            <a:endParaRPr lang="en-US" dirty="0"/>
          </a:p>
          <a:p>
            <a:pPr lvl="1"/>
            <a:r>
              <a:rPr lang="en-US" dirty="0"/>
              <a:t>AES </a:t>
            </a:r>
            <a:r>
              <a:rPr lang="en-US" dirty="0" smtClean="0"/>
              <a:t>(NIST certified, hardware optimized)</a:t>
            </a:r>
            <a:endParaRPr lang="en-US" dirty="0"/>
          </a:p>
          <a:p>
            <a:pPr lvl="1"/>
            <a:r>
              <a:rPr lang="en-US" dirty="0" smtClean="0"/>
              <a:t>Blowfish</a:t>
            </a:r>
          </a:p>
          <a:p>
            <a:r>
              <a:rPr lang="en-US" dirty="0" smtClean="0"/>
              <a:t>Implementations</a:t>
            </a:r>
          </a:p>
          <a:p>
            <a:pPr lvl="1"/>
            <a:r>
              <a:rPr lang="en-US" dirty="0" smtClean="0"/>
              <a:t>M2Crypto (</a:t>
            </a:r>
            <a:r>
              <a:rPr lang="en-US" dirty="0" err="1" smtClean="0"/>
              <a:t>OpenSSL</a:t>
            </a:r>
            <a:r>
              <a:rPr lang="en-US" dirty="0" smtClean="0"/>
              <a:t> Wrapper)</a:t>
            </a:r>
          </a:p>
          <a:p>
            <a:pPr lvl="1"/>
            <a:r>
              <a:rPr lang="en-US" dirty="0" err="1" smtClean="0"/>
              <a:t>PyCrypto</a:t>
            </a:r>
            <a:r>
              <a:rPr lang="en-US" dirty="0" smtClean="0"/>
              <a:t> (</a:t>
            </a:r>
            <a:r>
              <a:rPr lang="en-US" dirty="0" err="1" smtClean="0"/>
              <a:t>Pythonic</a:t>
            </a:r>
            <a:r>
              <a:rPr lang="en-US" dirty="0" smtClean="0"/>
              <a:t>)</a:t>
            </a:r>
          </a:p>
        </p:txBody>
      </p:sp>
    </p:spTree>
    <p:extLst>
      <p:ext uri="{BB962C8B-B14F-4D97-AF65-F5344CB8AC3E}">
        <p14:creationId xmlns:p14="http://schemas.microsoft.com/office/powerpoint/2010/main" val="36286083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Key Cryptography</a:t>
            </a:r>
            <a:endParaRPr lang="en-US" dirty="0"/>
          </a:p>
        </p:txBody>
      </p:sp>
      <p:sp>
        <p:nvSpPr>
          <p:cNvPr id="8" name="TextBox 7"/>
          <p:cNvSpPr txBox="1"/>
          <p:nvPr/>
        </p:nvSpPr>
        <p:spPr>
          <a:xfrm>
            <a:off x="399543" y="1495267"/>
            <a:ext cx="7179999" cy="1477327"/>
          </a:xfrm>
          <a:prstGeom prst="rect">
            <a:avLst/>
          </a:prstGeom>
          <a:noFill/>
        </p:spPr>
        <p:txBody>
          <a:bodyPr wrap="square" rtlCol="0">
            <a:spAutoFit/>
          </a:bodyPr>
          <a:lstStyle/>
          <a:p>
            <a:pPr marL="285750" indent="-285750">
              <a:buFont typeface="Arial"/>
              <a:buChar char="•"/>
            </a:pPr>
            <a:r>
              <a:rPr lang="en-US" sz="2400" dirty="0" smtClean="0"/>
              <a:t>Asymmetric</a:t>
            </a:r>
            <a:endParaRPr lang="en-US" sz="2400" dirty="0"/>
          </a:p>
          <a:p>
            <a:pPr marL="285750" indent="-285750">
              <a:buFont typeface="Arial"/>
              <a:buChar char="•"/>
            </a:pPr>
            <a:r>
              <a:rPr lang="en-US" sz="2400" dirty="0" smtClean="0"/>
              <a:t>N-</a:t>
            </a:r>
            <a:r>
              <a:rPr lang="en-US" sz="2400" dirty="0"/>
              <a:t>way (encrypt, decrypt, sign and </a:t>
            </a:r>
            <a:r>
              <a:rPr lang="en-US" sz="2400" dirty="0" smtClean="0"/>
              <a:t>verify for N parties)</a:t>
            </a:r>
            <a:endParaRPr lang="en-US" sz="2400" dirty="0"/>
          </a:p>
          <a:p>
            <a:pPr marL="285750" indent="-285750">
              <a:buFont typeface="Arial"/>
              <a:buChar char="•"/>
            </a:pPr>
            <a:r>
              <a:rPr lang="en-US" sz="2400" dirty="0"/>
              <a:t>2+ keys (public and private for each </a:t>
            </a:r>
            <a:r>
              <a:rPr lang="en-US" sz="2400" dirty="0" smtClean="0"/>
              <a:t>party</a:t>
            </a:r>
            <a:endParaRPr lang="en-US" sz="2400" dirty="0"/>
          </a:p>
          <a:p>
            <a:endParaRPr lang="en-US" dirty="0"/>
          </a:p>
        </p:txBody>
      </p:sp>
      <p:sp>
        <p:nvSpPr>
          <p:cNvPr id="9" name="Smiley Face 8"/>
          <p:cNvSpPr/>
          <p:nvPr/>
        </p:nvSpPr>
        <p:spPr>
          <a:xfrm>
            <a:off x="560881" y="3785602"/>
            <a:ext cx="430186" cy="368696"/>
          </a:xfrm>
          <a:prstGeom prst="smileyFace">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68699" y="3438821"/>
            <a:ext cx="614551" cy="369332"/>
          </a:xfrm>
          <a:prstGeom prst="rect">
            <a:avLst/>
          </a:prstGeom>
          <a:noFill/>
        </p:spPr>
        <p:txBody>
          <a:bodyPr wrap="square" rtlCol="0">
            <a:spAutoFit/>
          </a:bodyPr>
          <a:lstStyle/>
          <a:p>
            <a:pPr algn="ctr"/>
            <a:r>
              <a:rPr lang="en-US" dirty="0" smtClean="0"/>
              <a:t>Bob</a:t>
            </a:r>
            <a:endParaRPr lang="en-US" dirty="0"/>
          </a:p>
        </p:txBody>
      </p:sp>
      <p:sp>
        <p:nvSpPr>
          <p:cNvPr id="12" name="Smiley Face 11"/>
          <p:cNvSpPr/>
          <p:nvPr/>
        </p:nvSpPr>
        <p:spPr>
          <a:xfrm>
            <a:off x="8094757" y="3784630"/>
            <a:ext cx="430186" cy="368696"/>
          </a:xfrm>
          <a:prstGeom prst="smileyFace">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941121" y="3415298"/>
            <a:ext cx="738698" cy="369332"/>
          </a:xfrm>
          <a:prstGeom prst="rect">
            <a:avLst/>
          </a:prstGeom>
          <a:noFill/>
        </p:spPr>
        <p:txBody>
          <a:bodyPr wrap="square" rtlCol="0">
            <a:spAutoFit/>
          </a:bodyPr>
          <a:lstStyle/>
          <a:p>
            <a:pPr algn="ctr"/>
            <a:r>
              <a:rPr lang="en-US" dirty="0" smtClean="0"/>
              <a:t>Alice</a:t>
            </a:r>
            <a:endParaRPr lang="en-US" dirty="0"/>
          </a:p>
        </p:txBody>
      </p:sp>
      <p:pic>
        <p:nvPicPr>
          <p:cNvPr id="14" name="Picture 13"/>
          <p:cNvPicPr>
            <a:picLocks noChangeAspect="1"/>
          </p:cNvPicPr>
          <p:nvPr/>
        </p:nvPicPr>
        <p:blipFill>
          <a:blip r:embed="rId3"/>
          <a:stretch>
            <a:fillRect/>
          </a:stretch>
        </p:blipFill>
        <p:spPr>
          <a:xfrm>
            <a:off x="2377328" y="5116367"/>
            <a:ext cx="538075" cy="538075"/>
          </a:xfrm>
          <a:prstGeom prst="rect">
            <a:avLst/>
          </a:prstGeom>
        </p:spPr>
      </p:pic>
      <p:pic>
        <p:nvPicPr>
          <p:cNvPr id="16" name="Picture 15"/>
          <p:cNvPicPr>
            <a:picLocks noChangeAspect="1"/>
          </p:cNvPicPr>
          <p:nvPr/>
        </p:nvPicPr>
        <p:blipFill>
          <a:blip r:embed="rId4"/>
          <a:stretch>
            <a:fillRect/>
          </a:stretch>
        </p:blipFill>
        <p:spPr>
          <a:xfrm>
            <a:off x="2427561" y="3941345"/>
            <a:ext cx="538075" cy="538075"/>
          </a:xfrm>
          <a:prstGeom prst="rect">
            <a:avLst/>
          </a:prstGeom>
        </p:spPr>
      </p:pic>
      <p:sp>
        <p:nvSpPr>
          <p:cNvPr id="17" name="TextBox 16"/>
          <p:cNvSpPr txBox="1"/>
          <p:nvPr/>
        </p:nvSpPr>
        <p:spPr>
          <a:xfrm>
            <a:off x="1864222" y="3623487"/>
            <a:ext cx="1804438" cy="369332"/>
          </a:xfrm>
          <a:prstGeom prst="rect">
            <a:avLst/>
          </a:prstGeom>
          <a:noFill/>
        </p:spPr>
        <p:txBody>
          <a:bodyPr wrap="none" rtlCol="0">
            <a:spAutoFit/>
          </a:bodyPr>
          <a:lstStyle/>
          <a:p>
            <a:r>
              <a:rPr lang="en-US" dirty="0" smtClean="0"/>
              <a:t>Bob’s Private Key</a:t>
            </a:r>
            <a:endParaRPr lang="en-US" dirty="0"/>
          </a:p>
        </p:txBody>
      </p:sp>
      <p:sp>
        <p:nvSpPr>
          <p:cNvPr id="19" name="TextBox 18"/>
          <p:cNvSpPr txBox="1"/>
          <p:nvPr/>
        </p:nvSpPr>
        <p:spPr>
          <a:xfrm>
            <a:off x="1864222" y="4747035"/>
            <a:ext cx="1793505" cy="369332"/>
          </a:xfrm>
          <a:prstGeom prst="rect">
            <a:avLst/>
          </a:prstGeom>
          <a:noFill/>
        </p:spPr>
        <p:txBody>
          <a:bodyPr wrap="none" rtlCol="0">
            <a:spAutoFit/>
          </a:bodyPr>
          <a:lstStyle/>
          <a:p>
            <a:r>
              <a:rPr lang="en-US" dirty="0" smtClean="0"/>
              <a:t>Alice’s Public Key</a:t>
            </a:r>
            <a:endParaRPr lang="en-US" dirty="0"/>
          </a:p>
        </p:txBody>
      </p:sp>
      <p:sp>
        <p:nvSpPr>
          <p:cNvPr id="20" name="Vertical Scroll 19"/>
          <p:cNvSpPr/>
          <p:nvPr/>
        </p:nvSpPr>
        <p:spPr>
          <a:xfrm>
            <a:off x="399543" y="4467051"/>
            <a:ext cx="768189" cy="724765"/>
          </a:xfrm>
          <a:prstGeom prst="verticalScroll">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6100083" y="3941345"/>
            <a:ext cx="538075" cy="538075"/>
          </a:xfrm>
          <a:prstGeom prst="rect">
            <a:avLst/>
          </a:prstGeom>
        </p:spPr>
      </p:pic>
      <p:pic>
        <p:nvPicPr>
          <p:cNvPr id="22" name="Picture 21"/>
          <p:cNvPicPr>
            <a:picLocks noChangeAspect="1"/>
          </p:cNvPicPr>
          <p:nvPr/>
        </p:nvPicPr>
        <p:blipFill>
          <a:blip r:embed="rId4"/>
          <a:stretch>
            <a:fillRect/>
          </a:stretch>
        </p:blipFill>
        <p:spPr>
          <a:xfrm>
            <a:off x="6100083" y="5139384"/>
            <a:ext cx="538075" cy="538075"/>
          </a:xfrm>
          <a:prstGeom prst="rect">
            <a:avLst/>
          </a:prstGeom>
        </p:spPr>
      </p:pic>
      <p:sp>
        <p:nvSpPr>
          <p:cNvPr id="23" name="TextBox 22"/>
          <p:cNvSpPr txBox="1"/>
          <p:nvPr/>
        </p:nvSpPr>
        <p:spPr>
          <a:xfrm>
            <a:off x="5407441" y="4770052"/>
            <a:ext cx="1890261" cy="369332"/>
          </a:xfrm>
          <a:prstGeom prst="rect">
            <a:avLst/>
          </a:prstGeom>
          <a:noFill/>
        </p:spPr>
        <p:txBody>
          <a:bodyPr wrap="none" rtlCol="0">
            <a:spAutoFit/>
          </a:bodyPr>
          <a:lstStyle/>
          <a:p>
            <a:r>
              <a:rPr lang="en-US" dirty="0" smtClean="0"/>
              <a:t>Alice’s Private Key</a:t>
            </a:r>
            <a:endParaRPr lang="en-US" dirty="0"/>
          </a:p>
        </p:txBody>
      </p:sp>
      <p:sp>
        <p:nvSpPr>
          <p:cNvPr id="24" name="TextBox 23"/>
          <p:cNvSpPr txBox="1"/>
          <p:nvPr/>
        </p:nvSpPr>
        <p:spPr>
          <a:xfrm>
            <a:off x="5407441" y="3572013"/>
            <a:ext cx="1710725" cy="369332"/>
          </a:xfrm>
          <a:prstGeom prst="rect">
            <a:avLst/>
          </a:prstGeom>
          <a:noFill/>
        </p:spPr>
        <p:txBody>
          <a:bodyPr wrap="none" rtlCol="0">
            <a:spAutoFit/>
          </a:bodyPr>
          <a:lstStyle/>
          <a:p>
            <a:r>
              <a:rPr lang="en-US" dirty="0" smtClean="0"/>
              <a:t>Bob’s Public Key</a:t>
            </a:r>
            <a:endParaRPr lang="en-US" dirty="0"/>
          </a:p>
        </p:txBody>
      </p:sp>
      <p:cxnSp>
        <p:nvCxnSpPr>
          <p:cNvPr id="26" name="Straight Arrow Connector 25"/>
          <p:cNvCxnSpPr>
            <a:stCxn id="20" idx="3"/>
            <a:endCxn id="16" idx="1"/>
          </p:cNvCxnSpPr>
          <p:nvPr/>
        </p:nvCxnSpPr>
        <p:spPr>
          <a:xfrm flipV="1">
            <a:off x="1077136" y="4210383"/>
            <a:ext cx="1350425" cy="6190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3"/>
            <a:endCxn id="14" idx="1"/>
          </p:cNvCxnSpPr>
          <p:nvPr/>
        </p:nvCxnSpPr>
        <p:spPr>
          <a:xfrm>
            <a:off x="1077136" y="4829434"/>
            <a:ext cx="1300192" cy="5559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Horizontal Scroll 33"/>
          <p:cNvSpPr/>
          <p:nvPr/>
        </p:nvSpPr>
        <p:spPr>
          <a:xfrm>
            <a:off x="4056034" y="3882653"/>
            <a:ext cx="757946" cy="655459"/>
          </a:xfrm>
          <a:prstGeom prst="horizont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5" name="Horizontal Scroll 34"/>
          <p:cNvSpPr/>
          <p:nvPr/>
        </p:nvSpPr>
        <p:spPr>
          <a:xfrm>
            <a:off x="4056034" y="5057675"/>
            <a:ext cx="757946" cy="655459"/>
          </a:xfrm>
          <a:prstGeom prst="horizont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6" name="TextBox 35"/>
          <p:cNvSpPr txBox="1"/>
          <p:nvPr/>
        </p:nvSpPr>
        <p:spPr>
          <a:xfrm>
            <a:off x="3789726" y="3438821"/>
            <a:ext cx="1280315" cy="369332"/>
          </a:xfrm>
          <a:prstGeom prst="rect">
            <a:avLst/>
          </a:prstGeom>
          <a:noFill/>
        </p:spPr>
        <p:txBody>
          <a:bodyPr wrap="square" rtlCol="0">
            <a:spAutoFit/>
          </a:bodyPr>
          <a:lstStyle/>
          <a:p>
            <a:pPr algn="ctr"/>
            <a:r>
              <a:rPr lang="en-US" dirty="0" smtClean="0"/>
              <a:t>Signature</a:t>
            </a:r>
            <a:endParaRPr lang="en-US" dirty="0"/>
          </a:p>
        </p:txBody>
      </p:sp>
      <p:sp>
        <p:nvSpPr>
          <p:cNvPr id="37" name="TextBox 36"/>
          <p:cNvSpPr txBox="1"/>
          <p:nvPr/>
        </p:nvSpPr>
        <p:spPr>
          <a:xfrm>
            <a:off x="3789726" y="5797513"/>
            <a:ext cx="1280315" cy="369332"/>
          </a:xfrm>
          <a:prstGeom prst="rect">
            <a:avLst/>
          </a:prstGeom>
          <a:noFill/>
        </p:spPr>
        <p:txBody>
          <a:bodyPr wrap="square" rtlCol="0">
            <a:spAutoFit/>
          </a:bodyPr>
          <a:lstStyle/>
          <a:p>
            <a:pPr algn="ctr"/>
            <a:r>
              <a:rPr lang="en-US" dirty="0" err="1" smtClean="0"/>
              <a:t>Ciphertext</a:t>
            </a:r>
            <a:endParaRPr lang="en-US" dirty="0"/>
          </a:p>
        </p:txBody>
      </p:sp>
      <p:sp>
        <p:nvSpPr>
          <p:cNvPr id="38" name="TextBox 37"/>
          <p:cNvSpPr txBox="1"/>
          <p:nvPr/>
        </p:nvSpPr>
        <p:spPr>
          <a:xfrm rot="1420935">
            <a:off x="1290786" y="5037927"/>
            <a:ext cx="740895" cy="307777"/>
          </a:xfrm>
          <a:prstGeom prst="rect">
            <a:avLst/>
          </a:prstGeom>
          <a:noFill/>
        </p:spPr>
        <p:txBody>
          <a:bodyPr wrap="none" rtlCol="0">
            <a:spAutoFit/>
          </a:bodyPr>
          <a:lstStyle/>
          <a:p>
            <a:r>
              <a:rPr lang="en-US" sz="1400" dirty="0" smtClean="0"/>
              <a:t>Encrypt</a:t>
            </a:r>
            <a:endParaRPr lang="en-US" sz="1400" dirty="0"/>
          </a:p>
        </p:txBody>
      </p:sp>
      <p:sp>
        <p:nvSpPr>
          <p:cNvPr id="39" name="TextBox 38"/>
          <p:cNvSpPr txBox="1"/>
          <p:nvPr/>
        </p:nvSpPr>
        <p:spPr>
          <a:xfrm rot="20560937">
            <a:off x="6918356" y="5198177"/>
            <a:ext cx="758691" cy="307777"/>
          </a:xfrm>
          <a:prstGeom prst="rect">
            <a:avLst/>
          </a:prstGeom>
          <a:noFill/>
        </p:spPr>
        <p:txBody>
          <a:bodyPr wrap="none" rtlCol="0">
            <a:spAutoFit/>
          </a:bodyPr>
          <a:lstStyle/>
          <a:p>
            <a:r>
              <a:rPr lang="en-US" sz="1400" dirty="0" smtClean="0"/>
              <a:t>Decrypt</a:t>
            </a:r>
            <a:endParaRPr lang="en-US" sz="1400" dirty="0"/>
          </a:p>
        </p:txBody>
      </p:sp>
      <p:sp>
        <p:nvSpPr>
          <p:cNvPr id="40" name="TextBox 39"/>
          <p:cNvSpPr txBox="1"/>
          <p:nvPr/>
        </p:nvSpPr>
        <p:spPr>
          <a:xfrm rot="1281476">
            <a:off x="6989846" y="4132180"/>
            <a:ext cx="615711" cy="307777"/>
          </a:xfrm>
          <a:prstGeom prst="rect">
            <a:avLst/>
          </a:prstGeom>
          <a:noFill/>
        </p:spPr>
        <p:txBody>
          <a:bodyPr wrap="none" rtlCol="0">
            <a:spAutoFit/>
          </a:bodyPr>
          <a:lstStyle/>
          <a:p>
            <a:r>
              <a:rPr lang="en-US" sz="1400" dirty="0" smtClean="0"/>
              <a:t>Verify</a:t>
            </a:r>
            <a:endParaRPr lang="en-US" sz="1400" dirty="0"/>
          </a:p>
        </p:txBody>
      </p:sp>
      <p:sp>
        <p:nvSpPr>
          <p:cNvPr id="41" name="TextBox 40"/>
          <p:cNvSpPr txBox="1"/>
          <p:nvPr/>
        </p:nvSpPr>
        <p:spPr>
          <a:xfrm rot="20117582">
            <a:off x="1446503" y="4241057"/>
            <a:ext cx="487195" cy="307777"/>
          </a:xfrm>
          <a:prstGeom prst="rect">
            <a:avLst/>
          </a:prstGeom>
          <a:noFill/>
        </p:spPr>
        <p:txBody>
          <a:bodyPr wrap="none" rtlCol="0">
            <a:spAutoFit/>
          </a:bodyPr>
          <a:lstStyle/>
          <a:p>
            <a:r>
              <a:rPr lang="en-US" sz="1400" dirty="0" smtClean="0"/>
              <a:t>Sign</a:t>
            </a:r>
            <a:endParaRPr lang="en-US" sz="1400" dirty="0"/>
          </a:p>
        </p:txBody>
      </p:sp>
      <p:cxnSp>
        <p:nvCxnSpPr>
          <p:cNvPr id="43" name="Straight Arrow Connector 42"/>
          <p:cNvCxnSpPr>
            <a:stCxn id="16" idx="3"/>
            <a:endCxn id="34" idx="1"/>
          </p:cNvCxnSpPr>
          <p:nvPr/>
        </p:nvCxnSpPr>
        <p:spPr>
          <a:xfrm>
            <a:off x="2965636" y="4210383"/>
            <a:ext cx="109039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4" idx="3"/>
            <a:endCxn id="35" idx="1"/>
          </p:cNvCxnSpPr>
          <p:nvPr/>
        </p:nvCxnSpPr>
        <p:spPr>
          <a:xfrm>
            <a:off x="2915403" y="5385405"/>
            <a:ext cx="11406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4" idx="3"/>
            <a:endCxn id="21" idx="1"/>
          </p:cNvCxnSpPr>
          <p:nvPr/>
        </p:nvCxnSpPr>
        <p:spPr>
          <a:xfrm>
            <a:off x="4813980" y="4210383"/>
            <a:ext cx="128610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5" idx="3"/>
            <a:endCxn id="22" idx="1"/>
          </p:cNvCxnSpPr>
          <p:nvPr/>
        </p:nvCxnSpPr>
        <p:spPr>
          <a:xfrm>
            <a:off x="4813980" y="5385405"/>
            <a:ext cx="1286103" cy="230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74123" y="5256653"/>
            <a:ext cx="1086047" cy="646331"/>
          </a:xfrm>
          <a:prstGeom prst="rect">
            <a:avLst/>
          </a:prstGeom>
          <a:noFill/>
        </p:spPr>
        <p:txBody>
          <a:bodyPr wrap="square" rtlCol="0">
            <a:spAutoFit/>
          </a:bodyPr>
          <a:lstStyle/>
          <a:p>
            <a:pPr algn="ctr"/>
            <a:r>
              <a:rPr lang="en-US" dirty="0" smtClean="0"/>
              <a:t>Original </a:t>
            </a:r>
          </a:p>
          <a:p>
            <a:pPr algn="ctr"/>
            <a:r>
              <a:rPr lang="en-US" dirty="0" err="1" smtClean="0"/>
              <a:t>Cleartext</a:t>
            </a:r>
            <a:endParaRPr lang="en-US" dirty="0"/>
          </a:p>
        </p:txBody>
      </p:sp>
      <p:sp>
        <p:nvSpPr>
          <p:cNvPr id="59" name="Vertical Scroll 58"/>
          <p:cNvSpPr/>
          <p:nvPr/>
        </p:nvSpPr>
        <p:spPr>
          <a:xfrm>
            <a:off x="7918611" y="4414619"/>
            <a:ext cx="768189" cy="724765"/>
          </a:xfrm>
          <a:prstGeom prst="verticalScroll">
            <a:avLst/>
          </a:prstGeom>
          <a:solidFill>
            <a:srgbClr val="3366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7727888" y="5158375"/>
            <a:ext cx="1086047" cy="646331"/>
          </a:xfrm>
          <a:prstGeom prst="rect">
            <a:avLst/>
          </a:prstGeom>
          <a:noFill/>
        </p:spPr>
        <p:txBody>
          <a:bodyPr wrap="square" rtlCol="0">
            <a:spAutoFit/>
          </a:bodyPr>
          <a:lstStyle/>
          <a:p>
            <a:pPr algn="ctr"/>
            <a:r>
              <a:rPr lang="en-US" dirty="0" smtClean="0"/>
              <a:t>Verified </a:t>
            </a:r>
            <a:r>
              <a:rPr lang="en-US" dirty="0" err="1" smtClean="0"/>
              <a:t>Cleartext</a:t>
            </a:r>
            <a:endParaRPr lang="en-US" dirty="0"/>
          </a:p>
        </p:txBody>
      </p:sp>
      <p:cxnSp>
        <p:nvCxnSpPr>
          <p:cNvPr id="62" name="Straight Arrow Connector 61"/>
          <p:cNvCxnSpPr>
            <a:stCxn id="21" idx="3"/>
          </p:cNvCxnSpPr>
          <p:nvPr/>
        </p:nvCxnSpPr>
        <p:spPr>
          <a:xfrm>
            <a:off x="6638158" y="4210383"/>
            <a:ext cx="1302963" cy="42618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2" idx="3"/>
          </p:cNvCxnSpPr>
          <p:nvPr/>
        </p:nvCxnSpPr>
        <p:spPr>
          <a:xfrm flipV="1">
            <a:off x="6638158" y="4975903"/>
            <a:ext cx="1302963" cy="43251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371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Asymmetric Encryption Properties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Lots of Complex Keys</a:t>
            </a:r>
          </a:p>
          <a:p>
            <a:r>
              <a:rPr lang="en-US" dirty="0"/>
              <a:t>Slow</a:t>
            </a:r>
            <a:endParaRPr lang="en-US" dirty="0" smtClean="0"/>
          </a:p>
          <a:p>
            <a:r>
              <a:rPr lang="en-US" dirty="0" smtClean="0"/>
              <a:t>Algorithms</a:t>
            </a:r>
            <a:endParaRPr lang="en-US" dirty="0"/>
          </a:p>
          <a:p>
            <a:pPr lvl="1"/>
            <a:r>
              <a:rPr lang="en-US" dirty="0" smtClean="0"/>
              <a:t>RSA, DSA</a:t>
            </a:r>
            <a:endParaRPr lang="en-US" dirty="0"/>
          </a:p>
          <a:p>
            <a:r>
              <a:rPr lang="en-US" dirty="0"/>
              <a:t>Uses</a:t>
            </a:r>
          </a:p>
          <a:p>
            <a:pPr lvl="1"/>
            <a:r>
              <a:rPr lang="en-US" dirty="0" smtClean="0"/>
              <a:t>Key Validation</a:t>
            </a:r>
          </a:p>
          <a:p>
            <a:pPr lvl="2"/>
            <a:r>
              <a:rPr lang="en-US" dirty="0" smtClean="0"/>
              <a:t>Certificate Authorities, Web of Trust</a:t>
            </a:r>
          </a:p>
          <a:p>
            <a:pPr lvl="1"/>
            <a:r>
              <a:rPr lang="en-US" dirty="0" smtClean="0"/>
              <a:t>Key Exchange</a:t>
            </a:r>
          </a:p>
          <a:p>
            <a:pPr lvl="2"/>
            <a:r>
              <a:rPr lang="en-US" dirty="0" smtClean="0"/>
              <a:t>SSL, TLS, HTTPS</a:t>
            </a:r>
          </a:p>
          <a:p>
            <a:pPr lvl="1"/>
            <a:r>
              <a:rPr lang="en-US" dirty="0" smtClean="0"/>
              <a:t>Secure Asynchronous Transfer</a:t>
            </a:r>
          </a:p>
          <a:p>
            <a:pPr lvl="2"/>
            <a:r>
              <a:rPr lang="en-US" dirty="0" smtClean="0"/>
              <a:t>S/MIME, PGP/MIME, PGP</a:t>
            </a:r>
            <a:endParaRPr lang="en-US" dirty="0"/>
          </a:p>
          <a:p>
            <a:endParaRPr lang="en-US" dirty="0"/>
          </a:p>
        </p:txBody>
      </p:sp>
    </p:spTree>
    <p:extLst>
      <p:ext uri="{BB962C8B-B14F-4D97-AF65-F5344CB8AC3E}">
        <p14:creationId xmlns:p14="http://schemas.microsoft.com/office/powerpoint/2010/main" val="387908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 HTTPS</a:t>
            </a:r>
            <a:endParaRPr lang="en-US" dirty="0"/>
          </a:p>
        </p:txBody>
      </p:sp>
      <p:pic>
        <p:nvPicPr>
          <p:cNvPr id="4" name="Picture 3"/>
          <p:cNvPicPr>
            <a:picLocks noChangeAspect="1"/>
          </p:cNvPicPr>
          <p:nvPr/>
        </p:nvPicPr>
        <p:blipFill>
          <a:blip r:embed="rId2"/>
          <a:stretch>
            <a:fillRect/>
          </a:stretch>
        </p:blipFill>
        <p:spPr>
          <a:xfrm>
            <a:off x="88900" y="2705100"/>
            <a:ext cx="2921000" cy="1676400"/>
          </a:xfrm>
          <a:prstGeom prst="rect">
            <a:avLst/>
          </a:prstGeom>
        </p:spPr>
      </p:pic>
      <p:pic>
        <p:nvPicPr>
          <p:cNvPr id="5" name="Picture 4"/>
          <p:cNvPicPr>
            <a:picLocks noChangeAspect="1"/>
          </p:cNvPicPr>
          <p:nvPr/>
        </p:nvPicPr>
        <p:blipFill>
          <a:blip r:embed="rId3"/>
          <a:stretch>
            <a:fillRect/>
          </a:stretch>
        </p:blipFill>
        <p:spPr>
          <a:xfrm>
            <a:off x="6921500" y="2781300"/>
            <a:ext cx="2095500" cy="1600200"/>
          </a:xfrm>
          <a:prstGeom prst="rect">
            <a:avLst/>
          </a:prstGeom>
        </p:spPr>
      </p:pic>
      <p:sp>
        <p:nvSpPr>
          <p:cNvPr id="6" name="Right Arrow 5"/>
          <p:cNvSpPr/>
          <p:nvPr/>
        </p:nvSpPr>
        <p:spPr>
          <a:xfrm>
            <a:off x="3365500" y="1600200"/>
            <a:ext cx="35560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SSL Settings</a:t>
            </a:r>
            <a:endParaRPr lang="en-US" sz="1600" dirty="0"/>
          </a:p>
        </p:txBody>
      </p:sp>
      <p:sp>
        <p:nvSpPr>
          <p:cNvPr id="8" name="Right Arrow 7"/>
          <p:cNvSpPr/>
          <p:nvPr/>
        </p:nvSpPr>
        <p:spPr>
          <a:xfrm flipH="1">
            <a:off x="2921000" y="2133600"/>
            <a:ext cx="3517900" cy="685800"/>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SSL Settings, </a:t>
            </a:r>
            <a:r>
              <a:rPr lang="en-US" sz="1600" b="1" dirty="0" smtClean="0"/>
              <a:t>Public Key</a:t>
            </a:r>
            <a:endParaRPr lang="en-US" sz="1600" b="1" dirty="0"/>
          </a:p>
        </p:txBody>
      </p:sp>
      <p:sp>
        <p:nvSpPr>
          <p:cNvPr id="9" name="Rectangle 8"/>
          <p:cNvSpPr/>
          <p:nvPr/>
        </p:nvSpPr>
        <p:spPr>
          <a:xfrm>
            <a:off x="3365500" y="2819400"/>
            <a:ext cx="3073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Verify</a:t>
            </a:r>
            <a:r>
              <a:rPr lang="en-US" sz="1600" dirty="0" smtClean="0"/>
              <a:t> Key against Trust Roots</a:t>
            </a:r>
            <a:endParaRPr lang="en-US" sz="1600" dirty="0"/>
          </a:p>
        </p:txBody>
      </p:sp>
      <p:sp>
        <p:nvSpPr>
          <p:cNvPr id="10" name="Right Arrow 9"/>
          <p:cNvSpPr/>
          <p:nvPr/>
        </p:nvSpPr>
        <p:spPr>
          <a:xfrm>
            <a:off x="3365500" y="3124200"/>
            <a:ext cx="35560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Encrypt </a:t>
            </a:r>
            <a:r>
              <a:rPr lang="en-US" sz="1600" dirty="0" smtClean="0"/>
              <a:t>Pre</a:t>
            </a:r>
            <a:r>
              <a:rPr lang="en-US" sz="1600" b="1" dirty="0" smtClean="0"/>
              <a:t>-</a:t>
            </a:r>
            <a:r>
              <a:rPr lang="en-US" sz="1600" dirty="0" smtClean="0"/>
              <a:t>Key with Public Key</a:t>
            </a:r>
            <a:endParaRPr lang="en-US" sz="1600" dirty="0"/>
          </a:p>
        </p:txBody>
      </p:sp>
      <p:sp>
        <p:nvSpPr>
          <p:cNvPr id="15" name="Rectangle 14"/>
          <p:cNvSpPr/>
          <p:nvPr/>
        </p:nvSpPr>
        <p:spPr>
          <a:xfrm>
            <a:off x="3365500" y="3810000"/>
            <a:ext cx="3073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Create Session Key</a:t>
            </a:r>
            <a:endParaRPr lang="en-US" sz="1600" dirty="0"/>
          </a:p>
        </p:txBody>
      </p:sp>
      <p:sp>
        <p:nvSpPr>
          <p:cNvPr id="16" name="Rectangle 15"/>
          <p:cNvSpPr/>
          <p:nvPr/>
        </p:nvSpPr>
        <p:spPr>
          <a:xfrm>
            <a:off x="3365500" y="4267200"/>
            <a:ext cx="3073400" cy="304800"/>
          </a:xfrm>
          <a:prstGeom prst="rect">
            <a:avLst/>
          </a:prstGeom>
          <a:solidFill>
            <a:schemeClr val="accent2"/>
          </a:solidFill>
          <a:ln>
            <a:solidFill>
              <a:srgbClr val="60B5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Create Session Key</a:t>
            </a:r>
            <a:endParaRPr lang="en-US" sz="1600" dirty="0"/>
          </a:p>
        </p:txBody>
      </p:sp>
      <p:sp>
        <p:nvSpPr>
          <p:cNvPr id="17" name="Right Arrow 16"/>
          <p:cNvSpPr/>
          <p:nvPr/>
        </p:nvSpPr>
        <p:spPr>
          <a:xfrm>
            <a:off x="4902200" y="4572000"/>
            <a:ext cx="2019300" cy="685800"/>
          </a:xfrm>
          <a:prstGeom prst="rightArrow">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Verify</a:t>
            </a:r>
            <a:r>
              <a:rPr lang="en-US" sz="1600" dirty="0" smtClean="0"/>
              <a:t> (Hash)</a:t>
            </a:r>
            <a:endParaRPr lang="en-US" sz="1600" dirty="0"/>
          </a:p>
        </p:txBody>
      </p:sp>
      <p:sp>
        <p:nvSpPr>
          <p:cNvPr id="19" name="Right Arrow 18"/>
          <p:cNvSpPr/>
          <p:nvPr/>
        </p:nvSpPr>
        <p:spPr>
          <a:xfrm flipH="1">
            <a:off x="2921000" y="4572000"/>
            <a:ext cx="1981200" cy="685800"/>
          </a:xfrm>
          <a:prstGeom prst="rightArrow">
            <a:avLst/>
          </a:prstGeom>
          <a:solidFill>
            <a:schemeClr val="accent2"/>
          </a:solidFill>
          <a:ln>
            <a:solidFill>
              <a:srgbClr val="60B5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 Encrypt </a:t>
            </a:r>
            <a:r>
              <a:rPr lang="en-US" sz="1600" dirty="0" smtClean="0"/>
              <a:t>(Cipher)</a:t>
            </a:r>
            <a:endParaRPr lang="en-US" sz="1600" dirty="0"/>
          </a:p>
        </p:txBody>
      </p:sp>
      <p:sp>
        <p:nvSpPr>
          <p:cNvPr id="20" name="TextBox 19"/>
          <p:cNvSpPr txBox="1"/>
          <p:nvPr/>
        </p:nvSpPr>
        <p:spPr>
          <a:xfrm>
            <a:off x="88900" y="2286000"/>
            <a:ext cx="2832100" cy="369332"/>
          </a:xfrm>
          <a:prstGeom prst="rect">
            <a:avLst/>
          </a:prstGeom>
          <a:noFill/>
        </p:spPr>
        <p:txBody>
          <a:bodyPr wrap="square" rtlCol="0">
            <a:spAutoFit/>
          </a:bodyPr>
          <a:lstStyle/>
          <a:p>
            <a:pPr algn="ctr"/>
            <a:r>
              <a:rPr lang="en-US" dirty="0" smtClean="0"/>
              <a:t>Client (Browser)</a:t>
            </a:r>
            <a:endParaRPr lang="en-US" dirty="0"/>
          </a:p>
        </p:txBody>
      </p:sp>
      <p:sp>
        <p:nvSpPr>
          <p:cNvPr id="23" name="TextBox 22"/>
          <p:cNvSpPr txBox="1"/>
          <p:nvPr/>
        </p:nvSpPr>
        <p:spPr>
          <a:xfrm>
            <a:off x="6553200" y="2329934"/>
            <a:ext cx="2832100" cy="369332"/>
          </a:xfrm>
          <a:prstGeom prst="rect">
            <a:avLst/>
          </a:prstGeom>
          <a:noFill/>
        </p:spPr>
        <p:txBody>
          <a:bodyPr wrap="square" rtlCol="0">
            <a:spAutoFit/>
          </a:bodyPr>
          <a:lstStyle/>
          <a:p>
            <a:pPr algn="ctr"/>
            <a:r>
              <a:rPr lang="en-US" dirty="0" smtClean="0"/>
              <a:t>Server (HTTPD)</a:t>
            </a:r>
            <a:endParaRPr lang="en-US" dirty="0"/>
          </a:p>
        </p:txBody>
      </p:sp>
      <p:sp>
        <p:nvSpPr>
          <p:cNvPr id="24" name="TextBox 23"/>
          <p:cNvSpPr txBox="1"/>
          <p:nvPr/>
        </p:nvSpPr>
        <p:spPr>
          <a:xfrm>
            <a:off x="647700" y="5499100"/>
            <a:ext cx="8039100" cy="923330"/>
          </a:xfrm>
          <a:prstGeom prst="rect">
            <a:avLst/>
          </a:prstGeom>
          <a:noFill/>
        </p:spPr>
        <p:txBody>
          <a:bodyPr wrap="square" rtlCol="0">
            <a:spAutoFit/>
          </a:bodyPr>
          <a:lstStyle/>
          <a:p>
            <a:r>
              <a:rPr lang="en-US" dirty="0" smtClean="0"/>
              <a:t>Extra Credit:</a:t>
            </a:r>
          </a:p>
          <a:p>
            <a:pPr marL="285750" indent="-285750">
              <a:buFont typeface="Arial"/>
              <a:buChar char="•"/>
            </a:pPr>
            <a:r>
              <a:rPr lang="en-US" dirty="0">
                <a:hlinkClick r:id="rId4"/>
              </a:rPr>
              <a:t>http://tools.ietf.org/html/</a:t>
            </a:r>
            <a:r>
              <a:rPr lang="en-US" dirty="0" smtClean="0">
                <a:hlinkClick r:id="rId4"/>
              </a:rPr>
              <a:t>rfc5246</a:t>
            </a:r>
            <a:r>
              <a:rPr lang="en-US" dirty="0" smtClean="0"/>
              <a:t>	</a:t>
            </a:r>
            <a:endParaRPr lang="en-US" dirty="0" smtClean="0">
              <a:hlinkClick r:id="rId5"/>
            </a:endParaRPr>
          </a:p>
          <a:p>
            <a:pPr marL="285750" indent="-285750">
              <a:buFont typeface="Arial"/>
              <a:buChar char="•"/>
            </a:pPr>
            <a:r>
              <a:rPr lang="en-US" dirty="0" smtClean="0">
                <a:hlinkClick r:id="rId5"/>
              </a:rPr>
              <a:t>http</a:t>
            </a:r>
            <a:r>
              <a:rPr lang="en-US" dirty="0">
                <a:hlinkClick r:id="rId5"/>
              </a:rPr>
              <a:t>://technet.microsoft.com/en-us/library/</a:t>
            </a:r>
            <a:r>
              <a:rPr lang="en-US" dirty="0" smtClean="0">
                <a:hlinkClick r:id="rId5"/>
              </a:rPr>
              <a:t>cc781476</a:t>
            </a:r>
            <a:endParaRPr lang="en-US" dirty="0" smtClean="0"/>
          </a:p>
        </p:txBody>
      </p:sp>
    </p:spTree>
    <p:extLst>
      <p:ext uri="{BB962C8B-B14F-4D97-AF65-F5344CB8AC3E}">
        <p14:creationId xmlns:p14="http://schemas.microsoft.com/office/powerpoint/2010/main" val="131564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it Right: Table Stakes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Django does Crypto right</a:t>
            </a:r>
          </a:p>
          <a:p>
            <a:pPr lvl="1"/>
            <a:r>
              <a:rPr lang="en-US" dirty="0" smtClean="0"/>
              <a:t>Use Django 1.4 if you can</a:t>
            </a:r>
          </a:p>
          <a:p>
            <a:pPr lvl="1"/>
            <a:r>
              <a:rPr lang="en-US" dirty="0" smtClean="0"/>
              <a:t>Keep </a:t>
            </a:r>
            <a:r>
              <a:rPr lang="en-US" dirty="0" err="1" smtClean="0"/>
              <a:t>settings.SECRET_KEY</a:t>
            </a:r>
            <a:r>
              <a:rPr lang="en-US" dirty="0" smtClean="0"/>
              <a:t> a secret</a:t>
            </a:r>
          </a:p>
          <a:p>
            <a:r>
              <a:rPr lang="en-US" dirty="0" smtClean="0"/>
              <a:t>Enable HTTPS</a:t>
            </a:r>
          </a:p>
          <a:p>
            <a:pPr marL="438912" lvl="1" indent="-320040">
              <a:spcBef>
                <a:spcPts val="0"/>
              </a:spcBef>
              <a:buClr>
                <a:schemeClr val="accent1"/>
              </a:buClr>
              <a:buSzPct val="80000"/>
              <a:buFont typeface="Wingdings 2"/>
              <a:buChar char=""/>
            </a:pPr>
            <a:r>
              <a:rPr lang="en-US" sz="3200" dirty="0"/>
              <a:t>Enforce use of HTTPS via </a:t>
            </a:r>
            <a:r>
              <a:rPr lang="en-US" sz="3200" dirty="0" smtClean="0"/>
              <a:t>redirects</a:t>
            </a:r>
          </a:p>
          <a:p>
            <a:r>
              <a:rPr lang="en-US" dirty="0" smtClean="0"/>
              <a:t>Inform Django you’re using HTTPS</a:t>
            </a:r>
          </a:p>
          <a:p>
            <a:pPr lvl="1"/>
            <a:r>
              <a:rPr lang="en-US" dirty="0" smtClean="0"/>
              <a:t>Check </a:t>
            </a:r>
            <a:r>
              <a:rPr lang="en-US" dirty="0" err="1" smtClean="0"/>
              <a:t>request.is_secure</a:t>
            </a:r>
            <a:endParaRPr lang="en-US" dirty="0" smtClean="0"/>
          </a:p>
          <a:p>
            <a:pPr lvl="1"/>
            <a:r>
              <a:rPr lang="en-US" dirty="0" smtClean="0"/>
              <a:t>Set </a:t>
            </a:r>
            <a:r>
              <a:rPr lang="en-US" dirty="0" err="1" smtClean="0"/>
              <a:t>settings.SESSION_COOKIE_SECURE</a:t>
            </a:r>
            <a:r>
              <a:rPr lang="en-US" dirty="0" smtClean="0"/>
              <a:t>=True</a:t>
            </a:r>
          </a:p>
          <a:p>
            <a:pPr lvl="1"/>
            <a:r>
              <a:rPr lang="en-US" dirty="0" smtClean="0"/>
              <a:t>Set </a:t>
            </a:r>
            <a:r>
              <a:rPr lang="en-US" dirty="0" err="1" smtClean="0"/>
              <a:t>settings.CSRF_COOKIE_SECURE</a:t>
            </a:r>
            <a:r>
              <a:rPr lang="en-US" dirty="0" smtClean="0"/>
              <a:t>=True</a:t>
            </a:r>
            <a:endParaRPr lang="en-US" dirty="0"/>
          </a:p>
          <a:p>
            <a:pPr lvl="1"/>
            <a:r>
              <a:rPr lang="en-US" dirty="0" smtClean="0"/>
              <a:t>Set </a:t>
            </a:r>
            <a:r>
              <a:rPr lang="en-US" dirty="0" err="1" smtClean="0"/>
              <a:t>settings.SECURE_PROXY_SSL_HEADER</a:t>
            </a:r>
            <a:endParaRPr lang="en-US" dirty="0" smtClean="0"/>
          </a:p>
        </p:txBody>
      </p:sp>
    </p:spTree>
    <p:extLst>
      <p:ext uri="{BB962C8B-B14F-4D97-AF65-F5344CB8AC3E}">
        <p14:creationId xmlns:p14="http://schemas.microsoft.com/office/powerpoint/2010/main" val="384280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596653"/>
            <a:ext cx="8229600" cy="1873266"/>
          </a:xfrm>
        </p:spPr>
        <p:txBody>
          <a:bodyPr>
            <a:normAutofit/>
          </a:bodyPr>
          <a:lstStyle/>
          <a:p>
            <a:r>
              <a:rPr lang="en-US" dirty="0" smtClean="0"/>
              <a:t>Who am I? </a:t>
            </a:r>
            <a:r>
              <a:rPr lang="en-US" b="1" dirty="0" smtClean="0"/>
              <a:t>Just a developer</a:t>
            </a:r>
          </a:p>
          <a:p>
            <a:r>
              <a:rPr lang="en-US" dirty="0" smtClean="0"/>
              <a:t>Should you trust me? </a:t>
            </a:r>
            <a:r>
              <a:rPr lang="en-US" b="1" dirty="0" smtClean="0"/>
              <a:t>Probably not</a:t>
            </a:r>
            <a:endParaRPr lang="en-US" dirty="0" smtClean="0"/>
          </a:p>
          <a:p>
            <a:r>
              <a:rPr lang="en-US" dirty="0" smtClean="0"/>
              <a:t>Should you pay attention anyway? </a:t>
            </a:r>
            <a:r>
              <a:rPr lang="en-US" b="1" dirty="0" smtClean="0"/>
              <a:t>Probably</a:t>
            </a:r>
            <a:endParaRPr lang="en-US" b="1" dirty="0"/>
          </a:p>
          <a:p>
            <a:endParaRPr lang="en-US" dirty="0" smtClean="0"/>
          </a:p>
        </p:txBody>
      </p:sp>
    </p:spTree>
    <p:extLst>
      <p:ext uri="{BB962C8B-B14F-4D97-AF65-F5344CB8AC3E}">
        <p14:creationId xmlns:p14="http://schemas.microsoft.com/office/powerpoint/2010/main" val="33243067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Doing it Right: The Hard Part</a:t>
            </a:r>
            <a:endParaRPr lang="en-US" dirty="0"/>
          </a:p>
        </p:txBody>
      </p:sp>
      <p:sp>
        <p:nvSpPr>
          <p:cNvPr id="3" name="Content Placeholder 2"/>
          <p:cNvSpPr>
            <a:spLocks noGrp="1"/>
          </p:cNvSpPr>
          <p:nvPr>
            <p:ph idx="1"/>
          </p:nvPr>
        </p:nvSpPr>
        <p:spPr/>
        <p:txBody>
          <a:bodyPr>
            <a:normAutofit/>
          </a:bodyPr>
          <a:lstStyle/>
          <a:p>
            <a:r>
              <a:rPr lang="en-US" dirty="0" smtClean="0"/>
              <a:t>Protect private data via SKC</a:t>
            </a:r>
          </a:p>
          <a:p>
            <a:r>
              <a:rPr lang="en-US" dirty="0" smtClean="0"/>
              <a:t>Support </a:t>
            </a:r>
            <a:r>
              <a:rPr lang="en-US" dirty="0" smtClean="0"/>
              <a:t>encrypted payloads via PKC.</a:t>
            </a:r>
          </a:p>
          <a:p>
            <a:pPr lvl="1"/>
            <a:r>
              <a:rPr lang="en-US" dirty="0" smtClean="0"/>
              <a:t>How will you unlock the secret keys?</a:t>
            </a:r>
          </a:p>
          <a:p>
            <a:r>
              <a:rPr lang="en-US" dirty="0" smtClean="0"/>
              <a:t>Use full-disk (boot volume) encryption</a:t>
            </a:r>
          </a:p>
          <a:p>
            <a:pPr lvl="1"/>
            <a:r>
              <a:rPr lang="en-US" dirty="0" smtClean="0"/>
              <a:t>How will you provide the symmetric key?</a:t>
            </a:r>
            <a:endParaRPr lang="en-US" dirty="0"/>
          </a:p>
          <a:p>
            <a:r>
              <a:rPr lang="en-US" dirty="0" smtClean="0"/>
              <a:t>Extra </a:t>
            </a:r>
            <a:r>
              <a:rPr lang="en-US" dirty="0"/>
              <a:t>Credit</a:t>
            </a:r>
          </a:p>
          <a:p>
            <a:pPr lvl="1"/>
            <a:r>
              <a:rPr lang="en-US" dirty="0"/>
              <a:t>FIPS </a:t>
            </a:r>
            <a:r>
              <a:rPr lang="en-US" dirty="0" smtClean="0"/>
              <a:t>certified </a:t>
            </a:r>
            <a:r>
              <a:rPr lang="en-US" dirty="0"/>
              <a:t>implementations</a:t>
            </a:r>
          </a:p>
          <a:p>
            <a:pPr lvl="1"/>
            <a:r>
              <a:rPr lang="en-US" dirty="0"/>
              <a:t>FIPS </a:t>
            </a:r>
            <a:r>
              <a:rPr lang="en-US" dirty="0" smtClean="0"/>
              <a:t>/ </a:t>
            </a:r>
            <a:r>
              <a:rPr lang="en-US" dirty="0"/>
              <a:t>NIST configurations</a:t>
            </a:r>
          </a:p>
          <a:p>
            <a:endParaRPr lang="en-US" dirty="0"/>
          </a:p>
        </p:txBody>
      </p:sp>
    </p:spTree>
    <p:extLst>
      <p:ext uri="{BB962C8B-B14F-4D97-AF65-F5344CB8AC3E}">
        <p14:creationId xmlns:p14="http://schemas.microsoft.com/office/powerpoint/2010/main" val="6074537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Passwords: Naïve Code</a:t>
            </a:r>
            <a:endParaRPr lang="en-US" dirty="0"/>
          </a:p>
        </p:txBody>
      </p:sp>
      <p:sp>
        <p:nvSpPr>
          <p:cNvPr id="3" name="Content Placeholder 2"/>
          <p:cNvSpPr>
            <a:spLocks noGrp="1"/>
          </p:cNvSpPr>
          <p:nvPr>
            <p:ph idx="1"/>
          </p:nvPr>
        </p:nvSpPr>
        <p:spPr>
          <a:xfrm>
            <a:off x="457200" y="1417638"/>
            <a:ext cx="8229600" cy="4239370"/>
          </a:xfrm>
        </p:spPr>
        <p:txBody>
          <a:bodyPr>
            <a:noAutofit/>
          </a:bodyPr>
          <a:lstStyle/>
          <a:p>
            <a:pPr marL="0" indent="0">
              <a:buNone/>
            </a:pPr>
            <a:r>
              <a:rPr lang="en-US" sz="1800" dirty="0" smtClean="0">
                <a:latin typeface="Courier"/>
                <a:cs typeface="Courier"/>
              </a:rPr>
              <a:t>from </a:t>
            </a:r>
            <a:r>
              <a:rPr lang="en-US" sz="1800" dirty="0" err="1">
                <a:latin typeface="Courier"/>
                <a:cs typeface="Courier"/>
              </a:rPr>
              <a:t>hashlib</a:t>
            </a:r>
            <a:r>
              <a:rPr lang="en-US" sz="1800" dirty="0">
                <a:latin typeface="Courier"/>
                <a:cs typeface="Courier"/>
              </a:rPr>
              <a:t> import sha224</a:t>
            </a:r>
          </a:p>
          <a:p>
            <a:pPr marL="0" indent="0">
              <a:buNone/>
            </a:pPr>
            <a:endParaRPr lang="en-US" sz="1800" dirty="0">
              <a:latin typeface="Courier"/>
              <a:cs typeface="Courier"/>
            </a:endParaRPr>
          </a:p>
          <a:p>
            <a:pPr marL="0" indent="0">
              <a:buNone/>
            </a:pPr>
            <a:r>
              <a:rPr lang="en-US" sz="1800" dirty="0">
                <a:latin typeface="Courier"/>
                <a:cs typeface="Courier"/>
              </a:rPr>
              <a:t>users = ([1, 'bob', '</a:t>
            </a:r>
            <a:r>
              <a:rPr lang="en-US" sz="1800" dirty="0">
                <a:solidFill>
                  <a:srgbClr val="FF0000"/>
                </a:solidFill>
                <a:latin typeface="Courier"/>
                <a:cs typeface="Courier"/>
              </a:rPr>
              <a:t>secret</a:t>
            </a:r>
            <a:r>
              <a:rPr lang="en-US" sz="1800" dirty="0">
                <a:latin typeface="Courier"/>
                <a:cs typeface="Courier"/>
              </a:rPr>
              <a:t>']</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2, '</a:t>
            </a:r>
            <a:r>
              <a:rPr lang="en-US" sz="1800" dirty="0" err="1">
                <a:latin typeface="Courier"/>
                <a:cs typeface="Courier"/>
              </a:rPr>
              <a:t>alice</a:t>
            </a:r>
            <a:r>
              <a:rPr lang="en-US" sz="1800" dirty="0">
                <a:latin typeface="Courier"/>
                <a:cs typeface="Courier"/>
              </a:rPr>
              <a:t>', '</a:t>
            </a:r>
            <a:r>
              <a:rPr lang="en-US" sz="1800" dirty="0" err="1">
                <a:latin typeface="Courier"/>
                <a:cs typeface="Courier"/>
              </a:rPr>
              <a:t>sekrit</a:t>
            </a:r>
            <a:r>
              <a:rPr lang="en-US" sz="1800" dirty="0">
                <a:latin typeface="Courier"/>
                <a:cs typeface="Courier"/>
              </a:rPr>
              <a:t>'],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3, 'eve', '</a:t>
            </a:r>
            <a:r>
              <a:rPr lang="en-US" sz="1800" dirty="0">
                <a:solidFill>
                  <a:srgbClr val="FF0000"/>
                </a:solidFill>
                <a:latin typeface="Courier"/>
                <a:cs typeface="Courier"/>
              </a:rPr>
              <a:t>secret</a:t>
            </a:r>
            <a:r>
              <a:rPr lang="en-US" sz="1800" dirty="0">
                <a:latin typeface="Courier"/>
                <a:cs typeface="Courier"/>
              </a:rPr>
              <a:t>']</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for user in users:</a:t>
            </a:r>
          </a:p>
          <a:p>
            <a:pPr marL="0" indent="0">
              <a:buNone/>
            </a:pPr>
            <a:r>
              <a:rPr lang="en-US" sz="1800" dirty="0">
                <a:latin typeface="Courier"/>
                <a:cs typeface="Courier"/>
              </a:rPr>
              <a:t>    user[2] = sha224(user[2]).</a:t>
            </a:r>
            <a:r>
              <a:rPr lang="en-US" sz="1800" dirty="0" err="1">
                <a:latin typeface="Courier"/>
                <a:cs typeface="Courier"/>
              </a:rPr>
              <a:t>hexdigest</a:t>
            </a:r>
            <a:r>
              <a:rPr lang="en-US" sz="1800" dirty="0">
                <a:latin typeface="Courier"/>
                <a:cs typeface="Courier"/>
              </a:rPr>
              <a:t>()[:8</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print </a:t>
            </a:r>
            <a:r>
              <a:rPr lang="en-US" sz="1800" dirty="0" smtClean="0">
                <a:latin typeface="Courier"/>
                <a:cs typeface="Courier"/>
              </a:rPr>
              <a:t>users</a:t>
            </a:r>
          </a:p>
          <a:p>
            <a:pPr marL="0" indent="0">
              <a:buNone/>
            </a:pPr>
            <a:endParaRPr lang="en-US" sz="1800" dirty="0">
              <a:latin typeface="Courier"/>
              <a:cs typeface="Courier"/>
            </a:endParaRPr>
          </a:p>
          <a:p>
            <a:pPr marL="0" indent="0">
              <a:buNone/>
            </a:pPr>
            <a:r>
              <a:rPr lang="en-US" sz="1800" dirty="0" smtClean="0">
                <a:latin typeface="Courier"/>
                <a:cs typeface="Courier"/>
              </a:rPr>
              <a:t>$ python </a:t>
            </a:r>
            <a:r>
              <a:rPr lang="en-US" sz="1800" dirty="0" err="1">
                <a:latin typeface="Courier"/>
                <a:cs typeface="Courier"/>
              </a:rPr>
              <a:t>naive_hash.py</a:t>
            </a:r>
            <a:r>
              <a:rPr lang="en-US" sz="1800" dirty="0">
                <a:latin typeface="Courier"/>
                <a:cs typeface="Courier"/>
              </a:rPr>
              <a:t>                                                                                       </a:t>
            </a:r>
          </a:p>
          <a:p>
            <a:pPr marL="0" indent="0">
              <a:buNone/>
            </a:pPr>
            <a:r>
              <a:rPr lang="en-US" sz="1800" dirty="0">
                <a:latin typeface="Courier"/>
                <a:cs typeface="Courier"/>
              </a:rPr>
              <a:t>([1, 'bob', '</a:t>
            </a:r>
            <a:r>
              <a:rPr lang="en-US" sz="1800" dirty="0">
                <a:solidFill>
                  <a:srgbClr val="FF0000"/>
                </a:solidFill>
                <a:latin typeface="Courier"/>
                <a:cs typeface="Courier"/>
              </a:rPr>
              <a:t>95c7fbca</a:t>
            </a:r>
            <a:r>
              <a:rPr lang="en-US" sz="1800" dirty="0">
                <a:latin typeface="Courier"/>
                <a:cs typeface="Courier"/>
              </a:rPr>
              <a:t>'],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a:t>
            </a:r>
            <a:r>
              <a:rPr lang="en-US" sz="1800" dirty="0">
                <a:latin typeface="Courier"/>
                <a:cs typeface="Courier"/>
              </a:rPr>
              <a:t>2, '</a:t>
            </a:r>
            <a:r>
              <a:rPr lang="en-US" sz="1800" dirty="0" err="1">
                <a:latin typeface="Courier"/>
                <a:cs typeface="Courier"/>
              </a:rPr>
              <a:t>alice</a:t>
            </a:r>
            <a:r>
              <a:rPr lang="en-US" sz="1800" dirty="0">
                <a:latin typeface="Courier"/>
                <a:cs typeface="Courier"/>
              </a:rPr>
              <a:t>', '034f4966'],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a:t>
            </a:r>
            <a:r>
              <a:rPr lang="en-US" sz="1800" dirty="0">
                <a:latin typeface="Courier"/>
                <a:cs typeface="Courier"/>
              </a:rPr>
              <a:t>3, 'eve', '</a:t>
            </a:r>
            <a:r>
              <a:rPr lang="en-US" sz="1800" dirty="0">
                <a:solidFill>
                  <a:srgbClr val="FF0000"/>
                </a:solidFill>
                <a:latin typeface="Courier"/>
                <a:cs typeface="Courier"/>
              </a:rPr>
              <a:t>95c7fbca</a:t>
            </a:r>
            <a:r>
              <a:rPr lang="en-US" sz="1800" dirty="0">
                <a:latin typeface="Courier"/>
                <a:cs typeface="Courier"/>
              </a:rPr>
              <a:t>'])</a:t>
            </a:r>
          </a:p>
        </p:txBody>
      </p:sp>
      <p:sp>
        <p:nvSpPr>
          <p:cNvPr id="4" name="TextBox 3"/>
          <p:cNvSpPr txBox="1"/>
          <p:nvPr/>
        </p:nvSpPr>
        <p:spPr>
          <a:xfrm>
            <a:off x="1942178" y="5426116"/>
            <a:ext cx="5187640" cy="1138773"/>
          </a:xfrm>
          <a:prstGeom prst="rect">
            <a:avLst/>
          </a:prstGeom>
          <a:noFill/>
        </p:spPr>
        <p:txBody>
          <a:bodyPr wrap="square" rtlCol="0">
            <a:spAutoFit/>
          </a:bodyPr>
          <a:lstStyle/>
          <a:p>
            <a:r>
              <a:rPr lang="en-US" sz="3200" b="1" dirty="0" smtClean="0"/>
              <a:t>Please do not do this!</a:t>
            </a:r>
            <a:endParaRPr lang="en-US" b="1" dirty="0" smtClean="0"/>
          </a:p>
          <a:p>
            <a:pPr marL="285750" indent="-285750">
              <a:buFont typeface="Arial"/>
              <a:buChar char="•"/>
            </a:pPr>
            <a:r>
              <a:rPr lang="en-US" dirty="0" smtClean="0"/>
              <a:t>Same password results in the same hash. Bad!</a:t>
            </a:r>
          </a:p>
          <a:p>
            <a:pPr marL="742950" lvl="1" indent="-285750">
              <a:buFont typeface="Arial"/>
              <a:buChar char="•"/>
            </a:pPr>
            <a:r>
              <a:rPr lang="en-US" dirty="0" smtClean="0"/>
              <a:t>Entire list can be </a:t>
            </a:r>
            <a:r>
              <a:rPr lang="en-US" dirty="0" err="1" smtClean="0"/>
              <a:t>bruteforced</a:t>
            </a:r>
            <a:r>
              <a:rPr lang="en-US" dirty="0" smtClean="0"/>
              <a:t> in one pass.</a:t>
            </a:r>
            <a:endParaRPr lang="en-US" dirty="0"/>
          </a:p>
        </p:txBody>
      </p:sp>
    </p:spTree>
    <p:extLst>
      <p:ext uri="{BB962C8B-B14F-4D97-AF65-F5344CB8AC3E}">
        <p14:creationId xmlns:p14="http://schemas.microsoft.com/office/powerpoint/2010/main" val="147593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Passwords: Done Right</a:t>
            </a:r>
            <a:endParaRPr lang="en-US" dirty="0"/>
          </a:p>
        </p:txBody>
      </p:sp>
      <p:sp>
        <p:nvSpPr>
          <p:cNvPr id="3" name="Content Placeholder 2"/>
          <p:cNvSpPr>
            <a:spLocks noGrp="1"/>
          </p:cNvSpPr>
          <p:nvPr>
            <p:ph idx="1"/>
          </p:nvPr>
        </p:nvSpPr>
        <p:spPr>
          <a:xfrm>
            <a:off x="457200" y="1564977"/>
            <a:ext cx="8229600" cy="4968945"/>
          </a:xfrm>
        </p:spPr>
        <p:txBody>
          <a:bodyPr>
            <a:normAutofit fontScale="55000" lnSpcReduction="20000"/>
          </a:bodyPr>
          <a:lstStyle/>
          <a:p>
            <a:pPr marL="0" indent="0">
              <a:buNone/>
            </a:pPr>
            <a:r>
              <a:rPr lang="en-US" dirty="0">
                <a:latin typeface="Courier"/>
                <a:cs typeface="Courier"/>
              </a:rPr>
              <a:t># </a:t>
            </a:r>
            <a:r>
              <a:rPr lang="en-US" dirty="0" smtClean="0">
                <a:latin typeface="Courier"/>
                <a:cs typeface="Courier"/>
              </a:rPr>
              <a:t>see </a:t>
            </a:r>
            <a:r>
              <a:rPr lang="en-US" dirty="0" err="1">
                <a:latin typeface="Courier"/>
                <a:cs typeface="Courier"/>
              </a:rPr>
              <a:t>django</a:t>
            </a:r>
            <a:r>
              <a:rPr lang="en-US" dirty="0">
                <a:latin typeface="Courier"/>
                <a:cs typeface="Courier"/>
              </a:rPr>
              <a:t>/</a:t>
            </a:r>
            <a:r>
              <a:rPr lang="en-US" dirty="0" err="1">
                <a:latin typeface="Courier"/>
                <a:cs typeface="Courier"/>
              </a:rPr>
              <a:t>contrib</a:t>
            </a:r>
            <a:r>
              <a:rPr lang="en-US" dirty="0">
                <a:latin typeface="Courier"/>
                <a:cs typeface="Courier"/>
              </a:rPr>
              <a:t>/</a:t>
            </a:r>
            <a:r>
              <a:rPr lang="en-US" dirty="0" err="1">
                <a:latin typeface="Courier"/>
                <a:cs typeface="Courier"/>
              </a:rPr>
              <a:t>auth</a:t>
            </a:r>
            <a:r>
              <a:rPr lang="en-US" dirty="0">
                <a:latin typeface="Courier"/>
                <a:cs typeface="Courier"/>
              </a:rPr>
              <a:t>/</a:t>
            </a:r>
            <a:r>
              <a:rPr lang="en-US" dirty="0" err="1" smtClean="0">
                <a:latin typeface="Courier"/>
                <a:cs typeface="Courier"/>
              </a:rPr>
              <a:t>hashers.py</a:t>
            </a:r>
            <a:endParaRPr lang="en-US" dirty="0" smtClean="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from </a:t>
            </a:r>
            <a:r>
              <a:rPr lang="en-US" dirty="0" err="1">
                <a:latin typeface="Courier"/>
                <a:cs typeface="Courier"/>
              </a:rPr>
              <a:t>django.utils.crypto</a:t>
            </a:r>
            <a:r>
              <a:rPr lang="en-US" dirty="0">
                <a:latin typeface="Courier"/>
                <a:cs typeface="Courier"/>
              </a:rPr>
              <a:t> import (pbkdf2</a:t>
            </a:r>
            <a:r>
              <a:rPr lang="en-US" dirty="0" smtClean="0">
                <a:latin typeface="Courier"/>
                <a:cs typeface="Courier"/>
              </a:rPr>
              <a:t>,  </a:t>
            </a: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constant_time_compare</a:t>
            </a:r>
            <a:r>
              <a:rPr lang="en-US" dirty="0">
                <a:latin typeface="Courier"/>
                <a:cs typeface="Courier"/>
              </a:rPr>
              <a:t>, </a:t>
            </a:r>
            <a:r>
              <a:rPr lang="en-US" dirty="0" err="1">
                <a:latin typeface="Courier"/>
                <a:cs typeface="Courier"/>
              </a:rPr>
              <a:t>get_random_string</a:t>
            </a:r>
            <a:r>
              <a:rPr lang="en-US" dirty="0">
                <a:latin typeface="Courier"/>
                <a:cs typeface="Courier"/>
              </a:rPr>
              <a:t>)</a:t>
            </a:r>
          </a:p>
          <a:p>
            <a:pPr marL="0" indent="0">
              <a:buNone/>
            </a:pPr>
            <a:endParaRPr lang="en-US" dirty="0">
              <a:latin typeface="Courier"/>
              <a:cs typeface="Courier"/>
            </a:endParaRPr>
          </a:p>
          <a:p>
            <a:pPr marL="0" indent="0">
              <a:buNone/>
            </a:pPr>
            <a:r>
              <a:rPr lang="en-US" dirty="0" err="1">
                <a:latin typeface="Courier"/>
                <a:cs typeface="Courier"/>
              </a:rPr>
              <a:t>def</a:t>
            </a:r>
            <a:r>
              <a:rPr lang="en-US" dirty="0">
                <a:latin typeface="Courier"/>
                <a:cs typeface="Courier"/>
              </a:rPr>
              <a:t> encode(password, salt=None, iterations=10000):</a:t>
            </a:r>
          </a:p>
          <a:p>
            <a:pPr marL="0" indent="0">
              <a:buNone/>
            </a:pPr>
            <a:r>
              <a:rPr lang="en-US" dirty="0">
                <a:latin typeface="Courier"/>
                <a:cs typeface="Courier"/>
              </a:rPr>
              <a:t>    if not salt:</a:t>
            </a:r>
          </a:p>
          <a:p>
            <a:pPr marL="0" indent="0">
              <a:buNone/>
            </a:pPr>
            <a:r>
              <a:rPr lang="en-US" dirty="0">
                <a:latin typeface="Courier"/>
                <a:cs typeface="Courier"/>
              </a:rPr>
              <a:t>        </a:t>
            </a:r>
            <a:r>
              <a:rPr lang="en-US" b="1" dirty="0">
                <a:latin typeface="Courier"/>
                <a:cs typeface="Courier"/>
              </a:rPr>
              <a:t>salt = </a:t>
            </a:r>
            <a:r>
              <a:rPr lang="en-US" b="1" dirty="0" err="1">
                <a:latin typeface="Courier"/>
                <a:cs typeface="Courier"/>
              </a:rPr>
              <a:t>get_random_string</a:t>
            </a:r>
            <a:r>
              <a:rPr lang="en-US" b="1" dirty="0">
                <a:latin typeface="Courier"/>
                <a:cs typeface="Courier"/>
              </a:rPr>
              <a:t>()</a:t>
            </a:r>
          </a:p>
          <a:p>
            <a:pPr marL="0" indent="0">
              <a:buNone/>
            </a:pPr>
            <a:r>
              <a:rPr lang="en-US" dirty="0">
                <a:latin typeface="Courier"/>
                <a:cs typeface="Courier"/>
              </a:rPr>
              <a:t>    hash = </a:t>
            </a:r>
            <a:r>
              <a:rPr lang="en-US" b="1" dirty="0">
                <a:latin typeface="Courier"/>
                <a:cs typeface="Courier"/>
              </a:rPr>
              <a:t>pbkdf2</a:t>
            </a:r>
            <a:r>
              <a:rPr lang="en-US" dirty="0">
                <a:latin typeface="Courier"/>
                <a:cs typeface="Courier"/>
              </a:rPr>
              <a:t>(password, salt, iterations)</a:t>
            </a:r>
          </a:p>
          <a:p>
            <a:pPr marL="0" indent="0">
              <a:buNone/>
            </a:pPr>
            <a:r>
              <a:rPr lang="en-US" dirty="0">
                <a:latin typeface="Courier"/>
                <a:cs typeface="Courier"/>
              </a:rPr>
              <a:t>    hash = </a:t>
            </a:r>
            <a:r>
              <a:rPr lang="en-US" dirty="0" err="1">
                <a:latin typeface="Courier"/>
                <a:cs typeface="Courier"/>
              </a:rPr>
              <a:t>hash.encode</a:t>
            </a:r>
            <a:r>
              <a:rPr lang="en-US" dirty="0">
                <a:latin typeface="Courier"/>
                <a:cs typeface="Courier"/>
              </a:rPr>
              <a:t>('base64').strip()</a:t>
            </a:r>
          </a:p>
          <a:p>
            <a:pPr marL="0" indent="0">
              <a:buNone/>
            </a:pPr>
            <a:r>
              <a:rPr lang="en-US" dirty="0">
                <a:latin typeface="Courier"/>
                <a:cs typeface="Courier"/>
              </a:rPr>
              <a:t>    return "%s$%d$%s$%s" % ('pbkdf2', iterations, </a:t>
            </a:r>
            <a:endParaRPr lang="en-US" dirty="0" smtClean="0">
              <a:latin typeface="Courier"/>
              <a:cs typeface="Courier"/>
            </a:endParaRPr>
          </a:p>
          <a:p>
            <a:pPr marL="0" indent="0">
              <a:buNone/>
            </a:pPr>
            <a:r>
              <a:rPr lang="en-US" dirty="0">
                <a:latin typeface="Courier"/>
                <a:cs typeface="Courier"/>
              </a:rPr>
              <a:t> </a:t>
            </a:r>
            <a:r>
              <a:rPr lang="en-US" dirty="0" smtClean="0">
                <a:latin typeface="Courier"/>
                <a:cs typeface="Courier"/>
              </a:rPr>
              <a:t>                           salt</a:t>
            </a:r>
            <a:r>
              <a:rPr lang="en-US" dirty="0">
                <a:latin typeface="Courier"/>
                <a:cs typeface="Courier"/>
              </a:rPr>
              <a:t>, hash)</a:t>
            </a:r>
          </a:p>
          <a:p>
            <a:pPr marL="0" indent="0">
              <a:buNone/>
            </a:pPr>
            <a:endParaRPr lang="en-US" dirty="0">
              <a:latin typeface="Courier"/>
              <a:cs typeface="Courier"/>
            </a:endParaRPr>
          </a:p>
          <a:p>
            <a:pPr marL="0" indent="0">
              <a:buNone/>
            </a:pPr>
            <a:r>
              <a:rPr lang="en-US" dirty="0" err="1">
                <a:latin typeface="Courier"/>
                <a:cs typeface="Courier"/>
              </a:rPr>
              <a:t>def</a:t>
            </a:r>
            <a:r>
              <a:rPr lang="en-US" dirty="0">
                <a:latin typeface="Courier"/>
                <a:cs typeface="Courier"/>
              </a:rPr>
              <a:t> verify(password, encoded):</a:t>
            </a:r>
          </a:p>
          <a:p>
            <a:pPr marL="0" indent="0">
              <a:buNone/>
            </a:pPr>
            <a:r>
              <a:rPr lang="en-US" dirty="0">
                <a:latin typeface="Courier"/>
                <a:cs typeface="Courier"/>
              </a:rPr>
              <a:t>    </a:t>
            </a:r>
            <a:r>
              <a:rPr lang="en-US" dirty="0" err="1" smtClean="0">
                <a:latin typeface="Courier"/>
                <a:cs typeface="Courier"/>
              </a:rPr>
              <a:t>alg</a:t>
            </a:r>
            <a:r>
              <a:rPr lang="en-US" dirty="0" smtClean="0">
                <a:latin typeface="Courier"/>
                <a:cs typeface="Courier"/>
              </a:rPr>
              <a:t>, </a:t>
            </a:r>
            <a:r>
              <a:rPr lang="en-US" dirty="0">
                <a:latin typeface="Courier"/>
                <a:cs typeface="Courier"/>
              </a:rPr>
              <a:t>iterations, salt, hash = </a:t>
            </a:r>
            <a:r>
              <a:rPr lang="en-US" dirty="0" err="1">
                <a:latin typeface="Courier"/>
                <a:cs typeface="Courier"/>
              </a:rPr>
              <a:t>encoded.split</a:t>
            </a:r>
            <a:r>
              <a:rPr lang="en-US" dirty="0" smtClean="0">
                <a:latin typeface="Courier"/>
                <a:cs typeface="Courier"/>
              </a:rPr>
              <a:t>(</a:t>
            </a:r>
            <a:r>
              <a:rPr lang="en-US" dirty="0">
                <a:latin typeface="Courier"/>
                <a:cs typeface="Courier"/>
              </a:rPr>
              <a:t>'</a:t>
            </a:r>
            <a:r>
              <a:rPr lang="en-US" dirty="0" smtClean="0">
                <a:latin typeface="Courier"/>
                <a:cs typeface="Courier"/>
              </a:rPr>
              <a:t>$</a:t>
            </a:r>
            <a:r>
              <a:rPr lang="en-US" dirty="0">
                <a:latin typeface="Courier"/>
                <a:cs typeface="Courier"/>
              </a:rPr>
              <a:t>', 3)</a:t>
            </a:r>
          </a:p>
          <a:p>
            <a:pPr marL="0" indent="0">
              <a:buNone/>
            </a:pPr>
            <a:r>
              <a:rPr lang="en-US" dirty="0">
                <a:latin typeface="Courier"/>
                <a:cs typeface="Courier"/>
              </a:rPr>
              <a:t>    encoded_2 = encode(password, salt, </a:t>
            </a:r>
            <a:r>
              <a:rPr lang="en-US" dirty="0" err="1">
                <a:latin typeface="Courier"/>
                <a:cs typeface="Courier"/>
              </a:rPr>
              <a:t>int</a:t>
            </a:r>
            <a:r>
              <a:rPr lang="en-US" dirty="0">
                <a:latin typeface="Courier"/>
                <a:cs typeface="Courier"/>
              </a:rPr>
              <a:t>(iterations))</a:t>
            </a:r>
          </a:p>
          <a:p>
            <a:pPr marL="0" indent="0">
              <a:buNone/>
            </a:pPr>
            <a:r>
              <a:rPr lang="en-US" dirty="0">
                <a:latin typeface="Courier"/>
                <a:cs typeface="Courier"/>
              </a:rPr>
              <a:t>    return </a:t>
            </a:r>
            <a:r>
              <a:rPr lang="en-US" dirty="0" err="1">
                <a:latin typeface="Courier"/>
                <a:cs typeface="Courier"/>
              </a:rPr>
              <a:t>constant_time_compare</a:t>
            </a:r>
            <a:r>
              <a:rPr lang="en-US" dirty="0">
                <a:latin typeface="Courier"/>
                <a:cs typeface="Courier"/>
              </a:rPr>
              <a:t>(encoded, encoded_2)</a:t>
            </a:r>
          </a:p>
          <a:p>
            <a:pPr marL="0" indent="0">
              <a:buNone/>
            </a:pPr>
            <a:endParaRPr lang="en-US" dirty="0">
              <a:latin typeface="Courier"/>
              <a:cs typeface="Courier"/>
            </a:endParaRPr>
          </a:p>
          <a:p>
            <a:pPr marL="0" indent="0">
              <a:buNone/>
            </a:pPr>
            <a:r>
              <a:rPr lang="en-US" dirty="0">
                <a:latin typeface="Courier"/>
                <a:cs typeface="Courier"/>
              </a:rPr>
              <a:t>for user in users:</a:t>
            </a:r>
          </a:p>
          <a:p>
            <a:pPr marL="0" indent="0">
              <a:buNone/>
            </a:pPr>
            <a:r>
              <a:rPr lang="en-US" dirty="0">
                <a:latin typeface="Courier"/>
                <a:cs typeface="Courier"/>
              </a:rPr>
              <a:t>    user[2] = encode(user[2]</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240927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Hashing: Done Right</a:t>
            </a:r>
            <a:endParaRPr lang="en-US" dirty="0"/>
          </a:p>
        </p:txBody>
      </p:sp>
      <p:sp>
        <p:nvSpPr>
          <p:cNvPr id="3" name="Content Placeholder 2"/>
          <p:cNvSpPr>
            <a:spLocks noGrp="1"/>
          </p:cNvSpPr>
          <p:nvPr>
            <p:ph idx="1"/>
          </p:nvPr>
        </p:nvSpPr>
        <p:spPr>
          <a:xfrm>
            <a:off x="457200" y="1600200"/>
            <a:ext cx="8229600" cy="3418321"/>
          </a:xfrm>
        </p:spPr>
        <p:txBody>
          <a:bodyPr>
            <a:normAutofit fontScale="85000" lnSpcReduction="20000"/>
          </a:bodyPr>
          <a:lstStyle/>
          <a:p>
            <a:pPr marL="0" indent="0">
              <a:buNone/>
            </a:pPr>
            <a:r>
              <a:rPr lang="en-US" sz="2100" dirty="0" smtClean="0">
                <a:latin typeface="Courier"/>
                <a:cs typeface="Courier"/>
              </a:rPr>
              <a:t>$python </a:t>
            </a:r>
            <a:r>
              <a:rPr lang="en-US" sz="2100" dirty="0" err="1">
                <a:latin typeface="Courier"/>
                <a:cs typeface="Courier"/>
              </a:rPr>
              <a:t>password_hash.py</a:t>
            </a:r>
            <a:r>
              <a:rPr lang="en-US" sz="2100" dirty="0">
                <a:latin typeface="Courier"/>
                <a:cs typeface="Courier"/>
              </a:rPr>
              <a:t>   </a:t>
            </a:r>
            <a:endParaRPr lang="en-US" sz="2100" dirty="0" smtClean="0">
              <a:latin typeface="Courier"/>
              <a:cs typeface="Courier"/>
            </a:endParaRPr>
          </a:p>
          <a:p>
            <a:pPr marL="0" indent="0">
              <a:buNone/>
            </a:pPr>
            <a:r>
              <a:rPr lang="tr-TR" sz="2100" dirty="0">
                <a:latin typeface="Courier"/>
                <a:cs typeface="Courier"/>
              </a:rPr>
              <a:t>([1, '</a:t>
            </a:r>
            <a:r>
              <a:rPr lang="tr-TR" sz="2100" dirty="0" err="1">
                <a:latin typeface="Courier"/>
                <a:cs typeface="Courier"/>
              </a:rPr>
              <a:t>bob</a:t>
            </a:r>
            <a:r>
              <a:rPr lang="tr-TR" sz="2100" dirty="0">
                <a:latin typeface="Courier"/>
                <a:cs typeface="Courier"/>
              </a:rPr>
              <a:t>', </a:t>
            </a:r>
            <a:r>
              <a:rPr lang="tr-TR" sz="2100" dirty="0" smtClean="0">
                <a:latin typeface="Courier"/>
                <a:cs typeface="Courier"/>
              </a:rPr>
              <a:t>  '</a:t>
            </a:r>
            <a:r>
              <a:rPr lang="tr-TR" sz="2100" dirty="0" err="1">
                <a:latin typeface="Courier"/>
                <a:cs typeface="Courier"/>
              </a:rPr>
              <a:t>secret</a:t>
            </a:r>
            <a:r>
              <a:rPr lang="tr-TR" sz="2100" dirty="0">
                <a:latin typeface="Courier"/>
                <a:cs typeface="Courier"/>
              </a:rPr>
              <a:t>'], </a:t>
            </a:r>
            <a:endParaRPr lang="tr-TR" sz="2100" dirty="0" smtClean="0">
              <a:latin typeface="Courier"/>
              <a:cs typeface="Courier"/>
            </a:endParaRPr>
          </a:p>
          <a:p>
            <a:pPr marL="0" indent="0">
              <a:buNone/>
            </a:pPr>
            <a:r>
              <a:rPr lang="tr-TR" sz="2100" dirty="0">
                <a:latin typeface="Courier"/>
                <a:cs typeface="Courier"/>
              </a:rPr>
              <a:t> </a:t>
            </a:r>
            <a:r>
              <a:rPr lang="tr-TR" sz="2100" dirty="0" smtClean="0">
                <a:latin typeface="Courier"/>
                <a:cs typeface="Courier"/>
              </a:rPr>
              <a:t>[</a:t>
            </a:r>
            <a:r>
              <a:rPr lang="tr-TR" sz="2100" dirty="0">
                <a:latin typeface="Courier"/>
                <a:cs typeface="Courier"/>
              </a:rPr>
              <a:t>2, 'alice', '</a:t>
            </a:r>
            <a:r>
              <a:rPr lang="tr-TR" sz="2100" dirty="0" err="1">
                <a:latin typeface="Courier"/>
                <a:cs typeface="Courier"/>
              </a:rPr>
              <a:t>sekrit</a:t>
            </a:r>
            <a:r>
              <a:rPr lang="tr-TR" sz="2100" dirty="0">
                <a:latin typeface="Courier"/>
                <a:cs typeface="Courier"/>
              </a:rPr>
              <a:t>'], </a:t>
            </a:r>
            <a:endParaRPr lang="tr-TR" sz="2100" dirty="0" smtClean="0">
              <a:latin typeface="Courier"/>
              <a:cs typeface="Courier"/>
            </a:endParaRPr>
          </a:p>
          <a:p>
            <a:pPr marL="0" indent="0">
              <a:buNone/>
            </a:pPr>
            <a:r>
              <a:rPr lang="tr-TR" sz="2100" dirty="0">
                <a:latin typeface="Courier"/>
                <a:cs typeface="Courier"/>
              </a:rPr>
              <a:t> </a:t>
            </a:r>
            <a:r>
              <a:rPr lang="tr-TR" sz="2100" dirty="0" smtClean="0">
                <a:latin typeface="Courier"/>
                <a:cs typeface="Courier"/>
              </a:rPr>
              <a:t>[</a:t>
            </a:r>
            <a:r>
              <a:rPr lang="tr-TR" sz="2100" dirty="0">
                <a:latin typeface="Courier"/>
                <a:cs typeface="Courier"/>
              </a:rPr>
              <a:t>3, 'eve', </a:t>
            </a:r>
            <a:r>
              <a:rPr lang="tr-TR" sz="2100" dirty="0" smtClean="0">
                <a:latin typeface="Courier"/>
                <a:cs typeface="Courier"/>
              </a:rPr>
              <a:t>  '</a:t>
            </a:r>
            <a:r>
              <a:rPr lang="tr-TR" sz="2100" dirty="0" err="1">
                <a:latin typeface="Courier"/>
                <a:cs typeface="Courier"/>
              </a:rPr>
              <a:t>secret</a:t>
            </a:r>
            <a:r>
              <a:rPr lang="tr-TR" sz="2100" dirty="0">
                <a:latin typeface="Courier"/>
                <a:cs typeface="Courier"/>
              </a:rPr>
              <a:t>'])</a:t>
            </a:r>
            <a:r>
              <a:rPr lang="en-US" sz="2100" dirty="0" smtClean="0">
                <a:latin typeface="Courier"/>
                <a:cs typeface="Courier"/>
              </a:rPr>
              <a:t>   </a:t>
            </a:r>
          </a:p>
          <a:p>
            <a:pPr marL="0" indent="0">
              <a:buNone/>
            </a:pPr>
            <a:r>
              <a:rPr lang="en-US" sz="2100" dirty="0" smtClean="0">
                <a:latin typeface="Courier"/>
                <a:cs typeface="Courier"/>
              </a:rPr>
              <a:t>                                                                              </a:t>
            </a:r>
            <a:endParaRPr lang="en-US" sz="2100" dirty="0">
              <a:latin typeface="Courier"/>
              <a:cs typeface="Courier"/>
            </a:endParaRPr>
          </a:p>
          <a:p>
            <a:pPr marL="0" indent="0">
              <a:buNone/>
            </a:pPr>
            <a:r>
              <a:rPr lang="en-US" sz="2100" dirty="0">
                <a:latin typeface="Courier"/>
                <a:cs typeface="Courier"/>
              </a:rPr>
              <a:t>([1, 'bob',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chemeClr val="tx2"/>
                </a:solidFill>
                <a:latin typeface="Courier"/>
                <a:cs typeface="Courier"/>
              </a:rPr>
              <a:t>10000</a:t>
            </a:r>
            <a:r>
              <a:rPr lang="en-US" sz="2100" dirty="0">
                <a:latin typeface="Courier"/>
                <a:cs typeface="Courier"/>
              </a:rPr>
              <a:t>$</a:t>
            </a:r>
            <a:r>
              <a:rPr lang="en-US" sz="2100" dirty="0">
                <a:solidFill>
                  <a:srgbClr val="8064A2"/>
                </a:solidFill>
                <a:latin typeface="Courier"/>
                <a:cs typeface="Courier"/>
              </a:rPr>
              <a:t>cNTDFLN3M6wQ</a:t>
            </a:r>
            <a:r>
              <a:rPr lang="en-US" sz="2100" dirty="0" smtClean="0">
                <a:latin typeface="Courier"/>
                <a:cs typeface="Courier"/>
              </a:rPr>
              <a:t>$</a:t>
            </a:r>
            <a:r>
              <a:rPr lang="en-US" sz="2100" dirty="0">
                <a:latin typeface="Courier"/>
                <a:cs typeface="Courier"/>
              </a:rPr>
              <a:t>'</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a:t>
            </a:r>
            <a:r>
              <a:rPr lang="en-US" sz="2100" dirty="0">
                <a:latin typeface="Courier"/>
                <a:cs typeface="Courier"/>
              </a:rPr>
              <a:t>'</a:t>
            </a:r>
            <a:r>
              <a:rPr lang="en-US" sz="2100" dirty="0" smtClean="0">
                <a:latin typeface="Courier"/>
                <a:cs typeface="Courier"/>
              </a:rPr>
              <a:t>YaLSp47KyS197VKNkAD6A0LYO2ZSc2EcWb07b7NBw</a:t>
            </a:r>
            <a:r>
              <a:rPr lang="en-US" sz="2100" dirty="0">
                <a:latin typeface="Courier"/>
                <a:cs typeface="Courier"/>
              </a:rPr>
              <a:t>+M='], </a:t>
            </a:r>
            <a:endParaRPr lang="en-US" sz="2100" dirty="0" smtClean="0">
              <a:latin typeface="Courier"/>
              <a:cs typeface="Courier"/>
            </a:endParaRPr>
          </a:p>
          <a:p>
            <a:pPr marL="0" indent="0">
              <a:buNone/>
            </a:pPr>
            <a:r>
              <a:rPr lang="en-US" sz="2100" dirty="0" smtClean="0">
                <a:latin typeface="Courier"/>
                <a:cs typeface="Courier"/>
              </a:rPr>
              <a:t> [</a:t>
            </a:r>
            <a:r>
              <a:rPr lang="en-US" sz="2100" dirty="0">
                <a:latin typeface="Courier"/>
                <a:cs typeface="Courier"/>
              </a:rPr>
              <a:t>2, '</a:t>
            </a:r>
            <a:r>
              <a:rPr lang="en-US" sz="2100" dirty="0" err="1">
                <a:latin typeface="Courier"/>
                <a:cs typeface="Courier"/>
              </a:rPr>
              <a:t>alice</a:t>
            </a:r>
            <a:r>
              <a:rPr lang="en-US" sz="2100" dirty="0">
                <a:latin typeface="Courier"/>
                <a:cs typeface="Courier"/>
              </a:rPr>
              <a:t>',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rgbClr val="1F497D"/>
                </a:solidFill>
                <a:latin typeface="Courier"/>
                <a:cs typeface="Courier"/>
              </a:rPr>
              <a:t>10000</a:t>
            </a:r>
            <a:r>
              <a:rPr lang="en-US" sz="2100" dirty="0">
                <a:latin typeface="Courier"/>
                <a:cs typeface="Courier"/>
              </a:rPr>
              <a:t>$</a:t>
            </a:r>
            <a:r>
              <a:rPr lang="en-US" sz="2100" dirty="0">
                <a:solidFill>
                  <a:srgbClr val="8064A2"/>
                </a:solidFill>
                <a:latin typeface="Courier"/>
                <a:cs typeface="Courier"/>
              </a:rPr>
              <a:t>w7JZjGibBuvf</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'dVlM9aP8b5SCf</a:t>
            </a:r>
            <a:r>
              <a:rPr lang="en-US" sz="2100" dirty="0">
                <a:latin typeface="Courier"/>
                <a:cs typeface="Courier"/>
              </a:rPr>
              <a:t>/hJwqB47nDBIBbKw955yJfN+82BFV0='], </a:t>
            </a:r>
            <a:endParaRPr lang="en-US" sz="2100" dirty="0" smtClean="0">
              <a:latin typeface="Courier"/>
              <a:cs typeface="Courier"/>
            </a:endParaRPr>
          </a:p>
          <a:p>
            <a:pPr marL="0" indent="0">
              <a:buNone/>
            </a:pPr>
            <a:r>
              <a:rPr lang="en-US" sz="2100" dirty="0">
                <a:latin typeface="Courier"/>
                <a:cs typeface="Courier"/>
              </a:rPr>
              <a:t> </a:t>
            </a:r>
            <a:r>
              <a:rPr lang="en-US" sz="2100" dirty="0" smtClean="0">
                <a:latin typeface="Courier"/>
                <a:cs typeface="Courier"/>
              </a:rPr>
              <a:t>[</a:t>
            </a:r>
            <a:r>
              <a:rPr lang="en-US" sz="2100" dirty="0">
                <a:latin typeface="Courier"/>
                <a:cs typeface="Courier"/>
              </a:rPr>
              <a:t>3, 'eve', </a:t>
            </a:r>
            <a:r>
              <a:rPr lang="en-US" sz="2100" dirty="0" smtClean="0">
                <a:latin typeface="Courier"/>
                <a:cs typeface="Courier"/>
              </a:rPr>
              <a:t>  </a:t>
            </a:r>
          </a:p>
          <a:p>
            <a:pPr marL="0" indent="0">
              <a:buNone/>
            </a:pPr>
            <a:r>
              <a:rPr lang="en-US" sz="2100" dirty="0">
                <a:latin typeface="Courier"/>
                <a:cs typeface="Courier"/>
              </a:rPr>
              <a:t> </a:t>
            </a:r>
            <a:r>
              <a:rPr lang="en-US" sz="2100" dirty="0" smtClean="0">
                <a:latin typeface="Courier"/>
                <a:cs typeface="Courier"/>
              </a:rPr>
              <a:t> '</a:t>
            </a:r>
            <a:r>
              <a:rPr lang="en-US" sz="2100" dirty="0">
                <a:solidFill>
                  <a:srgbClr val="C0504D"/>
                </a:solidFill>
                <a:latin typeface="Courier"/>
                <a:cs typeface="Courier"/>
              </a:rPr>
              <a:t>pbkdf2</a:t>
            </a:r>
            <a:r>
              <a:rPr lang="en-US" sz="2100" dirty="0">
                <a:latin typeface="Courier"/>
                <a:cs typeface="Courier"/>
              </a:rPr>
              <a:t>$</a:t>
            </a:r>
            <a:r>
              <a:rPr lang="en-US" sz="2100" dirty="0">
                <a:solidFill>
                  <a:srgbClr val="1F497D"/>
                </a:solidFill>
                <a:latin typeface="Courier"/>
                <a:cs typeface="Courier"/>
              </a:rPr>
              <a:t>10000</a:t>
            </a:r>
            <a:r>
              <a:rPr lang="en-US" sz="2100" dirty="0">
                <a:latin typeface="Courier"/>
                <a:cs typeface="Courier"/>
              </a:rPr>
              <a:t>$</a:t>
            </a:r>
            <a:r>
              <a:rPr lang="en-US" sz="2100" dirty="0" smtClean="0">
                <a:solidFill>
                  <a:srgbClr val="8064A2"/>
                </a:solidFill>
                <a:latin typeface="Courier"/>
                <a:cs typeface="Courier"/>
              </a:rPr>
              <a:t>P4X6u9IL2a9P</a:t>
            </a:r>
            <a:r>
              <a:rPr lang="en-US" sz="2100" dirty="0" smtClean="0">
                <a:latin typeface="Courier"/>
                <a:cs typeface="Courier"/>
              </a:rPr>
              <a:t>$’</a:t>
            </a:r>
          </a:p>
          <a:p>
            <a:pPr marL="0" indent="0">
              <a:buNone/>
            </a:pPr>
            <a:r>
              <a:rPr lang="en-US" sz="2100" dirty="0">
                <a:latin typeface="Courier"/>
                <a:cs typeface="Courier"/>
              </a:rPr>
              <a:t> </a:t>
            </a:r>
            <a:r>
              <a:rPr lang="en-US" sz="2100" dirty="0" smtClean="0">
                <a:latin typeface="Courier"/>
                <a:cs typeface="Courier"/>
              </a:rPr>
              <a:t> </a:t>
            </a:r>
            <a:r>
              <a:rPr lang="en-US" sz="2100" dirty="0">
                <a:latin typeface="Courier"/>
                <a:cs typeface="Courier"/>
              </a:rPr>
              <a:t>'</a:t>
            </a:r>
            <a:r>
              <a:rPr lang="en-US" sz="2100" dirty="0" smtClean="0">
                <a:latin typeface="Courier"/>
                <a:cs typeface="Courier"/>
              </a:rPr>
              <a:t>2EGFbYELD1azOK3Xhon6s9rW9sRs2LZP9xLp9ekbvIU</a:t>
            </a:r>
            <a:r>
              <a:rPr lang="en-US" sz="2100" dirty="0">
                <a:latin typeface="Courier"/>
                <a:cs typeface="Courier"/>
              </a:rPr>
              <a:t>=']</a:t>
            </a:r>
            <a:r>
              <a:rPr lang="en-US" sz="2100" dirty="0" smtClean="0">
                <a:latin typeface="Courier"/>
                <a:cs typeface="Courier"/>
              </a:rPr>
              <a:t>)</a:t>
            </a:r>
          </a:p>
          <a:p>
            <a:pPr marL="0" indent="0">
              <a:buNone/>
            </a:pPr>
            <a:endParaRPr lang="en-US" sz="1200" dirty="0">
              <a:latin typeface="Courier"/>
              <a:cs typeface="Courier"/>
            </a:endParaRPr>
          </a:p>
          <a:p>
            <a:pPr marL="0" indent="0">
              <a:buNone/>
            </a:pPr>
            <a:endParaRPr lang="en-US" sz="1200" dirty="0">
              <a:latin typeface="Courier"/>
              <a:cs typeface="Courier"/>
            </a:endParaRPr>
          </a:p>
        </p:txBody>
      </p:sp>
      <p:sp>
        <p:nvSpPr>
          <p:cNvPr id="4" name="TextBox 3"/>
          <p:cNvSpPr txBox="1"/>
          <p:nvPr/>
        </p:nvSpPr>
        <p:spPr>
          <a:xfrm>
            <a:off x="457200" y="5018521"/>
            <a:ext cx="7450060" cy="1754327"/>
          </a:xfrm>
          <a:prstGeom prst="rect">
            <a:avLst/>
          </a:prstGeom>
          <a:noFill/>
        </p:spPr>
        <p:txBody>
          <a:bodyPr wrap="square" rtlCol="0">
            <a:spAutoFit/>
          </a:bodyPr>
          <a:lstStyle/>
          <a:p>
            <a:pPr marL="285750" indent="-285750">
              <a:buFont typeface="Arial"/>
              <a:buChar char="•"/>
            </a:pPr>
            <a:r>
              <a:rPr lang="en-US" dirty="0" smtClean="0"/>
              <a:t>Bob and eve’s passwords hash to radically different values</a:t>
            </a:r>
          </a:p>
          <a:p>
            <a:pPr marL="285750" indent="-285750">
              <a:buFont typeface="Arial"/>
              <a:buChar char="•"/>
            </a:pPr>
            <a:r>
              <a:rPr lang="en-US" dirty="0" smtClean="0"/>
              <a:t>The algorithm and counter is stored in the password string so it can be updated in the future</a:t>
            </a:r>
          </a:p>
          <a:p>
            <a:pPr marL="285750" indent="-285750">
              <a:buFont typeface="Arial"/>
              <a:buChar char="•"/>
            </a:pPr>
            <a:r>
              <a:rPr lang="en-US" dirty="0" smtClean="0"/>
              <a:t>The random salt is stored so we can still verify successfully</a:t>
            </a:r>
          </a:p>
          <a:p>
            <a:pPr marL="285750" indent="-285750">
              <a:buFont typeface="Arial"/>
              <a:buChar char="•"/>
            </a:pPr>
            <a:r>
              <a:rPr lang="en-US" dirty="0" smtClean="0"/>
              <a:t>Extra Credit:</a:t>
            </a:r>
          </a:p>
          <a:p>
            <a:pPr marL="742950" lvl="1" indent="-285750">
              <a:buFont typeface="Arial"/>
              <a:buChar char="•"/>
            </a:pPr>
            <a:r>
              <a:rPr lang="en-US" dirty="0" smtClean="0"/>
              <a:t>Add HMAC</a:t>
            </a:r>
            <a:r>
              <a:rPr lang="en-US" dirty="0"/>
              <a:t>: check out </a:t>
            </a:r>
            <a:r>
              <a:rPr lang="en-US" dirty="0">
                <a:hlinkClick r:id="rId2"/>
              </a:rPr>
              <a:t>https://github.com/fwenzel/django-</a:t>
            </a:r>
            <a:r>
              <a:rPr lang="en-US" dirty="0" smtClean="0">
                <a:hlinkClick r:id="rId2"/>
              </a:rPr>
              <a:t>sha2</a:t>
            </a:r>
            <a:r>
              <a:rPr lang="en-US" dirty="0" smtClean="0"/>
              <a:t>	</a:t>
            </a:r>
          </a:p>
        </p:txBody>
      </p:sp>
    </p:spTree>
    <p:extLst>
      <p:ext uri="{BB962C8B-B14F-4D97-AF65-F5344CB8AC3E}">
        <p14:creationId xmlns:p14="http://schemas.microsoft.com/office/powerpoint/2010/main" val="206794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Hashed Record Lookup</a:t>
            </a:r>
            <a:endParaRPr lang="en-US" dirty="0"/>
          </a:p>
        </p:txBody>
      </p:sp>
      <p:sp>
        <p:nvSpPr>
          <p:cNvPr id="3" name="Content Placeholder 2"/>
          <p:cNvSpPr>
            <a:spLocks noGrp="1"/>
          </p:cNvSpPr>
          <p:nvPr>
            <p:ph idx="1"/>
          </p:nvPr>
        </p:nvSpPr>
        <p:spPr>
          <a:xfrm>
            <a:off x="457200" y="1600201"/>
            <a:ext cx="8229600" cy="2222450"/>
          </a:xfrm>
        </p:spPr>
        <p:txBody>
          <a:bodyPr>
            <a:noAutofit/>
          </a:bodyPr>
          <a:lstStyle/>
          <a:p>
            <a:pPr marL="0" indent="0">
              <a:buNone/>
            </a:pPr>
            <a:r>
              <a:rPr lang="en-US" sz="1800" dirty="0">
                <a:latin typeface="Courier"/>
                <a:cs typeface="Courier"/>
              </a:rPr>
              <a:t>from </a:t>
            </a:r>
            <a:r>
              <a:rPr lang="en-US" sz="1800" dirty="0" err="1">
                <a:latin typeface="Courier"/>
                <a:cs typeface="Courier"/>
              </a:rPr>
              <a:t>hashlib</a:t>
            </a:r>
            <a:r>
              <a:rPr lang="en-US" sz="1800" dirty="0">
                <a:latin typeface="Courier"/>
                <a:cs typeface="Courier"/>
              </a:rPr>
              <a:t> import </a:t>
            </a:r>
            <a:r>
              <a:rPr lang="en-US" sz="1800" dirty="0" smtClean="0">
                <a:latin typeface="Courier"/>
                <a:cs typeface="Courier"/>
              </a:rPr>
              <a:t>sha224</a:t>
            </a:r>
            <a:endParaRPr lang="en-US" sz="1800" dirty="0">
              <a:latin typeface="Courier"/>
              <a:cs typeface="Courier"/>
            </a:endParaRPr>
          </a:p>
          <a:p>
            <a:pPr marL="0" indent="0">
              <a:buNone/>
            </a:pPr>
            <a:r>
              <a:rPr lang="en-US" sz="1800" dirty="0">
                <a:latin typeface="Courier"/>
                <a:cs typeface="Courier"/>
              </a:rPr>
              <a:t>salt = '</a:t>
            </a:r>
            <a:r>
              <a:rPr lang="en-US" sz="1800" dirty="0" err="1">
                <a:latin typeface="Courier"/>
                <a:cs typeface="Courier"/>
              </a:rPr>
              <a:t>aNiceLongSecret</a:t>
            </a:r>
            <a:r>
              <a:rPr lang="en-US" sz="1800" dirty="0">
                <a:latin typeface="Courier"/>
                <a:cs typeface="Courier"/>
              </a:rPr>
              <a:t>'</a:t>
            </a:r>
          </a:p>
          <a:p>
            <a:pPr marL="0" indent="0">
              <a:buNone/>
            </a:pPr>
            <a:r>
              <a:rPr lang="en-US" sz="1800" dirty="0">
                <a:latin typeface="Courier"/>
                <a:cs typeface="Courier"/>
              </a:rPr>
              <a:t>users = ([1, 'bob', '123456789']</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2, '</a:t>
            </a:r>
            <a:r>
              <a:rPr lang="en-US" sz="1800" dirty="0" err="1">
                <a:latin typeface="Courier"/>
                <a:cs typeface="Courier"/>
              </a:rPr>
              <a:t>alice</a:t>
            </a:r>
            <a:r>
              <a:rPr lang="en-US" sz="1800" dirty="0">
                <a:latin typeface="Courier"/>
                <a:cs typeface="Courier"/>
              </a:rPr>
              <a:t>', '123456780'], </a:t>
            </a:r>
            <a:endParaRPr lang="en-US" sz="1800" dirty="0" smtClean="0">
              <a:latin typeface="Courier"/>
              <a:cs typeface="Courier"/>
            </a:endParaRPr>
          </a:p>
          <a:p>
            <a:pPr marL="0" indent="0">
              <a:buNone/>
            </a:pPr>
            <a:r>
              <a:rPr lang="en-US" sz="1800" dirty="0">
                <a:latin typeface="Courier"/>
                <a:cs typeface="Courier"/>
              </a:rPr>
              <a:t> </a:t>
            </a:r>
            <a:r>
              <a:rPr lang="en-US" sz="1800" dirty="0" smtClean="0">
                <a:latin typeface="Courier"/>
                <a:cs typeface="Courier"/>
              </a:rPr>
              <a:t>        [</a:t>
            </a:r>
            <a:r>
              <a:rPr lang="en-US" sz="1800" dirty="0">
                <a:latin typeface="Courier"/>
                <a:cs typeface="Courier"/>
              </a:rPr>
              <a:t>3, 'eve', '123456781']</a:t>
            </a:r>
            <a:r>
              <a:rPr lang="en-US" sz="1800" dirty="0" smtClean="0">
                <a:latin typeface="Courier"/>
                <a:cs typeface="Courier"/>
              </a:rPr>
              <a:t>)</a:t>
            </a:r>
            <a:endParaRPr lang="en-US" sz="1800" dirty="0">
              <a:latin typeface="Courier"/>
              <a:cs typeface="Courier"/>
            </a:endParaRPr>
          </a:p>
          <a:p>
            <a:pPr marL="0" indent="0">
              <a:buNone/>
            </a:pPr>
            <a:r>
              <a:rPr lang="en-US" sz="1800" dirty="0">
                <a:latin typeface="Courier"/>
                <a:cs typeface="Courier"/>
              </a:rPr>
              <a:t>for user in users:</a:t>
            </a:r>
          </a:p>
          <a:p>
            <a:pPr marL="0" indent="0">
              <a:buNone/>
            </a:pPr>
            <a:r>
              <a:rPr lang="en-US" sz="1800" dirty="0">
                <a:latin typeface="Courier"/>
                <a:cs typeface="Courier"/>
              </a:rPr>
              <a:t>    user[2] = sha224(</a:t>
            </a:r>
            <a:r>
              <a:rPr lang="en-US" sz="1800" dirty="0">
                <a:solidFill>
                  <a:schemeClr val="accent2"/>
                </a:solidFill>
                <a:latin typeface="Courier"/>
                <a:cs typeface="Courier"/>
              </a:rPr>
              <a:t>salt + user[2]</a:t>
            </a:r>
            <a:r>
              <a:rPr lang="en-US" sz="1800" dirty="0">
                <a:latin typeface="Courier"/>
                <a:cs typeface="Courier"/>
              </a:rPr>
              <a:t>).</a:t>
            </a:r>
            <a:r>
              <a:rPr lang="en-US" sz="1800" dirty="0" err="1">
                <a:latin typeface="Courier"/>
                <a:cs typeface="Courier"/>
              </a:rPr>
              <a:t>hexdigest</a:t>
            </a:r>
            <a:r>
              <a:rPr lang="en-US" sz="1800" dirty="0">
                <a:latin typeface="Courier"/>
                <a:cs typeface="Courier"/>
              </a:rPr>
              <a:t>()[:</a:t>
            </a:r>
            <a:r>
              <a:rPr lang="en-US" sz="1800" dirty="0" smtClean="0">
                <a:latin typeface="Courier"/>
                <a:cs typeface="Courier"/>
              </a:rPr>
              <a:t>8</a:t>
            </a:r>
            <a:r>
              <a:rPr lang="en-US" sz="1800" dirty="0">
                <a:latin typeface="Courier"/>
                <a:cs typeface="Courier"/>
              </a:rPr>
              <a:t>]</a:t>
            </a:r>
          </a:p>
        </p:txBody>
      </p:sp>
      <p:sp>
        <p:nvSpPr>
          <p:cNvPr id="4" name="TextBox 3"/>
          <p:cNvSpPr txBox="1"/>
          <p:nvPr/>
        </p:nvSpPr>
        <p:spPr>
          <a:xfrm>
            <a:off x="457200" y="5298732"/>
            <a:ext cx="8229600" cy="1200329"/>
          </a:xfrm>
          <a:prstGeom prst="rect">
            <a:avLst/>
          </a:prstGeom>
          <a:noFill/>
        </p:spPr>
        <p:txBody>
          <a:bodyPr wrap="square" rtlCol="0">
            <a:spAutoFit/>
          </a:bodyPr>
          <a:lstStyle/>
          <a:p>
            <a:pPr marL="285750" indent="-285750">
              <a:buFont typeface="Arial"/>
              <a:buChar char="•"/>
            </a:pPr>
            <a:r>
              <a:rPr lang="en-US" dirty="0" smtClean="0"/>
              <a:t>Better than nothing.</a:t>
            </a:r>
          </a:p>
          <a:p>
            <a:pPr marL="742950" lvl="1" indent="-285750">
              <a:buFont typeface="Arial"/>
              <a:buChar char="•"/>
            </a:pPr>
            <a:r>
              <a:rPr lang="en-US" dirty="0" smtClean="0"/>
              <a:t>Makes brute-force infeasible without the salt value</a:t>
            </a:r>
          </a:p>
          <a:p>
            <a:pPr marL="742950" lvl="1" indent="-285750">
              <a:buFont typeface="Arial"/>
              <a:buChar char="•"/>
            </a:pPr>
            <a:r>
              <a:rPr lang="en-US" dirty="0" smtClean="0"/>
              <a:t>Salt should be stored separately from values</a:t>
            </a:r>
          </a:p>
          <a:p>
            <a:pPr marL="742950" lvl="1" indent="-285750">
              <a:buFont typeface="Arial"/>
              <a:buChar char="•"/>
            </a:pPr>
            <a:r>
              <a:rPr lang="en-US" dirty="0" smtClean="0"/>
              <a:t>Still allows you to “look up” values by their hashed value, such as an ID#.</a:t>
            </a:r>
            <a:endParaRPr lang="en-US" dirty="0"/>
          </a:p>
        </p:txBody>
      </p:sp>
    </p:spTree>
    <p:extLst>
      <p:ext uri="{BB962C8B-B14F-4D97-AF65-F5344CB8AC3E}">
        <p14:creationId xmlns:p14="http://schemas.microsoft.com/office/powerpoint/2010/main" val="25482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Symmetric Encryption</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a:cs typeface="Courier"/>
              </a:rPr>
              <a:t>from base64 import b64encode, b64decode</a:t>
            </a:r>
          </a:p>
          <a:p>
            <a:pPr marL="118872" indent="0">
              <a:buNone/>
            </a:pPr>
            <a:r>
              <a:rPr lang="en-US" sz="1400" dirty="0">
                <a:latin typeface="Courier"/>
                <a:cs typeface="Courier"/>
              </a:rPr>
              <a:t>from M2Crypto.EVP import Cipher</a:t>
            </a:r>
          </a:p>
          <a:p>
            <a:pPr marL="118872" indent="0">
              <a:buNone/>
            </a:pPr>
            <a:endParaRPr lang="en-US" sz="1400" dirty="0">
              <a:latin typeface="Courier"/>
              <a:cs typeface="Courier"/>
            </a:endParaRPr>
          </a:p>
          <a:p>
            <a:pPr marL="118872" indent="0">
              <a:buNone/>
            </a:pPr>
            <a:r>
              <a:rPr lang="en-US" sz="1400" dirty="0">
                <a:latin typeface="Courier"/>
                <a:cs typeface="Courier"/>
              </a:rPr>
              <a:t>from </a:t>
            </a:r>
            <a:r>
              <a:rPr lang="en-US" sz="1400" dirty="0" err="1">
                <a:latin typeface="Courier"/>
                <a:cs typeface="Courier"/>
              </a:rPr>
              <a:t>django.utils.crypto</a:t>
            </a:r>
            <a:r>
              <a:rPr lang="en-US" sz="1400" dirty="0">
                <a:latin typeface="Courier"/>
                <a:cs typeface="Courier"/>
              </a:rPr>
              <a:t> import </a:t>
            </a:r>
            <a:r>
              <a:rPr lang="en-US" sz="1400" dirty="0" err="1">
                <a:latin typeface="Courier"/>
                <a:cs typeface="Courier"/>
              </a:rPr>
              <a:t>get_random_string</a:t>
            </a:r>
            <a:endParaRPr lang="en-US" sz="1400" dirty="0">
              <a:latin typeface="Courier"/>
              <a:cs typeface="Courier"/>
            </a:endParaRPr>
          </a:p>
          <a:p>
            <a:pPr marL="118872" indent="0">
              <a:buNone/>
            </a:pPr>
            <a:endParaRPr lang="en-US" sz="1400" dirty="0">
              <a:latin typeface="Courier"/>
              <a:cs typeface="Courier"/>
            </a:endParaRPr>
          </a:p>
          <a:p>
            <a:pPr marL="118872" indent="0">
              <a:buNone/>
            </a:pPr>
            <a:r>
              <a:rPr lang="en-US" sz="1400" dirty="0" err="1">
                <a:latin typeface="Courier"/>
                <a:cs typeface="Courier"/>
              </a:rPr>
              <a:t>def</a:t>
            </a:r>
            <a:r>
              <a:rPr lang="en-US" sz="1400" dirty="0">
                <a:latin typeface="Courier"/>
                <a:cs typeface="Courier"/>
              </a:rPr>
              <a:t> encrypt(key, iv, </a:t>
            </a:r>
            <a:r>
              <a:rPr lang="en-US" sz="1400" dirty="0" err="1">
                <a:latin typeface="Courier"/>
                <a:cs typeface="Courier"/>
              </a:rPr>
              <a:t>cleartext</a:t>
            </a:r>
            <a:r>
              <a:rPr lang="en-US" sz="1400" dirty="0">
                <a:latin typeface="Courier"/>
                <a:cs typeface="Courier"/>
              </a:rPr>
              <a:t>):</a:t>
            </a:r>
          </a:p>
          <a:p>
            <a:pPr marL="118872" indent="0">
              <a:buNone/>
            </a:pPr>
            <a:r>
              <a:rPr lang="en-US" sz="1400" dirty="0">
                <a:latin typeface="Courier"/>
                <a:cs typeface="Courier"/>
              </a:rPr>
              <a:t>    cipher = Cipher(</a:t>
            </a:r>
            <a:r>
              <a:rPr lang="en-US" sz="1400" dirty="0" err="1">
                <a:latin typeface="Courier"/>
                <a:cs typeface="Courier"/>
              </a:rPr>
              <a:t>alg</a:t>
            </a:r>
            <a:r>
              <a:rPr lang="en-US" sz="1400" dirty="0">
                <a:latin typeface="Courier"/>
                <a:cs typeface="Courier"/>
              </a:rPr>
              <a:t>='aes_256_cbc', key=key, iv=iv, op=1) # 1=encode</a:t>
            </a:r>
          </a:p>
          <a:p>
            <a:pPr marL="118872" indent="0">
              <a:buNone/>
            </a:pPr>
            <a:r>
              <a:rPr lang="en-US" sz="1400" dirty="0">
                <a:latin typeface="Courier"/>
                <a:cs typeface="Courier"/>
              </a:rPr>
              <a:t>    v = </a:t>
            </a:r>
            <a:r>
              <a:rPr lang="en-US" sz="1400" dirty="0" err="1">
                <a:latin typeface="Courier"/>
                <a:cs typeface="Courier"/>
              </a:rPr>
              <a:t>cipher.update</a:t>
            </a:r>
            <a:r>
              <a:rPr lang="en-US" sz="1400" dirty="0">
                <a:latin typeface="Courier"/>
                <a:cs typeface="Courier"/>
              </a:rPr>
              <a:t>(</a:t>
            </a:r>
            <a:r>
              <a:rPr lang="en-US" sz="1400" dirty="0" err="1">
                <a:latin typeface="Courier"/>
                <a:cs typeface="Courier"/>
              </a:rPr>
              <a:t>cleartext</a:t>
            </a:r>
            <a:r>
              <a:rPr lang="en-US" sz="1400" dirty="0">
                <a:latin typeface="Courier"/>
                <a:cs typeface="Courier"/>
              </a:rPr>
              <a:t>) + </a:t>
            </a:r>
            <a:r>
              <a:rPr lang="en-US" sz="1400" dirty="0" err="1">
                <a:latin typeface="Courier"/>
                <a:cs typeface="Courier"/>
              </a:rPr>
              <a:t>cipher.final</a:t>
            </a:r>
            <a:r>
              <a:rPr lang="en-US" sz="1400" dirty="0">
                <a:latin typeface="Courier"/>
                <a:cs typeface="Courier"/>
              </a:rPr>
              <a:t>()</a:t>
            </a:r>
          </a:p>
          <a:p>
            <a:pPr marL="118872" indent="0">
              <a:buNone/>
            </a:pPr>
            <a:r>
              <a:rPr lang="en-US" sz="1400" dirty="0">
                <a:latin typeface="Courier"/>
                <a:cs typeface="Courier"/>
              </a:rPr>
              <a:t>    del cipher # clean up c libraries</a:t>
            </a:r>
          </a:p>
          <a:p>
            <a:pPr marL="118872" indent="0">
              <a:buNone/>
            </a:pPr>
            <a:r>
              <a:rPr lang="en-US" sz="1400" dirty="0">
                <a:latin typeface="Courier"/>
                <a:cs typeface="Courier"/>
              </a:rPr>
              <a:t>    return b64encode(v)</a:t>
            </a:r>
          </a:p>
          <a:p>
            <a:pPr marL="118872" indent="0">
              <a:buNone/>
            </a:pPr>
            <a:endParaRPr lang="en-US" sz="1400" dirty="0">
              <a:latin typeface="Courier"/>
              <a:cs typeface="Courier"/>
            </a:endParaRPr>
          </a:p>
          <a:p>
            <a:pPr marL="118872" indent="0">
              <a:buNone/>
            </a:pPr>
            <a:r>
              <a:rPr lang="en-US" sz="1400" dirty="0" err="1">
                <a:latin typeface="Courier"/>
                <a:cs typeface="Courier"/>
              </a:rPr>
              <a:t>def</a:t>
            </a:r>
            <a:r>
              <a:rPr lang="en-US" sz="1400" dirty="0">
                <a:latin typeface="Courier"/>
                <a:cs typeface="Courier"/>
              </a:rPr>
              <a:t> decrypt(key, iv, </a:t>
            </a:r>
            <a:r>
              <a:rPr lang="en-US" sz="1400" dirty="0" err="1">
                <a:latin typeface="Courier"/>
                <a:cs typeface="Courier"/>
              </a:rPr>
              <a:t>ciphertext</a:t>
            </a:r>
            <a:r>
              <a:rPr lang="en-US" sz="1400" dirty="0">
                <a:latin typeface="Courier"/>
                <a:cs typeface="Courier"/>
              </a:rPr>
              <a:t>):</a:t>
            </a:r>
          </a:p>
          <a:p>
            <a:pPr marL="118872" indent="0">
              <a:buNone/>
            </a:pPr>
            <a:r>
              <a:rPr lang="en-US" sz="1400" dirty="0">
                <a:latin typeface="Courier"/>
                <a:cs typeface="Courier"/>
              </a:rPr>
              <a:t>    data = b64decode(</a:t>
            </a:r>
            <a:r>
              <a:rPr lang="en-US" sz="1400" dirty="0" err="1">
                <a:latin typeface="Courier"/>
                <a:cs typeface="Courier"/>
              </a:rPr>
              <a:t>ciphertext</a:t>
            </a:r>
            <a:r>
              <a:rPr lang="en-US" sz="1400" dirty="0">
                <a:latin typeface="Courier"/>
                <a:cs typeface="Courier"/>
              </a:rPr>
              <a:t>)</a:t>
            </a:r>
          </a:p>
          <a:p>
            <a:pPr marL="118872" indent="0">
              <a:buNone/>
            </a:pPr>
            <a:r>
              <a:rPr lang="en-US" sz="1400" dirty="0">
                <a:latin typeface="Courier"/>
                <a:cs typeface="Courier"/>
              </a:rPr>
              <a:t>    cipher = Cipher(</a:t>
            </a:r>
            <a:r>
              <a:rPr lang="en-US" sz="1400" dirty="0" err="1">
                <a:latin typeface="Courier"/>
                <a:cs typeface="Courier"/>
              </a:rPr>
              <a:t>alg</a:t>
            </a:r>
            <a:r>
              <a:rPr lang="en-US" sz="1400" dirty="0">
                <a:latin typeface="Courier"/>
                <a:cs typeface="Courier"/>
              </a:rPr>
              <a:t>='aes_256_cbc', key=key, iv=iv, op=0) # 0=decode</a:t>
            </a:r>
          </a:p>
          <a:p>
            <a:pPr marL="118872" indent="0">
              <a:buNone/>
            </a:pPr>
            <a:r>
              <a:rPr lang="en-US" sz="1400" dirty="0">
                <a:latin typeface="Courier"/>
                <a:cs typeface="Courier"/>
              </a:rPr>
              <a:t>    v = </a:t>
            </a:r>
            <a:r>
              <a:rPr lang="en-US" sz="1400" dirty="0" err="1">
                <a:latin typeface="Courier"/>
                <a:cs typeface="Courier"/>
              </a:rPr>
              <a:t>cipher.update</a:t>
            </a:r>
            <a:r>
              <a:rPr lang="en-US" sz="1400" dirty="0">
                <a:latin typeface="Courier"/>
                <a:cs typeface="Courier"/>
              </a:rPr>
              <a:t>(data) + </a:t>
            </a:r>
            <a:r>
              <a:rPr lang="en-US" sz="1400" dirty="0" err="1">
                <a:latin typeface="Courier"/>
                <a:cs typeface="Courier"/>
              </a:rPr>
              <a:t>cipher.final</a:t>
            </a:r>
            <a:r>
              <a:rPr lang="en-US" sz="1400" dirty="0">
                <a:latin typeface="Courier"/>
                <a:cs typeface="Courier"/>
              </a:rPr>
              <a:t>()</a:t>
            </a:r>
          </a:p>
          <a:p>
            <a:pPr marL="118872" indent="0">
              <a:buNone/>
            </a:pPr>
            <a:r>
              <a:rPr lang="en-US" sz="1400" dirty="0">
                <a:latin typeface="Courier"/>
                <a:cs typeface="Courier"/>
              </a:rPr>
              <a:t>    del cipher  # clean up c libraries</a:t>
            </a:r>
          </a:p>
          <a:p>
            <a:pPr marL="118872" indent="0">
              <a:buNone/>
            </a:pPr>
            <a:r>
              <a:rPr lang="en-US" sz="1400" dirty="0">
                <a:latin typeface="Courier"/>
                <a:cs typeface="Courier"/>
              </a:rPr>
              <a:t>    return v</a:t>
            </a:r>
          </a:p>
          <a:p>
            <a:pPr marL="118872" indent="0">
              <a:buNone/>
            </a:pPr>
            <a:endParaRPr lang="en-US" sz="1400" dirty="0">
              <a:latin typeface="Courier"/>
              <a:cs typeface="Courier"/>
            </a:endParaRPr>
          </a:p>
          <a:p>
            <a:pPr marL="118872" indent="0">
              <a:buNone/>
            </a:pPr>
            <a:r>
              <a:rPr lang="en-US" sz="1400" dirty="0">
                <a:latin typeface="Courier"/>
                <a:cs typeface="Courier"/>
              </a:rPr>
              <a:t>(key, iv) = ('</a:t>
            </a:r>
            <a:r>
              <a:rPr lang="en-US" sz="1400" dirty="0" err="1">
                <a:latin typeface="Courier"/>
                <a:cs typeface="Courier"/>
              </a:rPr>
              <a:t>nicelongsekretkey</a:t>
            </a:r>
            <a:r>
              <a:rPr lang="en-US" sz="1400" dirty="0">
                <a:latin typeface="Courier"/>
                <a:cs typeface="Courier"/>
              </a:rPr>
              <a:t>', </a:t>
            </a:r>
            <a:r>
              <a:rPr lang="en-US" sz="1400" b="1" dirty="0" err="1">
                <a:latin typeface="Courier"/>
                <a:cs typeface="Courier"/>
              </a:rPr>
              <a:t>get_random_string</a:t>
            </a:r>
            <a:r>
              <a:rPr lang="en-US" sz="1400" dirty="0">
                <a:latin typeface="Courier"/>
                <a:cs typeface="Courier"/>
              </a:rPr>
              <a:t>(16))</a:t>
            </a:r>
          </a:p>
          <a:p>
            <a:pPr marL="118872" indent="0">
              <a:buNone/>
            </a:pPr>
            <a:r>
              <a:rPr lang="en-US" sz="1400" dirty="0" err="1">
                <a:latin typeface="Courier"/>
                <a:cs typeface="Courier"/>
              </a:rPr>
              <a:t>ciphertext</a:t>
            </a:r>
            <a:r>
              <a:rPr lang="en-US" sz="1400" dirty="0">
                <a:latin typeface="Courier"/>
                <a:cs typeface="Courier"/>
              </a:rPr>
              <a:t> = encrypt(key, iv, 'a very long secret  1message')</a:t>
            </a:r>
          </a:p>
          <a:p>
            <a:pPr marL="118872" indent="0">
              <a:buNone/>
            </a:pPr>
            <a:r>
              <a:rPr lang="en-US" sz="1400" dirty="0" err="1" smtClean="0">
                <a:latin typeface="Courier"/>
                <a:cs typeface="Courier"/>
              </a:rPr>
              <a:t>cleartext</a:t>
            </a:r>
            <a:r>
              <a:rPr lang="en-US" sz="1400" dirty="0" smtClean="0">
                <a:latin typeface="Courier"/>
                <a:cs typeface="Courier"/>
              </a:rPr>
              <a:t> </a:t>
            </a:r>
            <a:r>
              <a:rPr lang="en-US" sz="1400" dirty="0">
                <a:latin typeface="Courier"/>
                <a:cs typeface="Courier"/>
              </a:rPr>
              <a:t>= decrypt(key, iv, </a:t>
            </a:r>
            <a:r>
              <a:rPr lang="en-US" sz="1400" dirty="0" err="1">
                <a:latin typeface="Courier"/>
                <a:cs typeface="Courier"/>
              </a:rPr>
              <a:t>ciphertext</a:t>
            </a:r>
            <a:r>
              <a:rPr lang="en-US" sz="1400" dirty="0">
                <a:latin typeface="Courier"/>
                <a:cs typeface="Courier"/>
              </a:rPr>
              <a:t>)</a:t>
            </a:r>
          </a:p>
        </p:txBody>
      </p:sp>
    </p:spTree>
    <p:extLst>
      <p:ext uri="{BB962C8B-B14F-4D97-AF65-F5344CB8AC3E}">
        <p14:creationId xmlns:p14="http://schemas.microsoft.com/office/powerpoint/2010/main" val="2324692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Shared Secret SSO</a:t>
            </a:r>
            <a:endParaRPr lang="en-US" dirty="0"/>
          </a:p>
        </p:txBody>
      </p:sp>
      <p:sp>
        <p:nvSpPr>
          <p:cNvPr id="3" name="Content Placeholder 2"/>
          <p:cNvSpPr>
            <a:spLocks noGrp="1"/>
          </p:cNvSpPr>
          <p:nvPr>
            <p:ph idx="1"/>
          </p:nvPr>
        </p:nvSpPr>
        <p:spPr>
          <a:xfrm>
            <a:off x="205267" y="1775191"/>
            <a:ext cx="8749503" cy="4625609"/>
          </a:xfrm>
        </p:spPr>
        <p:txBody>
          <a:bodyPr>
            <a:noAutofit/>
          </a:bodyPr>
          <a:lstStyle/>
          <a:p>
            <a:pPr marL="118872" indent="0">
              <a:buNone/>
            </a:pPr>
            <a:r>
              <a:rPr lang="en-US" sz="1600" dirty="0">
                <a:latin typeface="Courier"/>
                <a:cs typeface="Courier"/>
              </a:rPr>
              <a:t>from </a:t>
            </a:r>
            <a:r>
              <a:rPr lang="en-US" sz="1600" dirty="0" err="1">
                <a:latin typeface="Courier"/>
                <a:cs typeface="Courier"/>
              </a:rPr>
              <a:t>django.contrib.auth</a:t>
            </a:r>
            <a:r>
              <a:rPr lang="en-US" sz="1600" dirty="0">
                <a:latin typeface="Courier"/>
                <a:cs typeface="Courier"/>
              </a:rPr>
              <a:t> import models, login, logout, authenticate</a:t>
            </a:r>
          </a:p>
          <a:p>
            <a:pPr marL="118872" indent="0">
              <a:buNone/>
            </a:pPr>
            <a:r>
              <a:rPr lang="en-US" sz="1600" dirty="0">
                <a:latin typeface="Courier"/>
                <a:cs typeface="Courier"/>
              </a:rPr>
              <a:t>from </a:t>
            </a:r>
            <a:r>
              <a:rPr lang="en-US" sz="1600" dirty="0" err="1">
                <a:latin typeface="Courier"/>
                <a:cs typeface="Courier"/>
              </a:rPr>
              <a:t>django.core.urlresolvers</a:t>
            </a:r>
            <a:r>
              <a:rPr lang="en-US" sz="1600" dirty="0">
                <a:latin typeface="Courier"/>
                <a:cs typeface="Courier"/>
              </a:rPr>
              <a:t>  import reverse</a:t>
            </a:r>
          </a:p>
          <a:p>
            <a:pPr marL="118872" indent="0">
              <a:buNone/>
            </a:pPr>
            <a:r>
              <a:rPr lang="en-US" sz="1600" dirty="0">
                <a:latin typeface="Courier"/>
                <a:cs typeface="Courier"/>
              </a:rPr>
              <a:t>from </a:t>
            </a:r>
            <a:r>
              <a:rPr lang="en-US" sz="1600" dirty="0" err="1">
                <a:latin typeface="Courier"/>
                <a:cs typeface="Courier"/>
              </a:rPr>
              <a:t>django.http</a:t>
            </a:r>
            <a:r>
              <a:rPr lang="en-US" sz="1600" dirty="0">
                <a:latin typeface="Courier"/>
                <a:cs typeface="Courier"/>
              </a:rPr>
              <a:t> import </a:t>
            </a:r>
            <a:r>
              <a:rPr lang="en-US" sz="1600" dirty="0" err="1">
                <a:latin typeface="Courier"/>
                <a:cs typeface="Courier"/>
              </a:rPr>
              <a:t>HttpResponseRedirect</a:t>
            </a:r>
            <a:endParaRPr lang="en-US" sz="1600" dirty="0">
              <a:latin typeface="Courier"/>
              <a:cs typeface="Courier"/>
            </a:endParaRPr>
          </a:p>
          <a:p>
            <a:pPr marL="118872" indent="0">
              <a:buNone/>
            </a:pPr>
            <a:r>
              <a:rPr lang="en-US" sz="1600" dirty="0">
                <a:latin typeface="Courier"/>
                <a:cs typeface="Courier"/>
              </a:rPr>
              <a:t>from </a:t>
            </a:r>
            <a:r>
              <a:rPr lang="en-US" sz="1600" dirty="0" err="1">
                <a:latin typeface="Courier"/>
                <a:cs typeface="Courier"/>
              </a:rPr>
              <a:t>django.utils</a:t>
            </a:r>
            <a:r>
              <a:rPr lang="en-US" sz="1600" dirty="0">
                <a:latin typeface="Courier"/>
                <a:cs typeface="Courier"/>
              </a:rPr>
              <a:t> import </a:t>
            </a:r>
            <a:r>
              <a:rPr lang="en-US" sz="1600" dirty="0" err="1">
                <a:latin typeface="Courier"/>
                <a:cs typeface="Courier"/>
              </a:rPr>
              <a:t>simplejson</a:t>
            </a:r>
            <a:r>
              <a:rPr lang="en-US" sz="1600" dirty="0">
                <a:latin typeface="Courier"/>
                <a:cs typeface="Courier"/>
              </a:rPr>
              <a:t> as </a:t>
            </a:r>
            <a:r>
              <a:rPr lang="en-US" sz="1600" dirty="0" err="1">
                <a:latin typeface="Courier"/>
                <a:cs typeface="Courier"/>
              </a:rPr>
              <a:t>json</a:t>
            </a:r>
            <a:endParaRPr lang="en-US" sz="1600" dirty="0">
              <a:latin typeface="Courier"/>
              <a:cs typeface="Courier"/>
            </a:endParaRPr>
          </a:p>
          <a:p>
            <a:pPr marL="118872" indent="0">
              <a:buNone/>
            </a:pPr>
            <a:r>
              <a:rPr lang="en-US" sz="1600" dirty="0">
                <a:latin typeface="Courier"/>
                <a:cs typeface="Courier"/>
              </a:rPr>
              <a:t>from </a:t>
            </a:r>
            <a:r>
              <a:rPr lang="en-US" sz="1600" dirty="0" err="1">
                <a:latin typeface="Courier"/>
                <a:cs typeface="Courier"/>
              </a:rPr>
              <a:t>django.views.decorators.csrf</a:t>
            </a:r>
            <a:r>
              <a:rPr lang="en-US" sz="1600" dirty="0">
                <a:latin typeface="Courier"/>
                <a:cs typeface="Courier"/>
              </a:rPr>
              <a:t> import </a:t>
            </a:r>
            <a:r>
              <a:rPr lang="en-US" sz="1600" dirty="0" err="1">
                <a:latin typeface="Courier"/>
                <a:cs typeface="Courier"/>
              </a:rPr>
              <a:t>csrf_exempt</a:t>
            </a:r>
            <a:endParaRPr lang="en-US" sz="1600" dirty="0">
              <a:latin typeface="Courier"/>
              <a:cs typeface="Courier"/>
            </a:endParaRPr>
          </a:p>
          <a:p>
            <a:pPr marL="118872" indent="0">
              <a:buNone/>
            </a:pPr>
            <a:endParaRPr lang="en-US" sz="1600" dirty="0">
              <a:latin typeface="Courier"/>
              <a:cs typeface="Courier"/>
            </a:endParaRPr>
          </a:p>
          <a:p>
            <a:pPr marL="118872" indent="0">
              <a:buNone/>
            </a:pPr>
            <a:r>
              <a:rPr lang="en-US" sz="1600" dirty="0">
                <a:latin typeface="Courier"/>
                <a:cs typeface="Courier"/>
              </a:rPr>
              <a:t>@</a:t>
            </a:r>
            <a:r>
              <a:rPr lang="en-US" sz="1600" dirty="0" err="1">
                <a:latin typeface="Courier"/>
                <a:cs typeface="Courier"/>
              </a:rPr>
              <a:t>csrf_exempt</a:t>
            </a:r>
            <a:endParaRPr lang="en-US" sz="1600" dirty="0">
              <a:latin typeface="Courier"/>
              <a:cs typeface="Courier"/>
            </a:endParaRPr>
          </a:p>
          <a:p>
            <a:pPr marL="118872" indent="0">
              <a:buNone/>
            </a:pPr>
            <a:r>
              <a:rPr lang="en-US" sz="1600" dirty="0" err="1">
                <a:latin typeface="Courier"/>
                <a:cs typeface="Courier"/>
              </a:rPr>
              <a:t>def</a:t>
            </a:r>
            <a:r>
              <a:rPr lang="en-US" sz="1600" dirty="0">
                <a:latin typeface="Courier"/>
                <a:cs typeface="Courier"/>
              </a:rPr>
              <a:t> </a:t>
            </a:r>
            <a:r>
              <a:rPr lang="en-US" sz="1600" dirty="0" err="1">
                <a:latin typeface="Courier"/>
                <a:cs typeface="Courier"/>
              </a:rPr>
              <a:t>sso_token_handler</a:t>
            </a:r>
            <a:r>
              <a:rPr lang="en-US" sz="1600" dirty="0">
                <a:latin typeface="Courier"/>
                <a:cs typeface="Courier"/>
              </a:rPr>
              <a:t>(request):</a:t>
            </a:r>
          </a:p>
          <a:p>
            <a:pPr marL="118872" indent="0">
              <a:buNone/>
            </a:pPr>
            <a:r>
              <a:rPr lang="en-US" sz="1600" dirty="0">
                <a:latin typeface="Courier"/>
                <a:cs typeface="Courier"/>
              </a:rPr>
              <a:t>    </a:t>
            </a:r>
            <a:r>
              <a:rPr lang="en-US" sz="1600" dirty="0" err="1">
                <a:latin typeface="Courier"/>
                <a:cs typeface="Courier"/>
              </a:rPr>
              <a:t>init_vector</a:t>
            </a:r>
            <a:r>
              <a:rPr lang="en-US" sz="1600" dirty="0">
                <a:latin typeface="Courier"/>
                <a:cs typeface="Courier"/>
              </a:rPr>
              <a:t> = </a:t>
            </a:r>
            <a:r>
              <a:rPr lang="en-US" sz="1600" dirty="0" err="1">
                <a:latin typeface="Courier"/>
                <a:cs typeface="Courier"/>
              </a:rPr>
              <a:t>request.GET.get</a:t>
            </a:r>
            <a:r>
              <a:rPr lang="en-US" sz="1600" dirty="0">
                <a:latin typeface="Courier"/>
                <a:cs typeface="Courier"/>
              </a:rPr>
              <a:t>('iv', None)</a:t>
            </a:r>
          </a:p>
          <a:p>
            <a:pPr marL="118872" indent="0">
              <a:buNone/>
            </a:pPr>
            <a:r>
              <a:rPr lang="en-US" sz="1600" dirty="0">
                <a:latin typeface="Courier"/>
                <a:cs typeface="Courier"/>
              </a:rPr>
              <a:t>    token = </a:t>
            </a:r>
            <a:r>
              <a:rPr lang="en-US" sz="1600" dirty="0" err="1">
                <a:latin typeface="Courier"/>
                <a:cs typeface="Courier"/>
              </a:rPr>
              <a:t>request.GET.get</a:t>
            </a:r>
            <a:r>
              <a:rPr lang="en-US" sz="1600" dirty="0">
                <a:latin typeface="Courier"/>
                <a:cs typeface="Courier"/>
              </a:rPr>
              <a:t>('token', None)</a:t>
            </a:r>
          </a:p>
          <a:p>
            <a:pPr marL="118872" indent="0">
              <a:buNone/>
            </a:pPr>
            <a:r>
              <a:rPr lang="en-US" sz="1600" dirty="0">
                <a:latin typeface="Courier"/>
                <a:cs typeface="Courier"/>
              </a:rPr>
              <a:t>    </a:t>
            </a:r>
            <a:r>
              <a:rPr lang="en-US" sz="1600" dirty="0" err="1">
                <a:latin typeface="Courier"/>
                <a:cs typeface="Courier"/>
              </a:rPr>
              <a:t>token_data</a:t>
            </a:r>
            <a:r>
              <a:rPr lang="en-US" sz="1600" dirty="0">
                <a:latin typeface="Courier"/>
                <a:cs typeface="Courier"/>
              </a:rPr>
              <a:t> = </a:t>
            </a:r>
            <a:r>
              <a:rPr lang="en-US" sz="1600" dirty="0" err="1">
                <a:latin typeface="Courier"/>
                <a:cs typeface="Courier"/>
              </a:rPr>
              <a:t>json.loads</a:t>
            </a:r>
            <a:r>
              <a:rPr lang="en-US" sz="1600" dirty="0">
                <a:latin typeface="Courier"/>
                <a:cs typeface="Courier"/>
              </a:rPr>
              <a:t>(decrypt('</a:t>
            </a:r>
            <a:r>
              <a:rPr lang="en-US" sz="1600" dirty="0" err="1">
                <a:latin typeface="Courier"/>
                <a:cs typeface="Courier"/>
              </a:rPr>
              <a:t>sekrit</a:t>
            </a:r>
            <a:r>
              <a:rPr lang="en-US" sz="1600" dirty="0">
                <a:latin typeface="Courier"/>
                <a:cs typeface="Courier"/>
              </a:rPr>
              <a:t>', </a:t>
            </a:r>
            <a:r>
              <a:rPr lang="en-US" sz="1600" dirty="0" err="1">
                <a:latin typeface="Courier"/>
                <a:cs typeface="Courier"/>
              </a:rPr>
              <a:t>init_vector</a:t>
            </a:r>
            <a:r>
              <a:rPr lang="en-US" sz="1600" dirty="0">
                <a:latin typeface="Courier"/>
                <a:cs typeface="Courier"/>
              </a:rPr>
              <a:t>, token))</a:t>
            </a:r>
          </a:p>
          <a:p>
            <a:pPr marL="118872" indent="0">
              <a:buNone/>
            </a:pPr>
            <a:r>
              <a:rPr lang="en-US" sz="1600" dirty="0">
                <a:latin typeface="Courier"/>
                <a:cs typeface="Courier"/>
              </a:rPr>
              <a:t>    user = </a:t>
            </a:r>
            <a:r>
              <a:rPr lang="en-US" sz="1600" dirty="0" err="1">
                <a:latin typeface="Courier"/>
                <a:cs typeface="Courier"/>
              </a:rPr>
              <a:t>User.objects.get</a:t>
            </a:r>
            <a:r>
              <a:rPr lang="en-US" sz="1600" dirty="0">
                <a:latin typeface="Courier"/>
                <a:cs typeface="Courier"/>
              </a:rPr>
              <a:t>(</a:t>
            </a:r>
            <a:r>
              <a:rPr lang="en-US" sz="1600" dirty="0" err="1">
                <a:latin typeface="Courier"/>
                <a:cs typeface="Courier"/>
              </a:rPr>
              <a:t>token_data</a:t>
            </a:r>
            <a:r>
              <a:rPr lang="en-US" sz="1600" dirty="0">
                <a:latin typeface="Courier"/>
                <a:cs typeface="Courier"/>
              </a:rPr>
              <a:t>['user'])</a:t>
            </a:r>
          </a:p>
          <a:p>
            <a:pPr marL="118872" indent="0">
              <a:buNone/>
            </a:pPr>
            <a:r>
              <a:rPr lang="en-US" sz="1600" dirty="0">
                <a:latin typeface="Courier"/>
                <a:cs typeface="Courier"/>
              </a:rPr>
              <a:t>    if user is None:</a:t>
            </a:r>
          </a:p>
          <a:p>
            <a:pPr marL="118872" indent="0">
              <a:buNone/>
            </a:pPr>
            <a:r>
              <a:rPr lang="en-US" sz="1600" dirty="0">
                <a:latin typeface="Courier"/>
                <a:cs typeface="Courier"/>
              </a:rPr>
              <a:t>        user = </a:t>
            </a:r>
            <a:r>
              <a:rPr lang="en-US" sz="1600" dirty="0" err="1">
                <a:latin typeface="Courier"/>
                <a:cs typeface="Courier"/>
              </a:rPr>
              <a:t>create_user</a:t>
            </a:r>
            <a:r>
              <a:rPr lang="en-US" sz="1600" dirty="0">
                <a:latin typeface="Courier"/>
                <a:cs typeface="Courier"/>
              </a:rPr>
              <a:t>(</a:t>
            </a:r>
            <a:r>
              <a:rPr lang="en-US" sz="1600" dirty="0" err="1" smtClean="0">
                <a:latin typeface="Courier"/>
                <a:cs typeface="Courier"/>
              </a:rPr>
              <a:t>token_data</a:t>
            </a:r>
            <a:r>
              <a:rPr lang="en-US" sz="1600" dirty="0" smtClean="0">
                <a:latin typeface="Courier"/>
                <a:cs typeface="Courier"/>
              </a:rPr>
              <a:t>)</a:t>
            </a:r>
            <a:endParaRPr lang="en-US" sz="1600" dirty="0">
              <a:latin typeface="Courier"/>
              <a:cs typeface="Courier"/>
            </a:endParaRPr>
          </a:p>
          <a:p>
            <a:pPr marL="118872" indent="0">
              <a:buNone/>
            </a:pPr>
            <a:r>
              <a:rPr lang="en-US" sz="1600" dirty="0">
                <a:latin typeface="Courier"/>
                <a:cs typeface="Courier"/>
              </a:rPr>
              <a:t>    </a:t>
            </a:r>
            <a:r>
              <a:rPr lang="en-US" sz="1600" dirty="0" err="1">
                <a:latin typeface="Courier"/>
                <a:cs typeface="Courier"/>
              </a:rPr>
              <a:t>authuser</a:t>
            </a:r>
            <a:r>
              <a:rPr lang="en-US" sz="1600" dirty="0">
                <a:latin typeface="Courier"/>
                <a:cs typeface="Courier"/>
              </a:rPr>
              <a:t> = authenticate(user=</a:t>
            </a:r>
            <a:r>
              <a:rPr lang="en-US" sz="1600" dirty="0" smtClean="0">
                <a:latin typeface="Courier"/>
                <a:cs typeface="Courier"/>
              </a:rPr>
              <a:t>user)</a:t>
            </a:r>
            <a:endParaRPr lang="en-US" sz="1600" dirty="0">
              <a:latin typeface="Courier"/>
              <a:cs typeface="Courier"/>
            </a:endParaRPr>
          </a:p>
          <a:p>
            <a:pPr marL="118872" indent="0">
              <a:buNone/>
            </a:pPr>
            <a:r>
              <a:rPr lang="en-US" sz="1600" dirty="0">
                <a:latin typeface="Courier"/>
                <a:cs typeface="Courier"/>
              </a:rPr>
              <a:t>    login(request, </a:t>
            </a:r>
            <a:r>
              <a:rPr lang="en-US" sz="1600" dirty="0" err="1">
                <a:latin typeface="Courier"/>
                <a:cs typeface="Courier"/>
              </a:rPr>
              <a:t>authuser</a:t>
            </a:r>
            <a:r>
              <a:rPr lang="en-US" sz="1600" dirty="0">
                <a:latin typeface="Courier"/>
                <a:cs typeface="Courier"/>
              </a:rPr>
              <a:t>)</a:t>
            </a:r>
          </a:p>
          <a:p>
            <a:pPr marL="118872" indent="0">
              <a:buNone/>
            </a:pPr>
            <a:r>
              <a:rPr lang="en-US" sz="1600" dirty="0">
                <a:latin typeface="Courier"/>
                <a:cs typeface="Courier"/>
              </a:rPr>
              <a:t>    return </a:t>
            </a:r>
            <a:r>
              <a:rPr lang="en-US" sz="1600" dirty="0" err="1">
                <a:latin typeface="Courier"/>
                <a:cs typeface="Courier"/>
              </a:rPr>
              <a:t>HttpResponseRedirect</a:t>
            </a:r>
            <a:r>
              <a:rPr lang="en-US" sz="1600" dirty="0">
                <a:latin typeface="Courier"/>
                <a:cs typeface="Courier"/>
              </a:rPr>
              <a:t>(reverse('home')</a:t>
            </a:r>
            <a:r>
              <a:rPr lang="en-US" sz="1600" dirty="0" smtClean="0">
                <a:latin typeface="Courier"/>
                <a:cs typeface="Courier"/>
              </a:rPr>
              <a:t>)</a:t>
            </a:r>
            <a:endParaRPr lang="en-US" sz="1600" dirty="0">
              <a:latin typeface="Courier"/>
              <a:cs typeface="Courier"/>
            </a:endParaRPr>
          </a:p>
        </p:txBody>
      </p:sp>
    </p:spTree>
    <p:extLst>
      <p:ext uri="{BB962C8B-B14F-4D97-AF65-F5344CB8AC3E}">
        <p14:creationId xmlns:p14="http://schemas.microsoft.com/office/powerpoint/2010/main" val="282883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Thought: Key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How will you make keys available to your application?</a:t>
            </a:r>
          </a:p>
          <a:p>
            <a:r>
              <a:rPr lang="en-US" dirty="0" smtClean="0"/>
              <a:t>Keys </a:t>
            </a:r>
            <a:r>
              <a:rPr lang="en-US" dirty="0"/>
              <a:t>on local disk</a:t>
            </a:r>
          </a:p>
          <a:p>
            <a:pPr lvl="2"/>
            <a:r>
              <a:rPr lang="en-US" dirty="0" smtClean="0"/>
              <a:t>Useful for encrypting backups</a:t>
            </a:r>
          </a:p>
          <a:p>
            <a:pPr lvl="2"/>
            <a:r>
              <a:rPr lang="en-US" dirty="0" smtClean="0"/>
              <a:t>Useful for encrypting transmission</a:t>
            </a:r>
          </a:p>
          <a:p>
            <a:pPr lvl="2"/>
            <a:r>
              <a:rPr lang="en-US" dirty="0" smtClean="0"/>
              <a:t>Not so useful for encryption-at-rest</a:t>
            </a:r>
          </a:p>
          <a:p>
            <a:r>
              <a:rPr lang="en-US" dirty="0" smtClean="0"/>
              <a:t>Keys </a:t>
            </a:r>
            <a:r>
              <a:rPr lang="en-US" dirty="0"/>
              <a:t>on </a:t>
            </a:r>
            <a:r>
              <a:rPr lang="en-US" dirty="0" smtClean="0"/>
              <a:t>physical device </a:t>
            </a:r>
            <a:r>
              <a:rPr lang="en-US" dirty="0"/>
              <a:t>(smartcard or HSM</a:t>
            </a:r>
            <a:r>
              <a:rPr lang="en-US" dirty="0" smtClean="0"/>
              <a:t>)</a:t>
            </a:r>
          </a:p>
          <a:p>
            <a:pPr lvl="1"/>
            <a:r>
              <a:rPr lang="en-US" dirty="0" smtClean="0"/>
              <a:t>Great idea! Good luck in </a:t>
            </a:r>
            <a:r>
              <a:rPr lang="en-US" smtClean="0"/>
              <a:t>the “cloud”.</a:t>
            </a:r>
            <a:endParaRPr lang="en-US" dirty="0" smtClean="0"/>
          </a:p>
          <a:p>
            <a:r>
              <a:rPr lang="en-US" dirty="0" smtClean="0"/>
              <a:t>Keys in memory</a:t>
            </a:r>
          </a:p>
          <a:p>
            <a:pPr lvl="1"/>
            <a:r>
              <a:rPr lang="en-US" dirty="0" smtClean="0"/>
              <a:t>Still potentially exploitable, but requires compromise of a running machine.</a:t>
            </a:r>
          </a:p>
          <a:p>
            <a:pPr lvl="1"/>
            <a:r>
              <a:rPr lang="en-US" dirty="0" smtClean="0"/>
              <a:t>How do they get there? </a:t>
            </a:r>
          </a:p>
          <a:p>
            <a:pPr lvl="2"/>
            <a:r>
              <a:rPr lang="en-US" dirty="0" smtClean="0"/>
              <a:t>Must be provided at boot or initialization time somehow</a:t>
            </a:r>
            <a:endParaRPr lang="en-US" dirty="0"/>
          </a:p>
          <a:p>
            <a:endParaRPr lang="en-US" dirty="0"/>
          </a:p>
        </p:txBody>
      </p:sp>
    </p:spTree>
    <p:extLst>
      <p:ext uri="{BB962C8B-B14F-4D97-AF65-F5344CB8AC3E}">
        <p14:creationId xmlns:p14="http://schemas.microsoft.com/office/powerpoint/2010/main" val="402353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Public Key Encryption</a:t>
            </a:r>
            <a:endParaRPr lang="en-US" dirty="0"/>
          </a:p>
        </p:txBody>
      </p:sp>
      <p:sp>
        <p:nvSpPr>
          <p:cNvPr id="3" name="Content Placeholder 2"/>
          <p:cNvSpPr>
            <a:spLocks noGrp="1"/>
          </p:cNvSpPr>
          <p:nvPr>
            <p:ph idx="1"/>
          </p:nvPr>
        </p:nvSpPr>
        <p:spPr>
          <a:xfrm>
            <a:off x="457200" y="1775192"/>
            <a:ext cx="8229600" cy="3305294"/>
          </a:xfrm>
        </p:spPr>
        <p:txBody>
          <a:bodyPr>
            <a:normAutofit/>
          </a:bodyPr>
          <a:lstStyle/>
          <a:p>
            <a:pPr marL="118872" indent="0">
              <a:buNone/>
            </a:pPr>
            <a:r>
              <a:rPr lang="en-US" sz="1800" dirty="0">
                <a:latin typeface="Courier"/>
                <a:cs typeface="Courier"/>
              </a:rPr>
              <a:t>import </a:t>
            </a:r>
            <a:r>
              <a:rPr lang="en-US" sz="1800" dirty="0" err="1">
                <a:latin typeface="Courier"/>
                <a:cs typeface="Courier"/>
              </a:rPr>
              <a:t>gnupg</a:t>
            </a:r>
            <a:endParaRPr lang="en-US" sz="1800" dirty="0">
              <a:latin typeface="Courier"/>
              <a:cs typeface="Courier"/>
            </a:endParaRPr>
          </a:p>
          <a:p>
            <a:pPr marL="118872" indent="0">
              <a:buNone/>
            </a:pPr>
            <a:r>
              <a:rPr lang="en-US" sz="1800" dirty="0" err="1">
                <a:latin typeface="Courier"/>
                <a:cs typeface="Courier"/>
              </a:rPr>
              <a:t>gpg_handler_parameters</a:t>
            </a:r>
            <a:r>
              <a:rPr lang="en-US" sz="1800" dirty="0">
                <a:latin typeface="Courier"/>
                <a:cs typeface="Courier"/>
              </a:rPr>
              <a:t> = { '</a:t>
            </a:r>
            <a:r>
              <a:rPr lang="en-US" sz="1800" dirty="0" err="1">
                <a:latin typeface="Courier"/>
                <a:cs typeface="Courier"/>
              </a:rPr>
              <a:t>use_agent</a:t>
            </a:r>
            <a:r>
              <a:rPr lang="en-US" sz="1800" dirty="0">
                <a:latin typeface="Courier"/>
                <a:cs typeface="Courier"/>
              </a:rPr>
              <a:t>': True, }</a:t>
            </a:r>
          </a:p>
          <a:p>
            <a:pPr marL="118872" indent="0">
              <a:buNone/>
            </a:pPr>
            <a:r>
              <a:rPr lang="en-US" sz="1800" dirty="0" err="1">
                <a:latin typeface="Courier"/>
                <a:cs typeface="Courier"/>
              </a:rPr>
              <a:t>gpg_handler</a:t>
            </a:r>
            <a:r>
              <a:rPr lang="en-US" sz="1800" dirty="0">
                <a:latin typeface="Courier"/>
                <a:cs typeface="Courier"/>
              </a:rPr>
              <a:t> = </a:t>
            </a:r>
            <a:r>
              <a:rPr lang="en-US" sz="1800" dirty="0" err="1">
                <a:latin typeface="Courier"/>
                <a:cs typeface="Courier"/>
              </a:rPr>
              <a:t>gnupg.GPG</a:t>
            </a:r>
            <a:r>
              <a:rPr lang="en-US" sz="1800" dirty="0">
                <a:latin typeface="Courier"/>
                <a:cs typeface="Courier"/>
              </a:rPr>
              <a:t>(**</a:t>
            </a:r>
            <a:r>
              <a:rPr lang="en-US" sz="1800" dirty="0" err="1">
                <a:latin typeface="Courier"/>
                <a:cs typeface="Courier"/>
              </a:rPr>
              <a:t>gpg_handler_parameters</a:t>
            </a:r>
            <a:r>
              <a:rPr lang="en-US" sz="1800" dirty="0">
                <a:latin typeface="Courier"/>
                <a:cs typeface="Courier"/>
              </a:rPr>
              <a:t>)</a:t>
            </a:r>
          </a:p>
          <a:p>
            <a:pPr marL="118872" indent="0">
              <a:buNone/>
            </a:pPr>
            <a:r>
              <a:rPr lang="en-US" sz="1800" dirty="0" err="1">
                <a:latin typeface="Courier"/>
                <a:cs typeface="Courier"/>
              </a:rPr>
              <a:t>ciphertext</a:t>
            </a:r>
            <a:r>
              <a:rPr lang="en-US" sz="1800" dirty="0">
                <a:latin typeface="Courier"/>
                <a:cs typeface="Courier"/>
              </a:rPr>
              <a:t> = </a:t>
            </a:r>
            <a:r>
              <a:rPr lang="en-US" sz="1800" dirty="0" err="1">
                <a:latin typeface="Courier"/>
                <a:cs typeface="Courier"/>
              </a:rPr>
              <a:t>gpg_handler.encrypt</a:t>
            </a:r>
            <a:r>
              <a:rPr lang="en-US" sz="1800" dirty="0">
                <a:latin typeface="Courier"/>
                <a:cs typeface="Courier"/>
              </a:rPr>
              <a:t>(</a:t>
            </a:r>
          </a:p>
          <a:p>
            <a:pPr marL="118872" indent="0">
              <a:buNone/>
            </a:pPr>
            <a:r>
              <a:rPr lang="en-US" sz="1800" dirty="0">
                <a:latin typeface="Courier"/>
                <a:cs typeface="Courier"/>
              </a:rPr>
              <a:t>        'Secret Message',</a:t>
            </a:r>
          </a:p>
          <a:p>
            <a:pPr marL="118872" indent="0">
              <a:buNone/>
            </a:pPr>
            <a:r>
              <a:rPr lang="en-US" sz="1800" dirty="0">
                <a:latin typeface="Courier"/>
                <a:cs typeface="Courier"/>
              </a:rPr>
              <a:t>        '</a:t>
            </a:r>
            <a:r>
              <a:rPr lang="en-US" sz="1800" dirty="0" err="1">
                <a:latin typeface="Courier"/>
                <a:cs typeface="Courier"/>
              </a:rPr>
              <a:t>erik.labianca@gmail.com</a:t>
            </a:r>
            <a:r>
              <a:rPr lang="en-US" sz="1800" dirty="0">
                <a:latin typeface="Courier"/>
                <a:cs typeface="Courier"/>
              </a:rPr>
              <a:t>',</a:t>
            </a:r>
          </a:p>
          <a:p>
            <a:pPr marL="118872" indent="0">
              <a:buNone/>
            </a:pPr>
            <a:r>
              <a:rPr lang="en-US" sz="1800" dirty="0">
                <a:latin typeface="Courier"/>
                <a:cs typeface="Courier"/>
              </a:rPr>
              <a:t>        </a:t>
            </a:r>
            <a:r>
              <a:rPr lang="en-US" sz="1800" dirty="0" err="1">
                <a:latin typeface="Courier"/>
                <a:cs typeface="Courier"/>
              </a:rPr>
              <a:t>always_trust</a:t>
            </a:r>
            <a:r>
              <a:rPr lang="en-US" sz="1800" dirty="0">
                <a:latin typeface="Courier"/>
                <a:cs typeface="Courier"/>
              </a:rPr>
              <a:t>=True,</a:t>
            </a:r>
          </a:p>
          <a:p>
            <a:pPr marL="118872" indent="0">
              <a:buNone/>
            </a:pPr>
            <a:r>
              <a:rPr lang="en-US" sz="1800" dirty="0">
                <a:latin typeface="Courier"/>
                <a:cs typeface="Courier"/>
              </a:rPr>
              <a:t>        )</a:t>
            </a:r>
          </a:p>
          <a:p>
            <a:pPr marL="118872" indent="0">
              <a:buNone/>
            </a:pPr>
            <a:endParaRPr lang="en-US" sz="1800" dirty="0">
              <a:latin typeface="Courier"/>
              <a:cs typeface="Courier"/>
            </a:endParaRPr>
          </a:p>
          <a:p>
            <a:pPr marL="118872" indent="0">
              <a:buNone/>
            </a:pPr>
            <a:r>
              <a:rPr lang="en-US" sz="1800" dirty="0" err="1">
                <a:latin typeface="Courier"/>
                <a:cs typeface="Courier"/>
              </a:rPr>
              <a:t>cleartext</a:t>
            </a:r>
            <a:r>
              <a:rPr lang="en-US" sz="1800" dirty="0">
                <a:latin typeface="Courier"/>
                <a:cs typeface="Courier"/>
              </a:rPr>
              <a:t> = </a:t>
            </a:r>
            <a:r>
              <a:rPr lang="en-US" sz="1800" dirty="0" err="1">
                <a:latin typeface="Courier"/>
                <a:cs typeface="Courier"/>
              </a:rPr>
              <a:t>gpg_handler.decrypt</a:t>
            </a:r>
            <a:r>
              <a:rPr lang="en-US" sz="1800" dirty="0">
                <a:latin typeface="Courier"/>
                <a:cs typeface="Courier"/>
              </a:rPr>
              <a:t>(</a:t>
            </a:r>
            <a:r>
              <a:rPr lang="en-US" sz="1800" dirty="0" err="1">
                <a:latin typeface="Courier"/>
                <a:cs typeface="Courier"/>
              </a:rPr>
              <a:t>ciphertext</a:t>
            </a:r>
            <a:r>
              <a:rPr lang="en-US" sz="1800" dirty="0">
                <a:latin typeface="Courier"/>
                <a:cs typeface="Courier"/>
              </a:rPr>
              <a:t>)</a:t>
            </a:r>
            <a:endParaRPr lang="en-US" sz="1800" dirty="0">
              <a:latin typeface="Courier"/>
              <a:cs typeface="Courier"/>
            </a:endParaRPr>
          </a:p>
        </p:txBody>
      </p:sp>
      <p:sp>
        <p:nvSpPr>
          <p:cNvPr id="4" name="TextBox 3"/>
          <p:cNvSpPr txBox="1"/>
          <p:nvPr/>
        </p:nvSpPr>
        <p:spPr>
          <a:xfrm>
            <a:off x="693942" y="5276895"/>
            <a:ext cx="7895231" cy="1200329"/>
          </a:xfrm>
          <a:prstGeom prst="rect">
            <a:avLst/>
          </a:prstGeom>
          <a:noFill/>
        </p:spPr>
        <p:txBody>
          <a:bodyPr wrap="square" rtlCol="0">
            <a:spAutoFit/>
          </a:bodyPr>
          <a:lstStyle/>
          <a:p>
            <a:r>
              <a:rPr lang="en-US" dirty="0" smtClean="0"/>
              <a:t>Exercise: </a:t>
            </a:r>
          </a:p>
          <a:p>
            <a:pPr marL="285750" indent="-285750">
              <a:buFont typeface="Arial"/>
              <a:buChar char="•"/>
            </a:pPr>
            <a:r>
              <a:rPr lang="en-US" dirty="0" smtClean="0"/>
              <a:t>Configure </a:t>
            </a:r>
            <a:r>
              <a:rPr lang="en-US" dirty="0" err="1" smtClean="0"/>
              <a:t>gpg</a:t>
            </a:r>
            <a:r>
              <a:rPr lang="en-US" dirty="0" smtClean="0"/>
              <a:t> </a:t>
            </a:r>
            <a:r>
              <a:rPr lang="en-US" dirty="0" err="1" smtClean="0"/>
              <a:t>keyring</a:t>
            </a:r>
            <a:r>
              <a:rPr lang="en-US" dirty="0" smtClean="0"/>
              <a:t> and unlock secret keys with </a:t>
            </a:r>
            <a:r>
              <a:rPr lang="en-US" dirty="0" err="1" smtClean="0"/>
              <a:t>gpg</a:t>
            </a:r>
            <a:r>
              <a:rPr lang="en-US" dirty="0" smtClean="0"/>
              <a:t>-agent</a:t>
            </a:r>
          </a:p>
          <a:p>
            <a:pPr marL="285750" indent="-285750">
              <a:buFont typeface="Arial"/>
              <a:buChar char="•"/>
            </a:pPr>
            <a:r>
              <a:rPr lang="en-US" dirty="0" smtClean="0"/>
              <a:t>Load symmetric keys via PGP </a:t>
            </a:r>
          </a:p>
          <a:p>
            <a:endParaRPr lang="en-US" dirty="0"/>
          </a:p>
        </p:txBody>
      </p:sp>
    </p:spTree>
    <p:extLst>
      <p:ext uri="{BB962C8B-B14F-4D97-AF65-F5344CB8AC3E}">
        <p14:creationId xmlns:p14="http://schemas.microsoft.com/office/powerpoint/2010/main" val="6479946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775193"/>
            <a:ext cx="8229600" cy="5061144"/>
          </a:xfrm>
        </p:spPr>
        <p:txBody>
          <a:bodyPr>
            <a:normAutofit fontScale="70000" lnSpcReduction="20000"/>
          </a:bodyPr>
          <a:lstStyle/>
          <a:p>
            <a:pPr marL="0" indent="0">
              <a:buNone/>
            </a:pPr>
            <a:endParaRPr lang="en-US" dirty="0" smtClean="0">
              <a:hlinkClick r:id="rId3"/>
            </a:endParaRPr>
          </a:p>
          <a:p>
            <a:pPr marL="0" indent="0">
              <a:buNone/>
            </a:pPr>
            <a:endParaRPr lang="en-US" dirty="0">
              <a:hlinkClick r:id="rId3"/>
            </a:endParaRPr>
          </a:p>
          <a:p>
            <a:pPr marL="0" indent="0">
              <a:buNone/>
            </a:pPr>
            <a:r>
              <a:rPr lang="en-US" dirty="0" smtClean="0"/>
              <a:t>Work </a:t>
            </a:r>
            <a:r>
              <a:rPr lang="en-US" dirty="0"/>
              <a:t>With </a:t>
            </a:r>
            <a:r>
              <a:rPr lang="en-US" dirty="0" smtClean="0"/>
              <a:t>Us</a:t>
            </a:r>
            <a:endParaRPr lang="en-US" dirty="0"/>
          </a:p>
          <a:p>
            <a:pPr marL="457200" indent="-457200"/>
            <a:r>
              <a:rPr lang="en-US" dirty="0"/>
              <a:t>http://wisertogether.com/careers/	</a:t>
            </a:r>
          </a:p>
          <a:p>
            <a:pPr marL="457200" indent="-457200"/>
            <a:r>
              <a:rPr lang="en-US" dirty="0"/>
              <a:t>https://github.com/WiserTogether/	</a:t>
            </a:r>
          </a:p>
          <a:p>
            <a:pPr marL="0" indent="0">
              <a:buNone/>
            </a:pPr>
            <a:endParaRPr lang="en-US" dirty="0"/>
          </a:p>
          <a:p>
            <a:pPr marL="0" indent="0">
              <a:buNone/>
            </a:pPr>
            <a:r>
              <a:rPr lang="en-US" dirty="0"/>
              <a:t>Contact Me</a:t>
            </a:r>
          </a:p>
          <a:p>
            <a:pPr marL="457200" indent="-457200"/>
            <a:r>
              <a:rPr lang="en-US" dirty="0"/>
              <a:t>mailto:erik.labianca@gmail.com	</a:t>
            </a:r>
          </a:p>
          <a:p>
            <a:pPr marL="457200" indent="-457200"/>
            <a:r>
              <a:rPr lang="en-US" dirty="0"/>
              <a:t>https://twitter.com/easel/	</a:t>
            </a:r>
          </a:p>
          <a:p>
            <a:pPr marL="457200" indent="-457200"/>
            <a:r>
              <a:rPr lang="en-US" dirty="0"/>
              <a:t>https://github.com/easel/	</a:t>
            </a:r>
          </a:p>
          <a:p>
            <a:pPr marL="457200" indent="-457200"/>
            <a:r>
              <a:rPr lang="en-US" dirty="0"/>
              <a:t>https://easel.github.com/talks/django-cryptography.pdf	</a:t>
            </a:r>
          </a:p>
          <a:p>
            <a:pPr marL="118872" indent="0">
              <a:buNone/>
            </a:pPr>
            <a:endParaRPr lang="en-US" dirty="0"/>
          </a:p>
          <a:p>
            <a:pPr marL="0" indent="0">
              <a:buNone/>
            </a:pPr>
            <a:r>
              <a:rPr lang="en-US" dirty="0"/>
              <a:t>Other Resources</a:t>
            </a:r>
            <a:endParaRPr lang="en-US" dirty="0"/>
          </a:p>
          <a:p>
            <a:r>
              <a:rPr lang="en-US" dirty="0"/>
              <a:t>http</a:t>
            </a:r>
            <a:r>
              <a:rPr lang="en-US" dirty="0"/>
              <a:t>://www.kyleisom.net/downloads/</a:t>
            </a:r>
            <a:r>
              <a:rPr lang="en-US" dirty="0"/>
              <a:t>crypto_intro.pdf	</a:t>
            </a:r>
            <a:endParaRPr lang="en-US" dirty="0"/>
          </a:p>
          <a:p>
            <a:r>
              <a:rPr lang="en-US" dirty="0"/>
              <a:t>http://www.garykessler.net/library/</a:t>
            </a:r>
            <a:r>
              <a:rPr lang="en-US" dirty="0"/>
              <a:t>crypto.html</a:t>
            </a:r>
          </a:p>
          <a:p>
            <a:r>
              <a:rPr lang="en-US" dirty="0"/>
              <a:t>http://code.google.com/p/python-gnupg/	</a:t>
            </a:r>
          </a:p>
          <a:p>
            <a:r>
              <a:rPr lang="en-US" dirty="0"/>
              <a:t>http://chandlerproject.org/Projects/MeTooCrypto</a:t>
            </a:r>
          </a:p>
          <a:p>
            <a:r>
              <a:rPr lang="en-US" dirty="0"/>
              <a:t>https://www.dlitz.net/software/pycrypto/		</a:t>
            </a:r>
          </a:p>
          <a:p>
            <a:endParaRPr lang="en-US" dirty="0"/>
          </a:p>
        </p:txBody>
      </p:sp>
      <p:pic>
        <p:nvPicPr>
          <p:cNvPr id="5" name="Picture 4" descr="wisertogether-H-taglin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569" y="1775193"/>
            <a:ext cx="3289300" cy="736600"/>
          </a:xfrm>
          <a:prstGeom prst="rect">
            <a:avLst/>
          </a:prstGeom>
        </p:spPr>
      </p:pic>
    </p:spTree>
    <p:extLst>
      <p:ext uri="{BB962C8B-B14F-4D97-AF65-F5344CB8AC3E}">
        <p14:creationId xmlns:p14="http://schemas.microsoft.com/office/powerpoint/2010/main" val="170110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TL;DR </a:t>
            </a:r>
            <a:endParaRPr lang="en-US" dirty="0"/>
          </a:p>
        </p:txBody>
      </p:sp>
      <p:sp>
        <p:nvSpPr>
          <p:cNvPr id="3" name="Content Placeholder 2"/>
          <p:cNvSpPr>
            <a:spLocks noGrp="1"/>
          </p:cNvSpPr>
          <p:nvPr>
            <p:ph idx="1"/>
          </p:nvPr>
        </p:nvSpPr>
        <p:spPr>
          <a:xfrm>
            <a:off x="457200" y="1600200"/>
            <a:ext cx="8229600" cy="3704925"/>
          </a:xfrm>
        </p:spPr>
        <p:txBody>
          <a:bodyPr>
            <a:noAutofit/>
          </a:bodyPr>
          <a:lstStyle/>
          <a:p>
            <a:r>
              <a:rPr lang="en-US" sz="4000" b="1" dirty="0" smtClean="0"/>
              <a:t>Analyze </a:t>
            </a:r>
            <a:r>
              <a:rPr lang="en-US" sz="4000" dirty="0" smtClean="0"/>
              <a:t>your risks</a:t>
            </a:r>
          </a:p>
          <a:p>
            <a:r>
              <a:rPr lang="en-US" sz="4000" b="1" dirty="0" smtClean="0"/>
              <a:t>Don’t</a:t>
            </a:r>
            <a:r>
              <a:rPr lang="en-US" sz="4000" dirty="0" smtClean="0"/>
              <a:t> write your own</a:t>
            </a:r>
            <a:endParaRPr lang="en-US" sz="4000" b="1" dirty="0" smtClean="0"/>
          </a:p>
          <a:p>
            <a:r>
              <a:rPr lang="en-US" sz="4000" b="1" dirty="0" smtClean="0"/>
              <a:t>Operate </a:t>
            </a:r>
            <a:r>
              <a:rPr lang="en-US" sz="4000" dirty="0" smtClean="0"/>
              <a:t>correctly</a:t>
            </a:r>
            <a:endParaRPr lang="en-US" sz="4000" b="1" dirty="0" smtClean="0"/>
          </a:p>
          <a:p>
            <a:r>
              <a:rPr lang="en-US" sz="4000" b="1" dirty="0" smtClean="0"/>
              <a:t>Commit </a:t>
            </a:r>
            <a:r>
              <a:rPr lang="en-US" sz="4000" dirty="0" smtClean="0"/>
              <a:t>to keeping up</a:t>
            </a:r>
            <a:endParaRPr lang="en-US" sz="4000" b="1" dirty="0" smtClean="0"/>
          </a:p>
        </p:txBody>
      </p:sp>
      <p:sp>
        <p:nvSpPr>
          <p:cNvPr id="4" name="TextBox 3"/>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Tree>
    <p:extLst>
      <p:ext uri="{BB962C8B-B14F-4D97-AF65-F5344CB8AC3E}">
        <p14:creationId xmlns:p14="http://schemas.microsoft.com/office/powerpoint/2010/main" val="9362172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you care</a:t>
            </a:r>
            <a:endParaRPr lang="en-US" dirty="0"/>
          </a:p>
        </p:txBody>
      </p:sp>
      <p:sp>
        <p:nvSpPr>
          <p:cNvPr id="3" name="Content Placeholder 2"/>
          <p:cNvSpPr>
            <a:spLocks noGrp="1"/>
          </p:cNvSpPr>
          <p:nvPr>
            <p:ph idx="1"/>
          </p:nvPr>
        </p:nvSpPr>
        <p:spPr/>
        <p:txBody>
          <a:bodyPr/>
          <a:lstStyle/>
          <a:p>
            <a:r>
              <a:rPr lang="en-US" dirty="0" smtClean="0"/>
              <a:t>Doing it </a:t>
            </a:r>
            <a:r>
              <a:rPr lang="en-US" b="1" dirty="0" smtClean="0"/>
              <a:t>wrong</a:t>
            </a:r>
            <a:r>
              <a:rPr lang="en-US" dirty="0" smtClean="0"/>
              <a:t> is easy. And common.</a:t>
            </a:r>
          </a:p>
          <a:p>
            <a:pPr lvl="1"/>
            <a:r>
              <a:rPr lang="en-US" dirty="0" smtClean="0"/>
              <a:t>OWASP Top-10 A7: Insecure </a:t>
            </a:r>
            <a:r>
              <a:rPr lang="en-US" dirty="0" smtClean="0"/>
              <a:t>Cryptography</a:t>
            </a:r>
            <a:endParaRPr lang="en-US" dirty="0" smtClean="0"/>
          </a:p>
        </p:txBody>
      </p:sp>
      <p:pic>
        <p:nvPicPr>
          <p:cNvPr id="5" name="Picture 4"/>
          <p:cNvPicPr>
            <a:picLocks noChangeAspect="1"/>
          </p:cNvPicPr>
          <p:nvPr/>
        </p:nvPicPr>
        <p:blipFill>
          <a:blip r:embed="rId3"/>
          <a:stretch>
            <a:fillRect/>
          </a:stretch>
        </p:blipFill>
        <p:spPr>
          <a:xfrm>
            <a:off x="2133894" y="3318181"/>
            <a:ext cx="4889500" cy="3048000"/>
          </a:xfrm>
          <a:prstGeom prst="rect">
            <a:avLst/>
          </a:prstGeom>
        </p:spPr>
      </p:pic>
    </p:spTree>
    <p:extLst>
      <p:ext uri="{BB962C8B-B14F-4D97-AF65-F5344CB8AC3E}">
        <p14:creationId xmlns:p14="http://schemas.microsoft.com/office/powerpoint/2010/main" val="38858850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ny Hacked Again, 1 Million Passwords Exposed - Security - Attacks_breaches - Informationwee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95" y="1748802"/>
            <a:ext cx="8089900" cy="2032000"/>
          </a:xfrm>
          <a:prstGeom prst="rect">
            <a:avLst/>
          </a:prstGeom>
        </p:spPr>
      </p:pic>
      <p:sp>
        <p:nvSpPr>
          <p:cNvPr id="3" name="TextBox 2"/>
          <p:cNvSpPr txBox="1"/>
          <p:nvPr/>
        </p:nvSpPr>
        <p:spPr>
          <a:xfrm>
            <a:off x="1010028" y="6091259"/>
            <a:ext cx="7090193" cy="461665"/>
          </a:xfrm>
          <a:prstGeom prst="rect">
            <a:avLst/>
          </a:prstGeom>
          <a:noFill/>
        </p:spPr>
        <p:txBody>
          <a:bodyPr wrap="square" rtlCol="0">
            <a:spAutoFit/>
          </a:bodyPr>
          <a:lstStyle/>
          <a:p>
            <a:pPr algn="ctr"/>
            <a:r>
              <a:rPr lang="en-US" sz="2400" dirty="0" smtClean="0"/>
              <a:t>(unique passwords are cool)</a:t>
            </a:r>
            <a:endParaRPr lang="en-US" sz="2400" dirty="0"/>
          </a:p>
        </p:txBody>
      </p:sp>
      <p:sp>
        <p:nvSpPr>
          <p:cNvPr id="8" name="Title 1"/>
          <p:cNvSpPr>
            <a:spLocks noGrp="1"/>
          </p:cNvSpPr>
          <p:nvPr>
            <p:ph type="title"/>
          </p:nvPr>
        </p:nvSpPr>
        <p:spPr>
          <a:xfrm>
            <a:off x="457200" y="155448"/>
            <a:ext cx="8229600" cy="1252728"/>
          </a:xfrm>
        </p:spPr>
        <p:txBody>
          <a:bodyPr>
            <a:normAutofit/>
          </a:bodyPr>
          <a:lstStyle/>
          <a:p>
            <a:r>
              <a:rPr lang="en-US" dirty="0" smtClean="0"/>
              <a:t>Risk analysis helps</a:t>
            </a:r>
            <a:endParaRPr lang="en-US" dirty="0"/>
          </a:p>
        </p:txBody>
      </p:sp>
    </p:spTree>
    <p:extLst>
      <p:ext uri="{BB962C8B-B14F-4D97-AF65-F5344CB8AC3E}">
        <p14:creationId xmlns:p14="http://schemas.microsoft.com/office/powerpoint/2010/main" val="938898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46 million LinkedIn passwords leaked online | ZDNe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00" y="1870463"/>
            <a:ext cx="8293100" cy="2933700"/>
          </a:xfrm>
          <a:prstGeom prst="rect">
            <a:avLst/>
          </a:prstGeom>
        </p:spPr>
      </p:pic>
      <p:sp>
        <p:nvSpPr>
          <p:cNvPr id="7" name="TextBox 6"/>
          <p:cNvSpPr txBox="1"/>
          <p:nvPr/>
        </p:nvSpPr>
        <p:spPr>
          <a:xfrm>
            <a:off x="1030028" y="6059097"/>
            <a:ext cx="7090193" cy="461665"/>
          </a:xfrm>
          <a:prstGeom prst="rect">
            <a:avLst/>
          </a:prstGeom>
          <a:noFill/>
        </p:spPr>
        <p:txBody>
          <a:bodyPr wrap="square" rtlCol="0">
            <a:spAutoFit/>
          </a:bodyPr>
          <a:lstStyle/>
          <a:p>
            <a:pPr algn="ctr"/>
            <a:r>
              <a:rPr lang="en-US" sz="2400" dirty="0" smtClean="0"/>
              <a:t>(try out a password </a:t>
            </a:r>
            <a:r>
              <a:rPr lang="en-US" sz="2400" dirty="0"/>
              <a:t>manager</a:t>
            </a:r>
            <a:r>
              <a:rPr lang="en-US" sz="2400" dirty="0" smtClean="0"/>
              <a:t>)</a:t>
            </a:r>
            <a:endParaRPr lang="en-US" sz="2400" dirty="0"/>
          </a:p>
        </p:txBody>
      </p:sp>
      <p:sp>
        <p:nvSpPr>
          <p:cNvPr id="8" name="Title 1"/>
          <p:cNvSpPr>
            <a:spLocks noGrp="1"/>
          </p:cNvSpPr>
          <p:nvPr>
            <p:ph type="title"/>
          </p:nvPr>
        </p:nvSpPr>
        <p:spPr>
          <a:xfrm>
            <a:off x="457200" y="155448"/>
            <a:ext cx="8229600" cy="1252728"/>
          </a:xfrm>
        </p:spPr>
        <p:txBody>
          <a:bodyPr>
            <a:normAutofit/>
          </a:bodyPr>
          <a:lstStyle/>
          <a:p>
            <a:r>
              <a:rPr lang="en-US" dirty="0" smtClean="0"/>
              <a:t>Roll-your-own is hard</a:t>
            </a:r>
            <a:endParaRPr lang="en-US" dirty="0"/>
          </a:p>
        </p:txBody>
      </p:sp>
    </p:spTree>
    <p:extLst>
      <p:ext uri="{BB962C8B-B14F-4D97-AF65-F5344CB8AC3E}">
        <p14:creationId xmlns:p14="http://schemas.microsoft.com/office/powerpoint/2010/main" val="19316636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789065"/>
            <a:ext cx="8229600" cy="846467"/>
          </a:xfrm>
        </p:spPr>
        <p:txBody>
          <a:bodyPr>
            <a:normAutofit fontScale="62500" lnSpcReduction="20000"/>
          </a:bodyPr>
          <a:lstStyle/>
          <a:p>
            <a:pPr lvl="2"/>
            <a:endParaRPr lang="en-US" dirty="0"/>
          </a:p>
          <a:p>
            <a:r>
              <a:rPr lang="en-US" dirty="0" smtClean="0"/>
              <a:t>Extra Credit:</a:t>
            </a:r>
          </a:p>
          <a:p>
            <a:pPr lvl="1"/>
            <a:r>
              <a:rPr lang="en-US" dirty="0" smtClean="0"/>
              <a:t>http</a:t>
            </a:r>
            <a:r>
              <a:rPr lang="en-US" dirty="0"/>
              <a:t>://</a:t>
            </a:r>
            <a:r>
              <a:rPr lang="en-US" dirty="0" err="1"/>
              <a:t>en.wikipedia.org</a:t>
            </a:r>
            <a:r>
              <a:rPr lang="en-US" dirty="0"/>
              <a:t>/wiki/</a:t>
            </a:r>
            <a:r>
              <a:rPr lang="en-US" dirty="0" err="1"/>
              <a:t>Cryptanalysis_of_the_Enigma</a:t>
            </a:r>
            <a:endParaRPr lang="en-US" dirty="0"/>
          </a:p>
        </p:txBody>
      </p:sp>
      <p:pic>
        <p:nvPicPr>
          <p:cNvPr id="7" name="Picture 6" descr="Cryptanalysis of the Enigma - Wikipedia, the free encyclopedi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36316"/>
            <a:ext cx="8229600" cy="2228485"/>
          </a:xfrm>
          <a:prstGeom prst="rect">
            <a:avLst/>
          </a:prstGeom>
        </p:spPr>
      </p:pic>
      <p:pic>
        <p:nvPicPr>
          <p:cNvPr id="10" name="Picture 9"/>
          <p:cNvPicPr>
            <a:picLocks noChangeAspect="1"/>
          </p:cNvPicPr>
          <p:nvPr/>
        </p:nvPicPr>
        <p:blipFill>
          <a:blip r:embed="rId4"/>
          <a:stretch>
            <a:fillRect/>
          </a:stretch>
        </p:blipFill>
        <p:spPr>
          <a:xfrm>
            <a:off x="6238153" y="3640280"/>
            <a:ext cx="1927941" cy="2572019"/>
          </a:xfrm>
          <a:prstGeom prst="rect">
            <a:avLst/>
          </a:prstGeom>
        </p:spPr>
      </p:pic>
      <p:sp>
        <p:nvSpPr>
          <p:cNvPr id="8" name="Title 1"/>
          <p:cNvSpPr>
            <a:spLocks noGrp="1"/>
          </p:cNvSpPr>
          <p:nvPr>
            <p:ph type="title"/>
          </p:nvPr>
        </p:nvSpPr>
        <p:spPr>
          <a:xfrm>
            <a:off x="457200" y="155448"/>
            <a:ext cx="8229600" cy="1252728"/>
          </a:xfrm>
        </p:spPr>
        <p:txBody>
          <a:bodyPr/>
          <a:lstStyle/>
          <a:p>
            <a:r>
              <a:rPr lang="en-US" dirty="0" smtClean="0"/>
              <a:t>The details are hard</a:t>
            </a:r>
            <a:endParaRPr lang="en-US" dirty="0"/>
          </a:p>
        </p:txBody>
      </p:sp>
    </p:spTree>
    <p:extLst>
      <p:ext uri="{BB962C8B-B14F-4D97-AF65-F5344CB8AC3E}">
        <p14:creationId xmlns:p14="http://schemas.microsoft.com/office/powerpoint/2010/main" val="36392088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wker Commenter Database Hacked | News &amp; Opinion | PCMag.co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65016"/>
            <a:ext cx="8293100" cy="2921000"/>
          </a:xfrm>
          <a:prstGeom prst="rect">
            <a:avLst/>
          </a:prstGeom>
        </p:spPr>
      </p:pic>
      <p:sp>
        <p:nvSpPr>
          <p:cNvPr id="5" name="TextBox 4"/>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6" name="Title 1"/>
          <p:cNvSpPr>
            <a:spLocks noGrp="1"/>
          </p:cNvSpPr>
          <p:nvPr>
            <p:ph type="title"/>
          </p:nvPr>
        </p:nvSpPr>
        <p:spPr>
          <a:xfrm>
            <a:off x="457200" y="155448"/>
            <a:ext cx="8229600" cy="1252728"/>
          </a:xfrm>
        </p:spPr>
        <p:txBody>
          <a:bodyPr>
            <a:normAutofit/>
          </a:bodyPr>
          <a:lstStyle/>
          <a:p>
            <a:r>
              <a:rPr lang="en-US" dirty="0" smtClean="0"/>
              <a:t>Keeping up is hard</a:t>
            </a:r>
            <a:endParaRPr lang="en-US" dirty="0"/>
          </a:p>
        </p:txBody>
      </p:sp>
    </p:spTree>
    <p:extLst>
      <p:ext uri="{BB962C8B-B14F-4D97-AF65-F5344CB8AC3E}">
        <p14:creationId xmlns:p14="http://schemas.microsoft.com/office/powerpoint/2010/main" val="37089874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resheep_ Why You May Never Want to Use an Open Wi-Fi Network Again - Forb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9119"/>
            <a:ext cx="8013700" cy="3644900"/>
          </a:xfrm>
          <a:prstGeom prst="rect">
            <a:avLst/>
          </a:prstGeom>
        </p:spPr>
      </p:pic>
      <p:sp>
        <p:nvSpPr>
          <p:cNvPr id="8" name="TextBox 7"/>
          <p:cNvSpPr txBox="1"/>
          <p:nvPr/>
        </p:nvSpPr>
        <p:spPr>
          <a:xfrm>
            <a:off x="1010028" y="6091259"/>
            <a:ext cx="7090193" cy="461665"/>
          </a:xfrm>
          <a:prstGeom prst="rect">
            <a:avLst/>
          </a:prstGeom>
          <a:noFill/>
        </p:spPr>
        <p:txBody>
          <a:bodyPr wrap="square" rtlCol="0">
            <a:spAutoFit/>
          </a:bodyPr>
          <a:lstStyle/>
          <a:p>
            <a:pPr algn="ctr"/>
            <a:r>
              <a:rPr lang="en-US" sz="2400" dirty="0"/>
              <a:t>(please use a password manager</a:t>
            </a:r>
            <a:r>
              <a:rPr lang="en-US" sz="2400" dirty="0" smtClean="0"/>
              <a:t>)</a:t>
            </a:r>
            <a:endParaRPr lang="en-US" sz="2400" dirty="0"/>
          </a:p>
        </p:txBody>
      </p:sp>
      <p:sp>
        <p:nvSpPr>
          <p:cNvPr id="9" name="Title 1"/>
          <p:cNvSpPr>
            <a:spLocks noGrp="1"/>
          </p:cNvSpPr>
          <p:nvPr>
            <p:ph type="title"/>
          </p:nvPr>
        </p:nvSpPr>
        <p:spPr>
          <a:xfrm>
            <a:off x="457200" y="155448"/>
            <a:ext cx="8229600" cy="1252728"/>
          </a:xfrm>
        </p:spPr>
        <p:txBody>
          <a:bodyPr>
            <a:normAutofit/>
          </a:bodyPr>
          <a:lstStyle/>
          <a:p>
            <a:r>
              <a:rPr lang="en-US" dirty="0"/>
              <a:t>A</a:t>
            </a:r>
            <a:r>
              <a:rPr lang="en-US" dirty="0" smtClean="0"/>
              <a:t>ttacks are mechanized</a:t>
            </a:r>
            <a:endParaRPr lang="en-US" dirty="0"/>
          </a:p>
        </p:txBody>
      </p:sp>
    </p:spTree>
    <p:extLst>
      <p:ext uri="{BB962C8B-B14F-4D97-AF65-F5344CB8AC3E}">
        <p14:creationId xmlns:p14="http://schemas.microsoft.com/office/powerpoint/2010/main" val="359356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2913</TotalTime>
  <Words>4463</Words>
  <Application>Microsoft Macintosh PowerPoint</Application>
  <PresentationFormat>On-screen Show (4:3)</PresentationFormat>
  <Paragraphs>460</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Cryptography for Djangonauts </vt:lpstr>
      <vt:lpstr>Background</vt:lpstr>
      <vt:lpstr>TL;DR </vt:lpstr>
      <vt:lpstr>Why you care</vt:lpstr>
      <vt:lpstr>Risk analysis helps</vt:lpstr>
      <vt:lpstr>Roll-your-own is hard</vt:lpstr>
      <vt:lpstr>The details are hard</vt:lpstr>
      <vt:lpstr>Keeping up is hard</vt:lpstr>
      <vt:lpstr>Attacks are mechanized</vt:lpstr>
      <vt:lpstr>Show of Hands</vt:lpstr>
      <vt:lpstr>Analyze your Risks</vt:lpstr>
      <vt:lpstr>Cryptographic Hash Functions</vt:lpstr>
      <vt:lpstr>Cryptographic Hash Properties</vt:lpstr>
      <vt:lpstr>Symmetric Encryption Algorithms</vt:lpstr>
      <vt:lpstr>Symmetric Encryption Properties</vt:lpstr>
      <vt:lpstr>Public Key Cryptography</vt:lpstr>
      <vt:lpstr>Asymmetric Encryption Properties</vt:lpstr>
      <vt:lpstr>Putting it all together: HTTPS</vt:lpstr>
      <vt:lpstr>Doing it Right: Table Stakes</vt:lpstr>
      <vt:lpstr>Doing it Right: The Hard Part</vt:lpstr>
      <vt:lpstr>User Passwords: Naïve Code</vt:lpstr>
      <vt:lpstr>User Passwords: Done Right</vt:lpstr>
      <vt:lpstr>Password Hashing: Done Right</vt:lpstr>
      <vt:lpstr>Example: Hashed Record Lookup</vt:lpstr>
      <vt:lpstr>Example: Symmetric Encryption</vt:lpstr>
      <vt:lpstr>Example: Shared Secret SSO</vt:lpstr>
      <vt:lpstr>Final Thought: Key Management</vt:lpstr>
      <vt:lpstr>Examples: Public Key Encryption</vt:lpstr>
      <vt:lpstr>Questions?</vt:lpstr>
    </vt:vector>
  </TitlesOfParts>
  <Company>Quonic Communications,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Encrypt? Rules of Encryption Don't do it if you don't need it. Don't write your own. Understand what you're doing if you do.</dc:title>
  <dc:creator>Erik LaBianca</dc:creator>
  <cp:lastModifiedBy>Erik LaBianca</cp:lastModifiedBy>
  <cp:revision>107</cp:revision>
  <dcterms:created xsi:type="dcterms:W3CDTF">2012-08-14T00:38:07Z</dcterms:created>
  <dcterms:modified xsi:type="dcterms:W3CDTF">2012-09-05T16:07:22Z</dcterms:modified>
</cp:coreProperties>
</file>