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Source Code Pro"/>
      <p:regular r:id="rId14"/>
      <p:bold r:id="rId15"/>
      <p:italic r:id="rId16"/>
      <p:boldItalic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bold.fntdata"/><Relationship Id="rId14" Type="http://schemas.openxmlformats.org/officeDocument/2006/relationships/font" Target="fonts/SourceCodePro-regular.fntdata"/><Relationship Id="rId17" Type="http://schemas.openxmlformats.org/officeDocument/2006/relationships/font" Target="fonts/SourceCodePro-boldItalic.fntdata"/><Relationship Id="rId16" Type="http://schemas.openxmlformats.org/officeDocument/2006/relationships/font" Target="fonts/SourceCodePro-italic.fntdata"/><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80d1f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80d1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80d1f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80d1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80d1f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80d1f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80d1ff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80d1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80d1ff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80d1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Derek Westjohn, Elizabeth Stephan</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Predicting Pandemic Outbreaks using Socio-Economic Factors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Predicting Covid</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latin typeface="Arial"/>
                <a:ea typeface="Arial"/>
                <a:cs typeface="Arial"/>
                <a:sym typeface="Arial"/>
              </a:rPr>
              <a:t>Covid 19 has proven to be one of the worlds deadliest viral pandemics since the Spanish Flu in 1918. This project is looking to see various geographical aspects and socio-economic aspects in US counties that could be causing more infections/deaths. US Counties could use this information for future outbreaks by addressing certain patterns that can be uncovered here.</a:t>
            </a:r>
            <a:endParaRPr sz="1200">
              <a:solidFill>
                <a:srgbClr val="24292F"/>
              </a:solidFill>
              <a:highlight>
                <a:srgbClr val="FFFFFF"/>
              </a:highlight>
              <a:latin typeface="Arial"/>
              <a:ea typeface="Arial"/>
              <a:cs typeface="Arial"/>
              <a:sym typeface="Arial"/>
            </a:endParaRPr>
          </a:p>
          <a:p>
            <a:pPr indent="-304800" lvl="0" marL="457200" rtl="0" algn="l">
              <a:spcBef>
                <a:spcPts val="120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What variables have a positive co-relation to Covid-19 infected areas.</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Can we predict breakout areas and areas that are more vulnerable to future outbreaks</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H0 = that covid is an equal opportunity striker.</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Ha = covid outbreaks can be predicted by specific socioeconomic markers. Allowing one to predict future viral outbreaks.</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cxnSp>
        <p:nvCxnSpPr>
          <p:cNvPr id="74" name="Google Shape;74;p15"/>
          <p:cNvCxnSpPr/>
          <p:nvPr/>
        </p:nvCxnSpPr>
        <p:spPr>
          <a:xfrm>
            <a:off x="-6875" y="2900700"/>
            <a:ext cx="9150900" cy="0"/>
          </a:xfrm>
          <a:prstGeom prst="straightConnector1">
            <a:avLst/>
          </a:prstGeom>
          <a:noFill/>
          <a:ln cap="flat" cmpd="sng" w="19050">
            <a:solidFill>
              <a:schemeClr val="dk2"/>
            </a:solidFill>
            <a:prstDash val="solid"/>
            <a:round/>
            <a:headEnd len="sm" w="sm" type="none"/>
            <a:tailEnd len="sm" w="sm" type="none"/>
          </a:ln>
        </p:spPr>
      </p:cxnSp>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Steps</a:t>
            </a:r>
            <a:endParaRPr/>
          </a:p>
        </p:txBody>
      </p:sp>
      <p:sp>
        <p:nvSpPr>
          <p:cNvPr id="76" name="Google Shape;76;p15"/>
          <p:cNvSpPr/>
          <p:nvPr/>
        </p:nvSpPr>
        <p:spPr>
          <a:xfrm>
            <a:off x="421176" y="2235693"/>
            <a:ext cx="1329900" cy="132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421225" y="2596750"/>
            <a:ext cx="13299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Data Retrieval</a:t>
            </a:r>
            <a:r>
              <a:rPr lang="en" sz="1800">
                <a:solidFill>
                  <a:schemeClr val="lt1"/>
                </a:solidFill>
                <a:latin typeface="Source Code Pro"/>
                <a:ea typeface="Source Code Pro"/>
                <a:cs typeface="Source Code Pro"/>
                <a:sym typeface="Source Code Pro"/>
              </a:rPr>
              <a:t> </a:t>
            </a:r>
            <a:endParaRPr sz="1800">
              <a:solidFill>
                <a:schemeClr val="lt1"/>
              </a:solidFill>
              <a:latin typeface="Source Code Pro"/>
              <a:ea typeface="Source Code Pro"/>
              <a:cs typeface="Source Code Pro"/>
              <a:sym typeface="Source Code Pro"/>
            </a:endParaRPr>
          </a:p>
        </p:txBody>
      </p:sp>
      <p:sp>
        <p:nvSpPr>
          <p:cNvPr id="78" name="Google Shape;78;p15"/>
          <p:cNvSpPr/>
          <p:nvPr/>
        </p:nvSpPr>
        <p:spPr>
          <a:xfrm>
            <a:off x="2253122" y="1423415"/>
            <a:ext cx="2954700" cy="2954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2338900" y="2596750"/>
            <a:ext cx="3186000" cy="60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lt1"/>
                </a:solidFill>
                <a:latin typeface="Source Code Pro"/>
                <a:ea typeface="Source Code Pro"/>
                <a:cs typeface="Source Code Pro"/>
                <a:sym typeface="Source Code Pro"/>
              </a:rPr>
              <a:t>Data Cleaning</a:t>
            </a:r>
            <a:endParaRPr sz="2800">
              <a:solidFill>
                <a:schemeClr val="lt1"/>
              </a:solidFill>
              <a:latin typeface="Source Code Pro"/>
              <a:ea typeface="Source Code Pro"/>
              <a:cs typeface="Source Code Pro"/>
              <a:sym typeface="Source Code Pro"/>
            </a:endParaRPr>
          </a:p>
        </p:txBody>
      </p:sp>
      <p:sp>
        <p:nvSpPr>
          <p:cNvPr id="80" name="Google Shape;80;p15"/>
          <p:cNvSpPr/>
          <p:nvPr/>
        </p:nvSpPr>
        <p:spPr>
          <a:xfrm>
            <a:off x="5709626" y="2147440"/>
            <a:ext cx="1506600" cy="1506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5709825" y="2596750"/>
            <a:ext cx="15066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Code Pro"/>
                <a:ea typeface="Source Code Pro"/>
                <a:cs typeface="Source Code Pro"/>
                <a:sym typeface="Source Code Pro"/>
              </a:rPr>
              <a:t>Machine Learning</a:t>
            </a:r>
            <a:endParaRPr sz="1800">
              <a:solidFill>
                <a:schemeClr val="lt1"/>
              </a:solidFill>
              <a:latin typeface="Source Code Pro"/>
              <a:ea typeface="Source Code Pro"/>
              <a:cs typeface="Source Code Pro"/>
              <a:sym typeface="Source Code Pro"/>
            </a:endParaRPr>
          </a:p>
        </p:txBody>
      </p:sp>
      <p:sp>
        <p:nvSpPr>
          <p:cNvPr id="82" name="Google Shape;82;p15"/>
          <p:cNvSpPr/>
          <p:nvPr/>
        </p:nvSpPr>
        <p:spPr>
          <a:xfrm>
            <a:off x="7718079" y="2394636"/>
            <a:ext cx="1012500" cy="1012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7718425" y="2596750"/>
            <a:ext cx="10125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Code Pro"/>
                <a:ea typeface="Source Code Pro"/>
                <a:cs typeface="Source Code Pro"/>
                <a:sym typeface="Source Code Pro"/>
              </a:rPr>
              <a:t>Dashboard</a:t>
            </a:r>
            <a:endParaRPr sz="1200">
              <a:solidFill>
                <a:schemeClr val="lt1"/>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Predictions</a:t>
            </a:r>
            <a:endParaRPr/>
          </a:p>
        </p:txBody>
      </p:sp>
      <p:sp>
        <p:nvSpPr>
          <p:cNvPr id="94" name="Google Shape;94;p1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Both supervised and unsupervised models were used in this project.  Unsupervised learning was used to see if there is a co-relation between socio-economic factors and the likely hood of death from Covid.  Supervised learning was used to create an actual death predictor.   </a:t>
            </a:r>
            <a:endParaRPr/>
          </a:p>
        </p:txBody>
      </p:sp>
      <p:pic>
        <p:nvPicPr>
          <p:cNvPr id="95" name="Google Shape;95;p17"/>
          <p:cNvPicPr preferRelativeResize="0"/>
          <p:nvPr/>
        </p:nvPicPr>
        <p:blipFill>
          <a:blip r:embed="rId3">
            <a:alphaModFix/>
          </a:blip>
          <a:stretch>
            <a:fillRect/>
          </a:stretch>
        </p:blipFill>
        <p:spPr>
          <a:xfrm>
            <a:off x="3272100" y="152400"/>
            <a:ext cx="3979824" cy="4175901"/>
          </a:xfrm>
          <a:prstGeom prst="rect">
            <a:avLst/>
          </a:prstGeom>
          <a:noFill/>
          <a:ln>
            <a:noFill/>
          </a:ln>
        </p:spPr>
      </p:pic>
      <p:pic>
        <p:nvPicPr>
          <p:cNvPr id="96" name="Google Shape;96;p17"/>
          <p:cNvPicPr preferRelativeResize="0"/>
          <p:nvPr/>
        </p:nvPicPr>
        <p:blipFill>
          <a:blip r:embed="rId4">
            <a:alphaModFix/>
          </a:blip>
          <a:stretch>
            <a:fillRect/>
          </a:stretch>
        </p:blipFill>
        <p:spPr>
          <a:xfrm>
            <a:off x="4303272" y="1387497"/>
            <a:ext cx="4840725" cy="204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4294967295" type="body"/>
          </p:nvPr>
        </p:nvSpPr>
        <p:spPr>
          <a:xfrm>
            <a:off x="77125" y="1931575"/>
            <a:ext cx="3999900" cy="26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Unsupervised learning was chosen because we were looking for any groupings or trends with the selected data.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lang="en" sz="1200"/>
              <a:t>Supervised learning was then implemented in an effort to validate the unsupervised model.  </a:t>
            </a:r>
            <a:endParaRPr sz="1200"/>
          </a:p>
        </p:txBody>
      </p:sp>
      <p:sp>
        <p:nvSpPr>
          <p:cNvPr id="102" name="Google Shape;102;p18"/>
          <p:cNvSpPr txBox="1"/>
          <p:nvPr>
            <p:ph idx="4294967295" type="body"/>
          </p:nvPr>
        </p:nvSpPr>
        <p:spPr>
          <a:xfrm>
            <a:off x="318850" y="120875"/>
            <a:ext cx="3696600" cy="5775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100">
                <a:solidFill>
                  <a:schemeClr val="accent3"/>
                </a:solidFill>
              </a:rPr>
              <a:t>Machine Learning</a:t>
            </a:r>
            <a:endParaRPr b="1" sz="2100">
              <a:solidFill>
                <a:schemeClr val="accent3"/>
              </a:solidFill>
            </a:endParaRPr>
          </a:p>
        </p:txBody>
      </p:sp>
      <p:sp>
        <p:nvSpPr>
          <p:cNvPr id="103" name="Google Shape;103;p18"/>
          <p:cNvSpPr txBox="1"/>
          <p:nvPr/>
        </p:nvSpPr>
        <p:spPr>
          <a:xfrm>
            <a:off x="77125" y="980375"/>
            <a:ext cx="34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latin typeface="Source Code Pro"/>
                <a:ea typeface="Source Code Pro"/>
                <a:cs typeface="Source Code Pro"/>
                <a:sym typeface="Source Code Pro"/>
              </a:rPr>
              <a:t>Models Chosen</a:t>
            </a:r>
            <a:endParaRPr b="1" i="1">
              <a:latin typeface="Source Code Pro"/>
              <a:ea typeface="Source Code Pro"/>
              <a:cs typeface="Source Code Pro"/>
              <a:sym typeface="Source Code Pro"/>
            </a:endParaRPr>
          </a:p>
        </p:txBody>
      </p:sp>
      <p:sp>
        <p:nvSpPr>
          <p:cNvPr id="104" name="Google Shape;104;p18"/>
          <p:cNvSpPr txBox="1"/>
          <p:nvPr/>
        </p:nvSpPr>
        <p:spPr>
          <a:xfrm>
            <a:off x="4767450" y="980375"/>
            <a:ext cx="324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latin typeface="Source Code Pro"/>
                <a:ea typeface="Source Code Pro"/>
                <a:cs typeface="Source Code Pro"/>
                <a:sym typeface="Source Code Pro"/>
              </a:rPr>
              <a:t>Processing of Data</a:t>
            </a:r>
            <a:endParaRPr b="1" i="1">
              <a:latin typeface="Source Code Pro"/>
              <a:ea typeface="Source Code Pro"/>
              <a:cs typeface="Source Code Pro"/>
              <a:sym typeface="Source Code Pro"/>
            </a:endParaRPr>
          </a:p>
        </p:txBody>
      </p:sp>
      <p:cxnSp>
        <p:nvCxnSpPr>
          <p:cNvPr id="105" name="Google Shape;105;p18"/>
          <p:cNvCxnSpPr/>
          <p:nvPr/>
        </p:nvCxnSpPr>
        <p:spPr>
          <a:xfrm>
            <a:off x="4364600" y="80575"/>
            <a:ext cx="53700" cy="5022600"/>
          </a:xfrm>
          <a:prstGeom prst="straightConnector1">
            <a:avLst/>
          </a:prstGeom>
          <a:noFill/>
          <a:ln cap="flat" cmpd="sng" w="9525">
            <a:solidFill>
              <a:schemeClr val="dk2"/>
            </a:solidFill>
            <a:prstDash val="solid"/>
            <a:round/>
            <a:headEnd len="med" w="med" type="none"/>
            <a:tailEnd len="med" w="med" type="none"/>
          </a:ln>
        </p:spPr>
      </p:cxnSp>
      <p:sp>
        <p:nvSpPr>
          <p:cNvPr id="106" name="Google Shape;106;p18"/>
          <p:cNvSpPr txBox="1"/>
          <p:nvPr/>
        </p:nvSpPr>
        <p:spPr>
          <a:xfrm>
            <a:off x="4780900" y="1745825"/>
            <a:ext cx="3696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Processing of data was similar for both models. The data was cleaned by removing an obsolete columns, and addressing any null values.  For the unsupervised model the data was then scaled using the StandardScaler. </a:t>
            </a:r>
            <a:endParaRPr sz="120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0" y="1622275"/>
            <a:ext cx="9144001" cy="3305800"/>
          </a:xfrm>
          <a:prstGeom prst="rect">
            <a:avLst/>
          </a:prstGeom>
          <a:noFill/>
          <a:ln>
            <a:noFill/>
          </a:ln>
        </p:spPr>
      </p:pic>
      <p:sp>
        <p:nvSpPr>
          <p:cNvPr id="112" name="Google Shape;112;p19"/>
          <p:cNvSpPr txBox="1"/>
          <p:nvPr/>
        </p:nvSpPr>
        <p:spPr>
          <a:xfrm>
            <a:off x="335750" y="443175"/>
            <a:ext cx="37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Database</a:t>
            </a:r>
            <a:endParaRPr b="1">
              <a:latin typeface="Source Code Pro"/>
              <a:ea typeface="Source Code Pro"/>
              <a:cs typeface="Source Code Pro"/>
              <a:sym typeface="Source Code Pro"/>
            </a:endParaRPr>
          </a:p>
        </p:txBody>
      </p:sp>
      <p:sp>
        <p:nvSpPr>
          <p:cNvPr id="113" name="Google Shape;113;p19"/>
          <p:cNvSpPr txBox="1"/>
          <p:nvPr/>
        </p:nvSpPr>
        <p:spPr>
          <a:xfrm>
            <a:off x="617750" y="1222075"/>
            <a:ext cx="64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Database storage is on Heroku tied to PgAdmin.</a:t>
            </a:r>
            <a:endParaRPr>
              <a:latin typeface="Source Code Pro"/>
              <a:ea typeface="Source Code Pro"/>
              <a:cs typeface="Source Code Pro"/>
              <a:sym typeface="Source Code Pro"/>
            </a:endParaRPr>
          </a:p>
        </p:txBody>
      </p:sp>
      <p:pic>
        <p:nvPicPr>
          <p:cNvPr id="114" name="Google Shape;114;p19"/>
          <p:cNvPicPr preferRelativeResize="0"/>
          <p:nvPr/>
        </p:nvPicPr>
        <p:blipFill>
          <a:blip r:embed="rId4">
            <a:alphaModFix/>
          </a:blip>
          <a:stretch>
            <a:fillRect/>
          </a:stretch>
        </p:blipFill>
        <p:spPr>
          <a:xfrm>
            <a:off x="2798025" y="1622275"/>
            <a:ext cx="5047766" cy="3216425"/>
          </a:xfrm>
          <a:prstGeom prst="rect">
            <a:avLst/>
          </a:prstGeom>
          <a:noFill/>
          <a:ln>
            <a:noFill/>
          </a:ln>
        </p:spPr>
      </p:pic>
      <p:pic>
        <p:nvPicPr>
          <p:cNvPr id="115" name="Google Shape;115;p19"/>
          <p:cNvPicPr preferRelativeResize="0"/>
          <p:nvPr/>
        </p:nvPicPr>
        <p:blipFill>
          <a:blip r:embed="rId5">
            <a:alphaModFix/>
          </a:blip>
          <a:stretch>
            <a:fillRect/>
          </a:stretch>
        </p:blipFill>
        <p:spPr>
          <a:xfrm>
            <a:off x="6117325" y="1774675"/>
            <a:ext cx="3026666" cy="321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Dashboard</a:t>
            </a:r>
            <a:endParaRPr/>
          </a:p>
        </p:txBody>
      </p:sp>
      <p:sp>
        <p:nvSpPr>
          <p:cNvPr id="121" name="Google Shape;121;p20"/>
          <p:cNvSpPr txBox="1"/>
          <p:nvPr>
            <p:ph idx="1" type="body"/>
          </p:nvPr>
        </p:nvSpPr>
        <p:spPr>
          <a:xfrm>
            <a:off x="311700" y="1618200"/>
            <a:ext cx="44154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Using Predictor model</a:t>
            </a:r>
            <a:endParaRPr sz="1400"/>
          </a:p>
          <a:p>
            <a:pPr indent="0" lvl="0" marL="0" rtl="0" algn="l">
              <a:spcBef>
                <a:spcPts val="0"/>
              </a:spcBef>
              <a:spcAft>
                <a:spcPts val="0"/>
              </a:spcAft>
              <a:buNone/>
            </a:pPr>
            <a:r>
              <a:rPr lang="en" sz="1400"/>
              <a:t>Map - of unsupervised learning</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