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Kollektif" charset="1" panose="020B0604020101010102"/>
      <p:regular r:id="rId14"/>
    </p:embeddedFont>
    <p:embeddedFont>
      <p:font typeface="Kollektif Bold" charset="1" panose="020B0604020101010102"/>
      <p:regular r:id="rId15"/>
    </p:embeddedFont>
    <p:embeddedFont>
      <p:font typeface="Kollektif Italics" charset="1" panose="020B0604020101010102"/>
      <p:regular r:id="rId16"/>
    </p:embeddedFont>
    <p:embeddedFont>
      <p:font typeface="Kollektif Bold Italics" charset="1" panose="020B0604020101010102"/>
      <p:regular r:id="rId17"/>
    </p:embeddedFont>
    <p:embeddedFont>
      <p:font typeface="League Spartan" charset="1" panose="00000800000000000000"/>
      <p:regular r:id="rId18"/>
    </p:embeddedFont>
    <p:embeddedFont>
      <p:font typeface="Bernoru" charset="1" panose="00000A00000000000000"/>
      <p:regular r:id="rId19"/>
    </p:embeddedFont>
    <p:embeddedFont>
      <p:font typeface="Nunito Sans Expanded" charset="1" panose="00000000000000000000"/>
      <p:regular r:id="rId20"/>
    </p:embeddedFont>
    <p:embeddedFont>
      <p:font typeface="Nunito Sans Expanded Bold" charset="1" panose="00000000000000000000"/>
      <p:regular r:id="rId21"/>
    </p:embeddedFont>
    <p:embeddedFont>
      <p:font typeface="Nunito Sans Expanded Italics" charset="1" panose="00000000000000000000"/>
      <p:regular r:id="rId22"/>
    </p:embeddedFont>
    <p:embeddedFont>
      <p:font typeface="Nunito Sans Expanded Bold Italics" charset="1" panose="00000000000000000000"/>
      <p:regular r:id="rId23"/>
    </p:embeddedFont>
    <p:embeddedFont>
      <p:font typeface="Nunito Sans Expanded Extra-Light" charset="1" panose="00000000000000000000"/>
      <p:regular r:id="rId24"/>
    </p:embeddedFont>
    <p:embeddedFont>
      <p:font typeface="Nunito Sans Expanded Extra-Light Italics" charset="1" panose="00000000000000000000"/>
      <p:regular r:id="rId25"/>
    </p:embeddedFont>
    <p:embeddedFont>
      <p:font typeface="Nunito Sans Expanded Light" charset="1" panose="00000000000000000000"/>
      <p:regular r:id="rId26"/>
    </p:embeddedFont>
    <p:embeddedFont>
      <p:font typeface="Nunito Sans Expanded Light Italics" charset="1" panose="00000000000000000000"/>
      <p:regular r:id="rId27"/>
    </p:embeddedFont>
    <p:embeddedFont>
      <p:font typeface="Nunito Sans Expanded Medium" charset="1" panose="00000000000000000000"/>
      <p:regular r:id="rId28"/>
    </p:embeddedFont>
    <p:embeddedFont>
      <p:font typeface="Nunito Sans Expanded Medium Italics" charset="1" panose="00000000000000000000"/>
      <p:regular r:id="rId29"/>
    </p:embeddedFont>
    <p:embeddedFont>
      <p:font typeface="Nunito Sans Expanded Semi-Bold" charset="1" panose="00000000000000000000"/>
      <p:regular r:id="rId30"/>
    </p:embeddedFont>
    <p:embeddedFont>
      <p:font typeface="Nunito Sans Expanded Semi-Bold Italics" charset="1" panose="00000000000000000000"/>
      <p:regular r:id="rId31"/>
    </p:embeddedFont>
    <p:embeddedFont>
      <p:font typeface="Nunito Sans Expanded Ultra-Bold" charset="1" panose="00000000000000000000"/>
      <p:regular r:id="rId32"/>
    </p:embeddedFont>
    <p:embeddedFont>
      <p:font typeface="Nunito Sans Expanded Ultra-Bold Italics" charset="1" panose="00000000000000000000"/>
      <p:regular r:id="rId33"/>
    </p:embeddedFont>
    <p:embeddedFont>
      <p:font typeface="Nunito Sans Expanded Heavy" charset="1" panose="00000000000000000000"/>
      <p:regular r:id="rId34"/>
    </p:embeddedFont>
    <p:embeddedFont>
      <p:font typeface="Nunito Sans Expanded Heavy Italics"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true" rot="5400000">
            <a:off x="9006449" y="-1810932"/>
            <a:ext cx="11205779" cy="10911627"/>
          </a:xfrm>
          <a:custGeom>
            <a:avLst/>
            <a:gdLst/>
            <a:ahLst/>
            <a:cxnLst/>
            <a:rect r="r" b="b" t="t" l="l"/>
            <a:pathLst>
              <a:path h="10911627" w="11205779">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803481">
            <a:off x="-1539719" y="-2721739"/>
            <a:ext cx="7821074" cy="19539727"/>
            <a:chOff x="0" y="0"/>
            <a:chExt cx="2059871" cy="5146266"/>
          </a:xfrm>
        </p:grpSpPr>
        <p:sp>
          <p:nvSpPr>
            <p:cNvPr name="Freeform 4" id="4"/>
            <p:cNvSpPr/>
            <p:nvPr/>
          </p:nvSpPr>
          <p:spPr>
            <a:xfrm flipH="false" flipV="false" rot="0">
              <a:off x="0" y="0"/>
              <a:ext cx="2059872" cy="5146266"/>
            </a:xfrm>
            <a:custGeom>
              <a:avLst/>
              <a:gdLst/>
              <a:ahLst/>
              <a:cxnLst/>
              <a:rect r="r" b="b" t="t" l="l"/>
              <a:pathLst>
                <a:path h="5146266" w="2059872">
                  <a:moveTo>
                    <a:pt x="0" y="0"/>
                  </a:moveTo>
                  <a:lnTo>
                    <a:pt x="2059872" y="0"/>
                  </a:lnTo>
                  <a:lnTo>
                    <a:pt x="2059872" y="5146266"/>
                  </a:lnTo>
                  <a:lnTo>
                    <a:pt x="0" y="5146266"/>
                  </a:lnTo>
                  <a:close/>
                </a:path>
              </a:pathLst>
            </a:custGeom>
            <a:solidFill>
              <a:srgbClr val="0B1320"/>
            </a:solidFill>
          </p:spPr>
        </p:sp>
        <p:sp>
          <p:nvSpPr>
            <p:cNvPr name="TextBox 5" id="5"/>
            <p:cNvSpPr txBox="true"/>
            <p:nvPr/>
          </p:nvSpPr>
          <p:spPr>
            <a:xfrm>
              <a:off x="0" y="-47625"/>
              <a:ext cx="2059871" cy="519389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425876">
            <a:off x="7248318" y="8786475"/>
            <a:ext cx="12022786" cy="2391367"/>
            <a:chOff x="0" y="0"/>
            <a:chExt cx="3166495" cy="629825"/>
          </a:xfrm>
        </p:grpSpPr>
        <p:sp>
          <p:nvSpPr>
            <p:cNvPr name="Freeform 7" id="7"/>
            <p:cNvSpPr/>
            <p:nvPr/>
          </p:nvSpPr>
          <p:spPr>
            <a:xfrm flipH="false" flipV="false" rot="0">
              <a:off x="0" y="0"/>
              <a:ext cx="3166495" cy="629825"/>
            </a:xfrm>
            <a:custGeom>
              <a:avLst/>
              <a:gdLst/>
              <a:ahLst/>
              <a:cxnLst/>
              <a:rect r="r" b="b" t="t" l="l"/>
              <a:pathLst>
                <a:path h="629825" w="3166495">
                  <a:moveTo>
                    <a:pt x="0" y="0"/>
                  </a:moveTo>
                  <a:lnTo>
                    <a:pt x="3166495" y="0"/>
                  </a:lnTo>
                  <a:lnTo>
                    <a:pt x="3166495" y="629825"/>
                  </a:lnTo>
                  <a:lnTo>
                    <a:pt x="0" y="629825"/>
                  </a:lnTo>
                  <a:close/>
                </a:path>
              </a:pathLst>
            </a:custGeom>
            <a:solidFill>
              <a:srgbClr val="497183"/>
            </a:solidFill>
          </p:spPr>
        </p:sp>
        <p:sp>
          <p:nvSpPr>
            <p:cNvPr name="TextBox 8" id="8"/>
            <p:cNvSpPr txBox="true"/>
            <p:nvPr/>
          </p:nvSpPr>
          <p:spPr>
            <a:xfrm>
              <a:off x="0" y="-47625"/>
              <a:ext cx="3166495" cy="67745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5289240">
            <a:off x="-2960106" y="-896765"/>
            <a:ext cx="6656198" cy="5258396"/>
          </a:xfrm>
          <a:custGeom>
            <a:avLst/>
            <a:gdLst/>
            <a:ahLst/>
            <a:cxnLst/>
            <a:rect r="r" b="b" t="t" l="l"/>
            <a:pathLst>
              <a:path h="5258396" w="6656198">
                <a:moveTo>
                  <a:pt x="6656198" y="0"/>
                </a:moveTo>
                <a:lnTo>
                  <a:pt x="0" y="0"/>
                </a:lnTo>
                <a:lnTo>
                  <a:pt x="0" y="5258397"/>
                </a:lnTo>
                <a:lnTo>
                  <a:pt x="6656198" y="5258397"/>
                </a:lnTo>
                <a:lnTo>
                  <a:pt x="6656198"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995055" y="3674751"/>
            <a:ext cx="11264245" cy="3567460"/>
          </a:xfrm>
          <a:prstGeom prst="rect">
            <a:avLst/>
          </a:prstGeom>
        </p:spPr>
        <p:txBody>
          <a:bodyPr anchor="t" rtlCol="false" tIns="0" lIns="0" bIns="0" rIns="0">
            <a:spAutoFit/>
          </a:bodyPr>
          <a:lstStyle/>
          <a:p>
            <a:pPr algn="r">
              <a:lnSpc>
                <a:spcPts val="5716"/>
              </a:lnSpc>
            </a:pPr>
            <a:r>
              <a:rPr lang="en-US" sz="4083">
                <a:solidFill>
                  <a:srgbClr val="0B1320"/>
                </a:solidFill>
                <a:latin typeface="League Spartan Bold"/>
              </a:rPr>
              <a:t>Sarcasm Detection followed by Sentiment Analysis for Bengali Language: Neural Network &amp; Supervised Approach</a:t>
            </a:r>
          </a:p>
          <a:p>
            <a:pPr algn="r">
              <a:lnSpc>
                <a:spcPts val="5716"/>
              </a:lnSpc>
            </a:pPr>
          </a:p>
          <a:p>
            <a:pPr algn="r">
              <a:lnSpc>
                <a:spcPts val="5716"/>
              </a:lnSpc>
            </a:pPr>
          </a:p>
        </p:txBody>
      </p:sp>
      <p:sp>
        <p:nvSpPr>
          <p:cNvPr name="TextBox 11" id="11"/>
          <p:cNvSpPr txBox="true"/>
          <p:nvPr/>
        </p:nvSpPr>
        <p:spPr>
          <a:xfrm rot="0">
            <a:off x="10759401" y="6041924"/>
            <a:ext cx="6518949" cy="905445"/>
          </a:xfrm>
          <a:prstGeom prst="rect">
            <a:avLst/>
          </a:prstGeom>
        </p:spPr>
        <p:txBody>
          <a:bodyPr anchor="t" rtlCol="false" tIns="0" lIns="0" bIns="0" rIns="0">
            <a:spAutoFit/>
          </a:bodyPr>
          <a:lstStyle/>
          <a:p>
            <a:pPr algn="r">
              <a:lnSpc>
                <a:spcPts val="3643"/>
              </a:lnSpc>
            </a:pPr>
            <a:r>
              <a:rPr lang="en-US" sz="2602" spc="637">
                <a:solidFill>
                  <a:srgbClr val="1C3F60"/>
                </a:solidFill>
                <a:latin typeface="Kollektif"/>
              </a:rPr>
              <a:t>Moumita Pal and </a:t>
            </a:r>
          </a:p>
          <a:p>
            <a:pPr algn="r">
              <a:lnSpc>
                <a:spcPts val="3643"/>
              </a:lnSpc>
            </a:pPr>
            <a:r>
              <a:rPr lang="en-US" sz="2602" spc="637">
                <a:solidFill>
                  <a:srgbClr val="1C3F60"/>
                </a:solidFill>
                <a:latin typeface="Kollektif"/>
              </a:rPr>
              <a:t> Rajesh Prasad</a:t>
            </a:r>
          </a:p>
        </p:txBody>
      </p:sp>
      <p:sp>
        <p:nvSpPr>
          <p:cNvPr name="TextBox 12" id="12"/>
          <p:cNvSpPr txBox="true"/>
          <p:nvPr/>
        </p:nvSpPr>
        <p:spPr>
          <a:xfrm rot="0">
            <a:off x="1022587" y="7737510"/>
            <a:ext cx="5551711" cy="830676"/>
          </a:xfrm>
          <a:prstGeom prst="rect">
            <a:avLst/>
          </a:prstGeom>
        </p:spPr>
        <p:txBody>
          <a:bodyPr anchor="t" rtlCol="false" tIns="0" lIns="0" bIns="0" rIns="0">
            <a:spAutoFit/>
          </a:bodyPr>
          <a:lstStyle/>
          <a:p>
            <a:pPr>
              <a:lnSpc>
                <a:spcPts val="6714"/>
              </a:lnSpc>
            </a:pPr>
            <a:r>
              <a:rPr lang="en-US" sz="4796">
                <a:solidFill>
                  <a:srgbClr val="F3F6FA"/>
                </a:solidFill>
                <a:latin typeface="Kollektif"/>
              </a:rPr>
              <a:t>Ishrat Jahan Easha</a:t>
            </a:r>
          </a:p>
        </p:txBody>
      </p:sp>
      <p:sp>
        <p:nvSpPr>
          <p:cNvPr name="TextBox 13" id="13"/>
          <p:cNvSpPr txBox="true"/>
          <p:nvPr/>
        </p:nvSpPr>
        <p:spPr>
          <a:xfrm rot="0">
            <a:off x="1022587" y="8560362"/>
            <a:ext cx="6949850" cy="697938"/>
          </a:xfrm>
          <a:prstGeom prst="rect">
            <a:avLst/>
          </a:prstGeom>
        </p:spPr>
        <p:txBody>
          <a:bodyPr anchor="t" rtlCol="false" tIns="0" lIns="0" bIns="0" rIns="0">
            <a:spAutoFit/>
          </a:bodyPr>
          <a:lstStyle/>
          <a:p>
            <a:pPr>
              <a:lnSpc>
                <a:spcPts val="5630"/>
              </a:lnSpc>
            </a:pPr>
            <a:r>
              <a:rPr lang="en-US" sz="4022">
                <a:solidFill>
                  <a:srgbClr val="F3F6FA"/>
                </a:solidFill>
                <a:latin typeface="Kollektif"/>
              </a:rPr>
              <a:t>23266038</a:t>
            </a:r>
          </a:p>
        </p:txBody>
      </p:sp>
      <p:sp>
        <p:nvSpPr>
          <p:cNvPr name="AutoShape 14" id="14"/>
          <p:cNvSpPr/>
          <p:nvPr/>
        </p:nvSpPr>
        <p:spPr>
          <a:xfrm rot="-7200000">
            <a:off x="5919627" y="8708126"/>
            <a:ext cx="3877602" cy="0"/>
          </a:xfrm>
          <a:prstGeom prst="line">
            <a:avLst/>
          </a:prstGeom>
          <a:ln cap="flat" w="38100">
            <a:solidFill>
              <a:srgbClr val="F3F6FA"/>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true" flipV="false" rot="5400000">
            <a:off x="-2623119" y="-2629198"/>
            <a:ext cx="6656198" cy="5258396"/>
          </a:xfrm>
          <a:custGeom>
            <a:avLst/>
            <a:gdLst/>
            <a:ahLst/>
            <a:cxnLst/>
            <a:rect r="r" b="b" t="t" l="l"/>
            <a:pathLst>
              <a:path h="5258396" w="6656198">
                <a:moveTo>
                  <a:pt x="6656198" y="0"/>
                </a:moveTo>
                <a:lnTo>
                  <a:pt x="0" y="0"/>
                </a:lnTo>
                <a:lnTo>
                  <a:pt x="0" y="5258396"/>
                </a:lnTo>
                <a:lnTo>
                  <a:pt x="6656198" y="5258396"/>
                </a:lnTo>
                <a:lnTo>
                  <a:pt x="6656198"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47750" y="2677730"/>
            <a:ext cx="10994147" cy="6037988"/>
          </a:xfrm>
          <a:prstGeom prst="rect">
            <a:avLst/>
          </a:prstGeom>
        </p:spPr>
        <p:txBody>
          <a:bodyPr anchor="t" rtlCol="false" tIns="0" lIns="0" bIns="0" rIns="0">
            <a:spAutoFit/>
          </a:bodyPr>
          <a:lstStyle/>
          <a:p>
            <a:pPr marL="532971" indent="-266486" lvl="1">
              <a:lnSpc>
                <a:spcPts val="4394"/>
              </a:lnSpc>
              <a:buFont typeface="Arial"/>
              <a:buChar char="•"/>
            </a:pPr>
            <a:r>
              <a:rPr lang="en-US" sz="2468">
                <a:solidFill>
                  <a:srgbClr val="1C3F60"/>
                </a:solidFill>
                <a:latin typeface="Nunito Sans Expanded Bold"/>
              </a:rPr>
              <a:t>The growing amount of online data, including opinions, views, and comments, necessitates the development of sentiment analysis tools for Bengali text.</a:t>
            </a:r>
          </a:p>
          <a:p>
            <a:pPr marL="532971" indent="-266486" lvl="1">
              <a:lnSpc>
                <a:spcPts val="4394"/>
              </a:lnSpc>
              <a:buFont typeface="Arial"/>
              <a:buChar char="•"/>
            </a:pPr>
            <a:r>
              <a:rPr lang="en-US" sz="2468">
                <a:solidFill>
                  <a:srgbClr val="1C3F60"/>
                </a:solidFill>
                <a:latin typeface="Nunito Sans Expanded Bold"/>
              </a:rPr>
              <a:t>Sentiment analysis is crucial for evaluating emotions expressed in Bengali text, particularly in e-commerce, journalism, movies, OTT platforms, and security applications.</a:t>
            </a:r>
          </a:p>
          <a:p>
            <a:pPr marL="532971" indent="-266486" lvl="1">
              <a:lnSpc>
                <a:spcPts val="4394"/>
              </a:lnSpc>
              <a:buFont typeface="Arial"/>
              <a:buChar char="•"/>
            </a:pPr>
            <a:r>
              <a:rPr lang="en-US" sz="2468">
                <a:solidFill>
                  <a:srgbClr val="1C3F60"/>
                </a:solidFill>
                <a:latin typeface="Nunito Sans Expanded Bold"/>
              </a:rPr>
              <a:t>The lack of a Bengali corpus and the prevalence of sarcasm in social media pose challenges for developing accurate sentiment analysis systems.</a:t>
            </a:r>
          </a:p>
          <a:p>
            <a:pPr>
              <a:lnSpc>
                <a:spcPts val="4394"/>
              </a:lnSpc>
            </a:pPr>
          </a:p>
        </p:txBody>
      </p:sp>
      <p:grpSp>
        <p:nvGrpSpPr>
          <p:cNvPr name="Group 4" id="4"/>
          <p:cNvGrpSpPr/>
          <p:nvPr/>
        </p:nvGrpSpPr>
        <p:grpSpPr>
          <a:xfrm rot="-6078968">
            <a:off x="7910600" y="5215803"/>
            <a:ext cx="1786066" cy="9943550"/>
            <a:chOff x="0" y="0"/>
            <a:chExt cx="470404" cy="2618877"/>
          </a:xfrm>
        </p:grpSpPr>
        <p:sp>
          <p:nvSpPr>
            <p:cNvPr name="Freeform 5" id="5"/>
            <p:cNvSpPr/>
            <p:nvPr/>
          </p:nvSpPr>
          <p:spPr>
            <a:xfrm flipH="false" flipV="false" rot="0">
              <a:off x="0" y="0"/>
              <a:ext cx="470404" cy="2618877"/>
            </a:xfrm>
            <a:custGeom>
              <a:avLst/>
              <a:gdLst/>
              <a:ahLst/>
              <a:cxnLst/>
              <a:rect r="r" b="b" t="t" l="l"/>
              <a:pathLst>
                <a:path h="2618877" w="470404">
                  <a:moveTo>
                    <a:pt x="0" y="0"/>
                  </a:moveTo>
                  <a:lnTo>
                    <a:pt x="470404" y="0"/>
                  </a:lnTo>
                  <a:lnTo>
                    <a:pt x="470404" y="2618877"/>
                  </a:lnTo>
                  <a:lnTo>
                    <a:pt x="0" y="2618877"/>
                  </a:lnTo>
                  <a:close/>
                </a:path>
              </a:pathLst>
            </a:custGeom>
            <a:solidFill>
              <a:srgbClr val="497183"/>
            </a:solidFill>
          </p:spPr>
        </p:sp>
        <p:sp>
          <p:nvSpPr>
            <p:cNvPr name="TextBox 6" id="6"/>
            <p:cNvSpPr txBox="true"/>
            <p:nvPr/>
          </p:nvSpPr>
          <p:spPr>
            <a:xfrm>
              <a:off x="0" y="-47625"/>
              <a:ext cx="470404" cy="266650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655168">
            <a:off x="10972638" y="2517303"/>
            <a:ext cx="15424018" cy="7023258"/>
            <a:chOff x="0" y="0"/>
            <a:chExt cx="4062293" cy="1849747"/>
          </a:xfrm>
        </p:grpSpPr>
        <p:sp>
          <p:nvSpPr>
            <p:cNvPr name="Freeform 8" id="8"/>
            <p:cNvSpPr/>
            <p:nvPr/>
          </p:nvSpPr>
          <p:spPr>
            <a:xfrm flipH="false" flipV="false" rot="0">
              <a:off x="0" y="0"/>
              <a:ext cx="4062293" cy="1849747"/>
            </a:xfrm>
            <a:custGeom>
              <a:avLst/>
              <a:gdLst/>
              <a:ahLst/>
              <a:cxnLst/>
              <a:rect r="r" b="b" t="t" l="l"/>
              <a:pathLst>
                <a:path h="1849747" w="4062293">
                  <a:moveTo>
                    <a:pt x="0" y="0"/>
                  </a:moveTo>
                  <a:lnTo>
                    <a:pt x="4062293" y="0"/>
                  </a:lnTo>
                  <a:lnTo>
                    <a:pt x="4062293" y="1849747"/>
                  </a:lnTo>
                  <a:lnTo>
                    <a:pt x="0" y="1849747"/>
                  </a:lnTo>
                  <a:close/>
                </a:path>
              </a:pathLst>
            </a:custGeom>
            <a:solidFill>
              <a:srgbClr val="0B1320"/>
            </a:solidFill>
          </p:spPr>
        </p:sp>
        <p:sp>
          <p:nvSpPr>
            <p:cNvPr name="TextBox 9" id="9"/>
            <p:cNvSpPr txBox="true"/>
            <p:nvPr/>
          </p:nvSpPr>
          <p:spPr>
            <a:xfrm>
              <a:off x="0" y="-47625"/>
              <a:ext cx="4062293" cy="189737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true" rot="5400000">
            <a:off x="9219428" y="-2118190"/>
            <a:ext cx="11205779" cy="10911627"/>
          </a:xfrm>
          <a:custGeom>
            <a:avLst/>
            <a:gdLst/>
            <a:ahLst/>
            <a:cxnLst/>
            <a:rect r="r" b="b" t="t" l="l"/>
            <a:pathLst>
              <a:path h="10911627" w="11205779">
                <a:moveTo>
                  <a:pt x="0" y="10911628"/>
                </a:moveTo>
                <a:lnTo>
                  <a:pt x="11205779" y="10911628"/>
                </a:lnTo>
                <a:lnTo>
                  <a:pt x="11205779" y="0"/>
                </a:lnTo>
                <a:lnTo>
                  <a:pt x="0" y="0"/>
                </a:lnTo>
                <a:lnTo>
                  <a:pt x="0" y="10911628"/>
                </a:lnTo>
                <a:close/>
              </a:path>
            </a:pathLst>
          </a:custGeom>
          <a:blipFill>
            <a:blip r:embed="rId4">
              <a:alphaModFix amt="65999"/>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1252430"/>
            <a:ext cx="7237570" cy="1409954"/>
          </a:xfrm>
          <a:prstGeom prst="rect">
            <a:avLst/>
          </a:prstGeom>
        </p:spPr>
        <p:txBody>
          <a:bodyPr anchor="t" rtlCol="false" tIns="0" lIns="0" bIns="0" rIns="0">
            <a:spAutoFit/>
          </a:bodyPr>
          <a:lstStyle/>
          <a:p>
            <a:pPr>
              <a:lnSpc>
                <a:spcPts val="11536"/>
              </a:lnSpc>
            </a:pPr>
            <a:r>
              <a:rPr lang="en-US" sz="8240">
                <a:solidFill>
                  <a:srgbClr val="0B1320"/>
                </a:solidFill>
                <a:latin typeface="League Spartan Bold"/>
              </a:rPr>
              <a:t>Introduction</a:t>
            </a:r>
          </a:p>
        </p:txBody>
      </p:sp>
      <p:sp>
        <p:nvSpPr>
          <p:cNvPr name="AutoShape 12" id="12"/>
          <p:cNvSpPr/>
          <p:nvPr/>
        </p:nvSpPr>
        <p:spPr>
          <a:xfrm flipH="true" flipV="true">
            <a:off x="9639470" y="8740462"/>
            <a:ext cx="9908496" cy="1152232"/>
          </a:xfrm>
          <a:prstGeom prst="line">
            <a:avLst/>
          </a:prstGeom>
          <a:ln cap="flat" w="38100">
            <a:solidFill>
              <a:srgbClr val="F3F6FA"/>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045199" y="0"/>
            <a:ext cx="10308563" cy="10308563"/>
            <a:chOff x="0" y="0"/>
            <a:chExt cx="6350000" cy="6350000"/>
          </a:xfrm>
        </p:grpSpPr>
        <p:sp>
          <p:nvSpPr>
            <p:cNvPr name="Freeform 3" id="3"/>
            <p:cNvSpPr/>
            <p:nvPr/>
          </p:nvSpPr>
          <p:spPr>
            <a:xfrm flipH="false" flipV="false" rot="0">
              <a:off x="-95377" y="-95377"/>
              <a:ext cx="6540754" cy="6540754"/>
            </a:xfrm>
            <a:custGeom>
              <a:avLst/>
              <a:gdLst/>
              <a:ahLst/>
              <a:cxnLst/>
              <a:rect r="r" b="b" t="t" l="l"/>
              <a:pathLst>
                <a:path h="6540754" w="6540754">
                  <a:moveTo>
                    <a:pt x="6540754" y="0"/>
                  </a:moveTo>
                  <a:lnTo>
                    <a:pt x="0" y="6540754"/>
                  </a:lnTo>
                  <a:lnTo>
                    <a:pt x="6540754" y="6540754"/>
                  </a:lnTo>
                  <a:close/>
                </a:path>
              </a:pathLst>
            </a:custGeom>
            <a:blipFill>
              <a:blip r:embed="rId2"/>
              <a:stretch>
                <a:fillRect l="0" t="0" r="-49999" b="0"/>
              </a:stretch>
            </a:blipFill>
          </p:spPr>
        </p:sp>
      </p:grpSp>
      <p:sp>
        <p:nvSpPr>
          <p:cNvPr name="Freeform 4" id="4"/>
          <p:cNvSpPr/>
          <p:nvPr/>
        </p:nvSpPr>
        <p:spPr>
          <a:xfrm flipH="true" flipV="true" rot="5400000">
            <a:off x="12109801" y="-4376167"/>
            <a:ext cx="5375133" cy="8472926"/>
          </a:xfrm>
          <a:custGeom>
            <a:avLst/>
            <a:gdLst/>
            <a:ahLst/>
            <a:cxnLst/>
            <a:rect r="r" b="b" t="t" l="l"/>
            <a:pathLst>
              <a:path h="8472926" w="5375133">
                <a:moveTo>
                  <a:pt x="5375133" y="8472925"/>
                </a:moveTo>
                <a:lnTo>
                  <a:pt x="0" y="8472925"/>
                </a:lnTo>
                <a:lnTo>
                  <a:pt x="0" y="0"/>
                </a:lnTo>
                <a:lnTo>
                  <a:pt x="5375133" y="0"/>
                </a:lnTo>
                <a:lnTo>
                  <a:pt x="5375133" y="8472925"/>
                </a:lnTo>
                <a:close/>
              </a:path>
            </a:pathLst>
          </a:custGeom>
          <a:blipFill>
            <a:blip r:embed="rId3">
              <a:extLst>
                <a:ext uri="{96DAC541-7B7A-43D3-8B79-37D633B846F1}">
                  <asvg:svgBlip xmlns:asvg="http://schemas.microsoft.com/office/drawing/2016/SVG/main" r:embed="rId4"/>
                </a:ext>
              </a:extLst>
            </a:blip>
            <a:stretch>
              <a:fillRect l="0" t="0" r="-61881" b="0"/>
            </a:stretch>
          </a:blipFill>
        </p:spPr>
      </p:sp>
      <p:sp>
        <p:nvSpPr>
          <p:cNvPr name="Freeform 5" id="5"/>
          <p:cNvSpPr/>
          <p:nvPr/>
        </p:nvSpPr>
        <p:spPr>
          <a:xfrm flipH="false" flipV="false" rot="5400000">
            <a:off x="-2126549" y="5719717"/>
            <a:ext cx="4632681" cy="5258396"/>
          </a:xfrm>
          <a:custGeom>
            <a:avLst/>
            <a:gdLst/>
            <a:ahLst/>
            <a:cxnLst/>
            <a:rect r="r" b="b" t="t" l="l"/>
            <a:pathLst>
              <a:path h="5258396" w="4632681">
                <a:moveTo>
                  <a:pt x="0" y="0"/>
                </a:moveTo>
                <a:lnTo>
                  <a:pt x="4632680" y="0"/>
                </a:lnTo>
                <a:lnTo>
                  <a:pt x="4632680" y="5258396"/>
                </a:lnTo>
                <a:lnTo>
                  <a:pt x="0" y="5258396"/>
                </a:lnTo>
                <a:lnTo>
                  <a:pt x="0" y="0"/>
                </a:lnTo>
                <a:close/>
              </a:path>
            </a:pathLst>
          </a:custGeom>
          <a:blipFill>
            <a:blip r:embed="rId5">
              <a:alphaModFix amt="48000"/>
              <a:extLst>
                <a:ext uri="{96DAC541-7B7A-43D3-8B79-37D633B846F1}">
                  <asvg:svgBlip xmlns:asvg="http://schemas.microsoft.com/office/drawing/2016/SVG/main" r:embed="rId6"/>
                </a:ext>
              </a:extLst>
            </a:blip>
            <a:stretch>
              <a:fillRect l="0" t="0" r="-43679" b="0"/>
            </a:stretch>
          </a:blipFill>
        </p:spPr>
      </p:sp>
      <p:grpSp>
        <p:nvGrpSpPr>
          <p:cNvPr name="Group 6" id="6"/>
          <p:cNvGrpSpPr/>
          <p:nvPr/>
        </p:nvGrpSpPr>
        <p:grpSpPr>
          <a:xfrm rot="-5845962">
            <a:off x="3595363" y="5655333"/>
            <a:ext cx="3720768" cy="12187601"/>
            <a:chOff x="0" y="0"/>
            <a:chExt cx="979955" cy="3209903"/>
          </a:xfrm>
        </p:grpSpPr>
        <p:sp>
          <p:nvSpPr>
            <p:cNvPr name="Freeform 7" id="7"/>
            <p:cNvSpPr/>
            <p:nvPr/>
          </p:nvSpPr>
          <p:spPr>
            <a:xfrm flipH="false" flipV="false" rot="0">
              <a:off x="0" y="0"/>
              <a:ext cx="979955" cy="3209903"/>
            </a:xfrm>
            <a:custGeom>
              <a:avLst/>
              <a:gdLst/>
              <a:ahLst/>
              <a:cxnLst/>
              <a:rect r="r" b="b" t="t" l="l"/>
              <a:pathLst>
                <a:path h="3209903" w="979955">
                  <a:moveTo>
                    <a:pt x="0" y="0"/>
                  </a:moveTo>
                  <a:lnTo>
                    <a:pt x="979955" y="0"/>
                  </a:lnTo>
                  <a:lnTo>
                    <a:pt x="979955" y="3209903"/>
                  </a:lnTo>
                  <a:lnTo>
                    <a:pt x="0" y="3209903"/>
                  </a:lnTo>
                  <a:close/>
                </a:path>
              </a:pathLst>
            </a:custGeom>
            <a:solidFill>
              <a:srgbClr val="0B1320"/>
            </a:solidFill>
          </p:spPr>
        </p:sp>
        <p:sp>
          <p:nvSpPr>
            <p:cNvPr name="TextBox 8" id="8"/>
            <p:cNvSpPr txBox="true"/>
            <p:nvPr/>
          </p:nvSpPr>
          <p:spPr>
            <a:xfrm>
              <a:off x="0" y="-47625"/>
              <a:ext cx="979955" cy="325752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28700" y="1161369"/>
            <a:ext cx="8971636" cy="1409954"/>
          </a:xfrm>
          <a:prstGeom prst="rect">
            <a:avLst/>
          </a:prstGeom>
        </p:spPr>
        <p:txBody>
          <a:bodyPr anchor="t" rtlCol="false" tIns="0" lIns="0" bIns="0" rIns="0">
            <a:spAutoFit/>
          </a:bodyPr>
          <a:lstStyle/>
          <a:p>
            <a:pPr>
              <a:lnSpc>
                <a:spcPts val="11536"/>
              </a:lnSpc>
            </a:pPr>
            <a:r>
              <a:rPr lang="en-US" sz="8240">
                <a:solidFill>
                  <a:srgbClr val="0B1320"/>
                </a:solidFill>
                <a:latin typeface="League Spartan Bold"/>
              </a:rPr>
              <a:t>Related Work</a:t>
            </a:r>
          </a:p>
        </p:txBody>
      </p:sp>
      <p:sp>
        <p:nvSpPr>
          <p:cNvPr name="TextBox 10" id="10"/>
          <p:cNvSpPr txBox="true"/>
          <p:nvPr/>
        </p:nvSpPr>
        <p:spPr>
          <a:xfrm rot="0">
            <a:off x="1028700" y="2875050"/>
            <a:ext cx="10181419" cy="6057875"/>
          </a:xfrm>
          <a:prstGeom prst="rect">
            <a:avLst/>
          </a:prstGeom>
        </p:spPr>
        <p:txBody>
          <a:bodyPr anchor="t" rtlCol="false" tIns="0" lIns="0" bIns="0" rIns="0">
            <a:spAutoFit/>
          </a:bodyPr>
          <a:lstStyle/>
          <a:p>
            <a:pPr algn="just" marL="531125" indent="-265562" lvl="1">
              <a:lnSpc>
                <a:spcPts val="4378"/>
              </a:lnSpc>
              <a:buFont typeface="Arial"/>
              <a:buChar char="•"/>
            </a:pPr>
            <a:r>
              <a:rPr lang="en-US" sz="2460">
                <a:solidFill>
                  <a:srgbClr val="1C3F60"/>
                </a:solidFill>
                <a:latin typeface="Nunito Sans Expanded Bold"/>
              </a:rPr>
              <a:t>Rule-based methods: These methods rely on hand-crafted rules to identify sarcastic sentences. However, limited flexibility, struggle with unseen data is a problem here</a:t>
            </a:r>
          </a:p>
          <a:p>
            <a:pPr algn="just" marL="531125" indent="-265562" lvl="1">
              <a:lnSpc>
                <a:spcPts val="4378"/>
              </a:lnSpc>
              <a:buFont typeface="Arial"/>
              <a:buChar char="•"/>
            </a:pPr>
            <a:r>
              <a:rPr lang="en-US" sz="2460">
                <a:solidFill>
                  <a:srgbClr val="1C3F60"/>
                </a:solidFill>
                <a:latin typeface="Nunito Sans Expanded Bold"/>
              </a:rPr>
              <a:t>Machine learning methods: These methods use machine learning algorithms to learn patterns from labeled data. </a:t>
            </a:r>
          </a:p>
          <a:p>
            <a:pPr algn="just" marL="531125" indent="-265562" lvl="1">
              <a:lnSpc>
                <a:spcPts val="4378"/>
              </a:lnSpc>
              <a:buFont typeface="Arial"/>
              <a:buChar char="•"/>
            </a:pPr>
            <a:r>
              <a:rPr lang="en-US" sz="2460">
                <a:solidFill>
                  <a:srgbClr val="1C3F60"/>
                </a:solidFill>
                <a:latin typeface="Nunito Sans Expanded Bold"/>
              </a:rPr>
              <a:t>Deep learning methods: These methods use deep neural networks to learn representations of text data. Its powerful but computationally expensive and need vast data.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sp>
        <p:nvSpPr>
          <p:cNvPr name="Freeform 2" id="2"/>
          <p:cNvSpPr/>
          <p:nvPr/>
        </p:nvSpPr>
        <p:spPr>
          <a:xfrm flipH="true" flipV="true" rot="-10800000">
            <a:off x="-547024" y="1967998"/>
            <a:ext cx="6989146" cy="11017126"/>
          </a:xfrm>
          <a:custGeom>
            <a:avLst/>
            <a:gdLst/>
            <a:ahLst/>
            <a:cxnLst/>
            <a:rect r="r" b="b" t="t" l="l"/>
            <a:pathLst>
              <a:path h="11017126" w="6989146">
                <a:moveTo>
                  <a:pt x="6989147" y="11017126"/>
                </a:moveTo>
                <a:lnTo>
                  <a:pt x="0" y="11017126"/>
                </a:lnTo>
                <a:lnTo>
                  <a:pt x="0" y="0"/>
                </a:lnTo>
                <a:lnTo>
                  <a:pt x="6989147" y="0"/>
                </a:lnTo>
                <a:lnTo>
                  <a:pt x="6989147" y="11017126"/>
                </a:lnTo>
                <a:close/>
              </a:path>
            </a:pathLst>
          </a:custGeom>
          <a:blipFill>
            <a:blip r:embed="rId2">
              <a:alphaModFix amt="7999"/>
              <a:extLst>
                <a:ext uri="{96DAC541-7B7A-43D3-8B79-37D633B846F1}">
                  <asvg:svgBlip xmlns:asvg="http://schemas.microsoft.com/office/drawing/2016/SVG/main" r:embed="rId3"/>
                </a:ext>
              </a:extLst>
            </a:blip>
            <a:stretch>
              <a:fillRect l="0" t="0" r="-61881" b="0"/>
            </a:stretch>
          </a:blipFill>
        </p:spPr>
      </p:sp>
      <p:grpSp>
        <p:nvGrpSpPr>
          <p:cNvPr name="Group 3" id="3"/>
          <p:cNvGrpSpPr/>
          <p:nvPr/>
        </p:nvGrpSpPr>
        <p:grpSpPr>
          <a:xfrm rot="-5400000">
            <a:off x="11757152" y="391971"/>
            <a:ext cx="3031389" cy="9119754"/>
            <a:chOff x="0" y="0"/>
            <a:chExt cx="798391" cy="2401911"/>
          </a:xfrm>
        </p:grpSpPr>
        <p:sp>
          <p:nvSpPr>
            <p:cNvPr name="Freeform 4" id="4"/>
            <p:cNvSpPr/>
            <p:nvPr/>
          </p:nvSpPr>
          <p:spPr>
            <a:xfrm flipH="false" flipV="false" rot="0">
              <a:off x="0" y="0"/>
              <a:ext cx="798391" cy="2401911"/>
            </a:xfrm>
            <a:custGeom>
              <a:avLst/>
              <a:gdLst/>
              <a:ahLst/>
              <a:cxnLst/>
              <a:rect r="r" b="b" t="t" l="l"/>
              <a:pathLst>
                <a:path h="2401911" w="798391">
                  <a:moveTo>
                    <a:pt x="17877" y="0"/>
                  </a:moveTo>
                  <a:lnTo>
                    <a:pt x="780513" y="0"/>
                  </a:lnTo>
                  <a:cubicBezTo>
                    <a:pt x="785255" y="0"/>
                    <a:pt x="789802" y="1884"/>
                    <a:pt x="793154" y="5236"/>
                  </a:cubicBezTo>
                  <a:cubicBezTo>
                    <a:pt x="796507" y="8589"/>
                    <a:pt x="798391" y="13136"/>
                    <a:pt x="798391" y="17877"/>
                  </a:cubicBezTo>
                  <a:lnTo>
                    <a:pt x="798391" y="2384033"/>
                  </a:lnTo>
                  <a:cubicBezTo>
                    <a:pt x="798391" y="2388775"/>
                    <a:pt x="796507" y="2393322"/>
                    <a:pt x="793154" y="2396674"/>
                  </a:cubicBezTo>
                  <a:cubicBezTo>
                    <a:pt x="789802" y="2400027"/>
                    <a:pt x="785255" y="2401911"/>
                    <a:pt x="780513" y="2401911"/>
                  </a:cubicBezTo>
                  <a:lnTo>
                    <a:pt x="17877" y="2401911"/>
                  </a:lnTo>
                  <a:cubicBezTo>
                    <a:pt x="13136" y="2401911"/>
                    <a:pt x="8589" y="2400027"/>
                    <a:pt x="5236" y="2396674"/>
                  </a:cubicBezTo>
                  <a:cubicBezTo>
                    <a:pt x="1884" y="2393322"/>
                    <a:pt x="0" y="2388775"/>
                    <a:pt x="0" y="2384033"/>
                  </a:cubicBezTo>
                  <a:lnTo>
                    <a:pt x="0" y="17877"/>
                  </a:lnTo>
                  <a:cubicBezTo>
                    <a:pt x="0" y="13136"/>
                    <a:pt x="1884" y="8589"/>
                    <a:pt x="5236" y="5236"/>
                  </a:cubicBezTo>
                  <a:cubicBezTo>
                    <a:pt x="8589" y="1884"/>
                    <a:pt x="13136" y="0"/>
                    <a:pt x="17877" y="0"/>
                  </a:cubicBezTo>
                  <a:close/>
                </a:path>
              </a:pathLst>
            </a:custGeom>
            <a:solidFill>
              <a:srgbClr val="F3F6FA"/>
            </a:solidFill>
          </p:spPr>
        </p:sp>
        <p:sp>
          <p:nvSpPr>
            <p:cNvPr name="TextBox 5" id="5"/>
            <p:cNvSpPr txBox="true"/>
            <p:nvPr/>
          </p:nvSpPr>
          <p:spPr>
            <a:xfrm>
              <a:off x="0" y="-47625"/>
              <a:ext cx="798391" cy="2449536"/>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9182100" y="4231524"/>
            <a:ext cx="6614925" cy="0"/>
          </a:xfrm>
          <a:prstGeom prst="line">
            <a:avLst/>
          </a:prstGeom>
          <a:ln cap="flat" w="38100">
            <a:solidFill>
              <a:srgbClr val="0B1320"/>
            </a:solidFill>
            <a:prstDash val="solid"/>
            <a:headEnd type="none" len="sm" w="sm"/>
            <a:tailEnd type="none" len="sm" w="sm"/>
          </a:ln>
        </p:spPr>
      </p:sp>
      <p:sp>
        <p:nvSpPr>
          <p:cNvPr name="TextBox 7" id="7"/>
          <p:cNvSpPr txBox="true"/>
          <p:nvPr/>
        </p:nvSpPr>
        <p:spPr>
          <a:xfrm rot="0">
            <a:off x="1028700" y="1730296"/>
            <a:ext cx="6584480" cy="2867279"/>
          </a:xfrm>
          <a:prstGeom prst="rect">
            <a:avLst/>
          </a:prstGeom>
        </p:spPr>
        <p:txBody>
          <a:bodyPr anchor="t" rtlCol="false" tIns="0" lIns="0" bIns="0" rIns="0">
            <a:spAutoFit/>
          </a:bodyPr>
          <a:lstStyle/>
          <a:p>
            <a:pPr>
              <a:lnSpc>
                <a:spcPts val="11536"/>
              </a:lnSpc>
            </a:pPr>
            <a:r>
              <a:rPr lang="en-US" sz="8240">
                <a:solidFill>
                  <a:srgbClr val="F3F6FA"/>
                </a:solidFill>
                <a:latin typeface="League Spartan Bold"/>
              </a:rPr>
              <a:t>Proposed Approach</a:t>
            </a:r>
          </a:p>
        </p:txBody>
      </p:sp>
      <p:grpSp>
        <p:nvGrpSpPr>
          <p:cNvPr name="Group 8" id="8"/>
          <p:cNvGrpSpPr/>
          <p:nvPr/>
        </p:nvGrpSpPr>
        <p:grpSpPr>
          <a:xfrm rot="-5400000">
            <a:off x="11733363" y="-2796557"/>
            <a:ext cx="3059917" cy="9119754"/>
            <a:chOff x="0" y="0"/>
            <a:chExt cx="805904" cy="2401911"/>
          </a:xfrm>
        </p:grpSpPr>
        <p:sp>
          <p:nvSpPr>
            <p:cNvPr name="Freeform 9" id="9"/>
            <p:cNvSpPr/>
            <p:nvPr/>
          </p:nvSpPr>
          <p:spPr>
            <a:xfrm flipH="false" flipV="false" rot="0">
              <a:off x="0" y="0"/>
              <a:ext cx="805904" cy="2401911"/>
            </a:xfrm>
            <a:custGeom>
              <a:avLst/>
              <a:gdLst/>
              <a:ahLst/>
              <a:cxnLst/>
              <a:rect r="r" b="b" t="t" l="l"/>
              <a:pathLst>
                <a:path h="2401911" w="805904">
                  <a:moveTo>
                    <a:pt x="17711" y="0"/>
                  </a:moveTo>
                  <a:lnTo>
                    <a:pt x="788193" y="0"/>
                  </a:lnTo>
                  <a:cubicBezTo>
                    <a:pt x="792891" y="0"/>
                    <a:pt x="797395" y="1866"/>
                    <a:pt x="800717" y="5187"/>
                  </a:cubicBezTo>
                  <a:cubicBezTo>
                    <a:pt x="804038" y="8509"/>
                    <a:pt x="805904" y="13014"/>
                    <a:pt x="805904" y="17711"/>
                  </a:cubicBezTo>
                  <a:lnTo>
                    <a:pt x="805904" y="2384200"/>
                  </a:lnTo>
                  <a:cubicBezTo>
                    <a:pt x="805904" y="2388897"/>
                    <a:pt x="804038" y="2393402"/>
                    <a:pt x="800717" y="2396723"/>
                  </a:cubicBezTo>
                  <a:cubicBezTo>
                    <a:pt x="797395" y="2400045"/>
                    <a:pt x="792891" y="2401911"/>
                    <a:pt x="788193" y="2401911"/>
                  </a:cubicBezTo>
                  <a:lnTo>
                    <a:pt x="17711" y="2401911"/>
                  </a:lnTo>
                  <a:cubicBezTo>
                    <a:pt x="13014" y="2401911"/>
                    <a:pt x="8509" y="2400045"/>
                    <a:pt x="5187" y="2396723"/>
                  </a:cubicBezTo>
                  <a:cubicBezTo>
                    <a:pt x="1866" y="2393402"/>
                    <a:pt x="0" y="2388897"/>
                    <a:pt x="0" y="2384200"/>
                  </a:cubicBezTo>
                  <a:lnTo>
                    <a:pt x="0" y="17711"/>
                  </a:lnTo>
                  <a:cubicBezTo>
                    <a:pt x="0" y="13014"/>
                    <a:pt x="1866" y="8509"/>
                    <a:pt x="5187" y="5187"/>
                  </a:cubicBezTo>
                  <a:cubicBezTo>
                    <a:pt x="8509" y="1866"/>
                    <a:pt x="13014" y="0"/>
                    <a:pt x="17711" y="0"/>
                  </a:cubicBezTo>
                  <a:close/>
                </a:path>
              </a:pathLst>
            </a:custGeom>
            <a:solidFill>
              <a:srgbClr val="F3F6FA"/>
            </a:solidFill>
          </p:spPr>
        </p:sp>
        <p:sp>
          <p:nvSpPr>
            <p:cNvPr name="TextBox 10" id="10"/>
            <p:cNvSpPr txBox="true"/>
            <p:nvPr/>
          </p:nvSpPr>
          <p:spPr>
            <a:xfrm>
              <a:off x="0" y="-47625"/>
              <a:ext cx="805904" cy="2449536"/>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9136021" y="967976"/>
            <a:ext cx="6614925" cy="0"/>
          </a:xfrm>
          <a:prstGeom prst="line">
            <a:avLst/>
          </a:prstGeom>
          <a:ln cap="flat" w="38100">
            <a:solidFill>
              <a:srgbClr val="0B1320"/>
            </a:solidFill>
            <a:prstDash val="solid"/>
            <a:headEnd type="none" len="sm" w="sm"/>
            <a:tailEnd type="none" len="sm" w="sm"/>
          </a:ln>
        </p:spPr>
      </p:sp>
      <p:sp>
        <p:nvSpPr>
          <p:cNvPr name="TextBox 12" id="12"/>
          <p:cNvSpPr txBox="true"/>
          <p:nvPr/>
        </p:nvSpPr>
        <p:spPr>
          <a:xfrm rot="0">
            <a:off x="9136021" y="359047"/>
            <a:ext cx="5908711" cy="637505"/>
          </a:xfrm>
          <a:prstGeom prst="rect">
            <a:avLst/>
          </a:prstGeom>
        </p:spPr>
        <p:txBody>
          <a:bodyPr anchor="t" rtlCol="false" tIns="0" lIns="0" bIns="0" rIns="0">
            <a:spAutoFit/>
          </a:bodyPr>
          <a:lstStyle/>
          <a:p>
            <a:pPr>
              <a:lnSpc>
                <a:spcPts val="5286"/>
              </a:lnSpc>
            </a:pPr>
            <a:r>
              <a:rPr lang="en-US" sz="3776">
                <a:solidFill>
                  <a:srgbClr val="0B1320"/>
                </a:solidFill>
                <a:latin typeface="League Spartan Bold"/>
              </a:rPr>
              <a:t>Neural Network:</a:t>
            </a:r>
          </a:p>
        </p:txBody>
      </p:sp>
      <p:sp>
        <p:nvSpPr>
          <p:cNvPr name="TextBox 13" id="13"/>
          <p:cNvSpPr txBox="true"/>
          <p:nvPr/>
        </p:nvSpPr>
        <p:spPr>
          <a:xfrm rot="0">
            <a:off x="8883974" y="991656"/>
            <a:ext cx="8625345" cy="2206373"/>
          </a:xfrm>
          <a:prstGeom prst="rect">
            <a:avLst/>
          </a:prstGeom>
        </p:spPr>
        <p:txBody>
          <a:bodyPr anchor="t" rtlCol="false" tIns="0" lIns="0" bIns="0" rIns="0">
            <a:spAutoFit/>
          </a:bodyPr>
          <a:lstStyle/>
          <a:p>
            <a:pPr algn="just" marL="540489" indent="-270245" lvl="1">
              <a:lnSpc>
                <a:spcPts val="4456"/>
              </a:lnSpc>
              <a:buFont typeface="Arial"/>
              <a:buChar char="•"/>
            </a:pPr>
            <a:r>
              <a:rPr lang="en-US" sz="2503">
                <a:solidFill>
                  <a:srgbClr val="0B1320"/>
                </a:solidFill>
                <a:latin typeface="Kollektif"/>
              </a:rPr>
              <a:t>Recurrent architecture (e.g., LSTM, GRU) for analyzing sequential text data.</a:t>
            </a:r>
          </a:p>
          <a:p>
            <a:pPr algn="just" marL="540489" indent="-270245" lvl="1">
              <a:lnSpc>
                <a:spcPts val="4456"/>
              </a:lnSpc>
              <a:buFont typeface="Arial"/>
              <a:buChar char="•"/>
            </a:pPr>
            <a:r>
              <a:rPr lang="en-US" sz="2503">
                <a:solidFill>
                  <a:srgbClr val="0B1320"/>
                </a:solidFill>
                <a:latin typeface="Kollektif"/>
              </a:rPr>
              <a:t>Captures long-range dependencies &amp; context for better understanding of sarcasm.</a:t>
            </a:r>
          </a:p>
        </p:txBody>
      </p:sp>
      <p:sp>
        <p:nvSpPr>
          <p:cNvPr name="TextBox 14" id="14"/>
          <p:cNvSpPr txBox="true"/>
          <p:nvPr/>
        </p:nvSpPr>
        <p:spPr>
          <a:xfrm rot="0">
            <a:off x="9136021" y="3553379"/>
            <a:ext cx="5908711" cy="620995"/>
          </a:xfrm>
          <a:prstGeom prst="rect">
            <a:avLst/>
          </a:prstGeom>
        </p:spPr>
        <p:txBody>
          <a:bodyPr anchor="t" rtlCol="false" tIns="0" lIns="0" bIns="0" rIns="0">
            <a:spAutoFit/>
          </a:bodyPr>
          <a:lstStyle/>
          <a:p>
            <a:pPr>
              <a:lnSpc>
                <a:spcPts val="5146"/>
              </a:lnSpc>
            </a:pPr>
            <a:r>
              <a:rPr lang="en-US" sz="3676">
                <a:solidFill>
                  <a:srgbClr val="0B1320"/>
                </a:solidFill>
                <a:latin typeface="League Spartan Bold"/>
              </a:rPr>
              <a:t>Supervised Learning</a:t>
            </a:r>
          </a:p>
        </p:txBody>
      </p:sp>
      <p:sp>
        <p:nvSpPr>
          <p:cNvPr name="TextBox 15" id="15"/>
          <p:cNvSpPr txBox="true"/>
          <p:nvPr/>
        </p:nvSpPr>
        <p:spPr>
          <a:xfrm rot="0">
            <a:off x="8993146" y="4293915"/>
            <a:ext cx="8554274" cy="2544470"/>
          </a:xfrm>
          <a:prstGeom prst="rect">
            <a:avLst/>
          </a:prstGeom>
        </p:spPr>
        <p:txBody>
          <a:bodyPr anchor="t" rtlCol="false" tIns="0" lIns="0" bIns="0" rIns="0">
            <a:spAutoFit/>
          </a:bodyPr>
          <a:lstStyle/>
          <a:p>
            <a:pPr algn="just" marL="498729" indent="-249365" lvl="1">
              <a:lnSpc>
                <a:spcPts val="4111"/>
              </a:lnSpc>
              <a:buFont typeface="Arial"/>
              <a:buChar char="•"/>
            </a:pPr>
            <a:r>
              <a:rPr lang="en-US" sz="2310">
                <a:solidFill>
                  <a:srgbClr val="0B1320"/>
                </a:solidFill>
                <a:latin typeface="Kollektif"/>
              </a:rPr>
              <a:t>Trained on a labeled dataset of sarcastic and non-sarcastic sentences.</a:t>
            </a:r>
          </a:p>
          <a:p>
            <a:pPr algn="just" marL="498729" indent="-249365" lvl="1">
              <a:lnSpc>
                <a:spcPts val="4111"/>
              </a:lnSpc>
              <a:buFont typeface="Arial"/>
              <a:buChar char="•"/>
            </a:pPr>
            <a:r>
              <a:rPr lang="en-US" sz="2310">
                <a:solidFill>
                  <a:srgbClr val="0B1320"/>
                </a:solidFill>
                <a:latin typeface="Kollektif"/>
              </a:rPr>
              <a:t>Extracts patterns and learns to distinguish between the two types of text.</a:t>
            </a:r>
          </a:p>
          <a:p>
            <a:pPr algn="just" marL="498729" indent="-249365" lvl="1">
              <a:lnSpc>
                <a:spcPts val="4111"/>
              </a:lnSpc>
              <a:buFont typeface="Arial"/>
              <a:buChar char="•"/>
            </a:pPr>
          </a:p>
        </p:txBody>
      </p:sp>
      <p:sp>
        <p:nvSpPr>
          <p:cNvPr name="TextBox 16" id="16"/>
          <p:cNvSpPr txBox="true"/>
          <p:nvPr/>
        </p:nvSpPr>
        <p:spPr>
          <a:xfrm rot="0">
            <a:off x="1094231" y="5086350"/>
            <a:ext cx="5213624" cy="1497534"/>
          </a:xfrm>
          <a:prstGeom prst="rect">
            <a:avLst/>
          </a:prstGeom>
        </p:spPr>
        <p:txBody>
          <a:bodyPr anchor="t" rtlCol="false" tIns="0" lIns="0" bIns="0" rIns="0">
            <a:spAutoFit/>
          </a:bodyPr>
          <a:lstStyle/>
          <a:p>
            <a:pPr>
              <a:lnSpc>
                <a:spcPts val="4020"/>
              </a:lnSpc>
            </a:pPr>
            <a:r>
              <a:rPr lang="en-US" sz="2871" spc="703">
                <a:solidFill>
                  <a:srgbClr val="FFFFFF"/>
                </a:solidFill>
                <a:latin typeface="Glacial Indifference Bold"/>
              </a:rPr>
              <a:t>The proposed approach consists of three main steps</a:t>
            </a:r>
          </a:p>
        </p:txBody>
      </p:sp>
      <p:grpSp>
        <p:nvGrpSpPr>
          <p:cNvPr name="Group 17" id="17"/>
          <p:cNvGrpSpPr/>
          <p:nvPr/>
        </p:nvGrpSpPr>
        <p:grpSpPr>
          <a:xfrm rot="-5400000">
            <a:off x="11775148" y="3747633"/>
            <a:ext cx="2976348" cy="9119754"/>
            <a:chOff x="0" y="0"/>
            <a:chExt cx="783894" cy="2401911"/>
          </a:xfrm>
        </p:grpSpPr>
        <p:sp>
          <p:nvSpPr>
            <p:cNvPr name="Freeform 18" id="18"/>
            <p:cNvSpPr/>
            <p:nvPr/>
          </p:nvSpPr>
          <p:spPr>
            <a:xfrm flipH="false" flipV="false" rot="0">
              <a:off x="0" y="0"/>
              <a:ext cx="783894" cy="2401911"/>
            </a:xfrm>
            <a:custGeom>
              <a:avLst/>
              <a:gdLst/>
              <a:ahLst/>
              <a:cxnLst/>
              <a:rect r="r" b="b" t="t" l="l"/>
              <a:pathLst>
                <a:path h="2401911" w="783894">
                  <a:moveTo>
                    <a:pt x="18208" y="0"/>
                  </a:moveTo>
                  <a:lnTo>
                    <a:pt x="765686" y="0"/>
                  </a:lnTo>
                  <a:cubicBezTo>
                    <a:pt x="770515" y="0"/>
                    <a:pt x="775146" y="1918"/>
                    <a:pt x="778561" y="5333"/>
                  </a:cubicBezTo>
                  <a:cubicBezTo>
                    <a:pt x="781976" y="8748"/>
                    <a:pt x="783894" y="13379"/>
                    <a:pt x="783894" y="18208"/>
                  </a:cubicBezTo>
                  <a:lnTo>
                    <a:pt x="783894" y="2383703"/>
                  </a:lnTo>
                  <a:cubicBezTo>
                    <a:pt x="783894" y="2388532"/>
                    <a:pt x="781976" y="2393163"/>
                    <a:pt x="778561" y="2396578"/>
                  </a:cubicBezTo>
                  <a:cubicBezTo>
                    <a:pt x="775146" y="2399992"/>
                    <a:pt x="770515" y="2401911"/>
                    <a:pt x="765686" y="2401911"/>
                  </a:cubicBezTo>
                  <a:lnTo>
                    <a:pt x="18208" y="2401911"/>
                  </a:lnTo>
                  <a:cubicBezTo>
                    <a:pt x="13379" y="2401911"/>
                    <a:pt x="8748" y="2399992"/>
                    <a:pt x="5333" y="2396578"/>
                  </a:cubicBezTo>
                  <a:cubicBezTo>
                    <a:pt x="1918" y="2393163"/>
                    <a:pt x="0" y="2388532"/>
                    <a:pt x="0" y="2383703"/>
                  </a:cubicBezTo>
                  <a:lnTo>
                    <a:pt x="0" y="18208"/>
                  </a:lnTo>
                  <a:cubicBezTo>
                    <a:pt x="0" y="13379"/>
                    <a:pt x="1918" y="8748"/>
                    <a:pt x="5333" y="5333"/>
                  </a:cubicBezTo>
                  <a:cubicBezTo>
                    <a:pt x="8748" y="1918"/>
                    <a:pt x="13379" y="0"/>
                    <a:pt x="18208" y="0"/>
                  </a:cubicBezTo>
                  <a:close/>
                </a:path>
              </a:pathLst>
            </a:custGeom>
            <a:solidFill>
              <a:srgbClr val="F3F6FA"/>
            </a:solidFill>
          </p:spPr>
        </p:sp>
        <p:sp>
          <p:nvSpPr>
            <p:cNvPr name="TextBox 19" id="19"/>
            <p:cNvSpPr txBox="true"/>
            <p:nvPr/>
          </p:nvSpPr>
          <p:spPr>
            <a:xfrm>
              <a:off x="0" y="-47625"/>
              <a:ext cx="783894" cy="2449536"/>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9144000" y="7540846"/>
            <a:ext cx="6614925" cy="0"/>
          </a:xfrm>
          <a:prstGeom prst="line">
            <a:avLst/>
          </a:prstGeom>
          <a:ln cap="flat" w="38100">
            <a:solidFill>
              <a:srgbClr val="0B1320"/>
            </a:solidFill>
            <a:prstDash val="solid"/>
            <a:headEnd type="none" len="sm" w="sm"/>
            <a:tailEnd type="none" len="sm" w="sm"/>
          </a:ln>
        </p:spPr>
      </p:sp>
      <p:sp>
        <p:nvSpPr>
          <p:cNvPr name="TextBox 21" id="21"/>
          <p:cNvSpPr txBox="true"/>
          <p:nvPr/>
        </p:nvSpPr>
        <p:spPr>
          <a:xfrm rot="0">
            <a:off x="9136021" y="6860992"/>
            <a:ext cx="7667726" cy="620995"/>
          </a:xfrm>
          <a:prstGeom prst="rect">
            <a:avLst/>
          </a:prstGeom>
        </p:spPr>
        <p:txBody>
          <a:bodyPr anchor="t" rtlCol="false" tIns="0" lIns="0" bIns="0" rIns="0">
            <a:spAutoFit/>
          </a:bodyPr>
          <a:lstStyle/>
          <a:p>
            <a:pPr>
              <a:lnSpc>
                <a:spcPts val="5146"/>
              </a:lnSpc>
            </a:pPr>
            <a:r>
              <a:rPr lang="en-US" sz="3676">
                <a:solidFill>
                  <a:srgbClr val="0B1320"/>
                </a:solidFill>
                <a:latin typeface="League Spartan Bold"/>
              </a:rPr>
              <a:t>Specifics:</a:t>
            </a:r>
          </a:p>
        </p:txBody>
      </p:sp>
      <p:sp>
        <p:nvSpPr>
          <p:cNvPr name="TextBox 22" id="22"/>
          <p:cNvSpPr txBox="true"/>
          <p:nvPr/>
        </p:nvSpPr>
        <p:spPr>
          <a:xfrm rot="0">
            <a:off x="8983621" y="7550371"/>
            <a:ext cx="8777745" cy="2544470"/>
          </a:xfrm>
          <a:prstGeom prst="rect">
            <a:avLst/>
          </a:prstGeom>
        </p:spPr>
        <p:txBody>
          <a:bodyPr anchor="t" rtlCol="false" tIns="0" lIns="0" bIns="0" rIns="0">
            <a:spAutoFit/>
          </a:bodyPr>
          <a:lstStyle/>
          <a:p>
            <a:pPr algn="just" marL="498729" indent="-249365" lvl="1">
              <a:lnSpc>
                <a:spcPts val="4111"/>
              </a:lnSpc>
              <a:buFont typeface="Arial"/>
              <a:buChar char="•"/>
            </a:pPr>
            <a:r>
              <a:rPr lang="en-US" sz="2310">
                <a:solidFill>
                  <a:srgbClr val="0B1320"/>
                </a:solidFill>
                <a:latin typeface="Kollektif"/>
              </a:rPr>
              <a:t>RNN architecture details (number of layers, hidden units, etc.).</a:t>
            </a:r>
          </a:p>
          <a:p>
            <a:pPr algn="just" marL="498729" indent="-249365" lvl="1">
              <a:lnSpc>
                <a:spcPts val="4111"/>
              </a:lnSpc>
              <a:buFont typeface="Arial"/>
              <a:buChar char="•"/>
            </a:pPr>
            <a:r>
              <a:rPr lang="en-US" sz="2310">
                <a:solidFill>
                  <a:srgbClr val="0B1320"/>
                </a:solidFill>
                <a:latin typeface="Kollektif"/>
              </a:rPr>
              <a:t>Activation functions used in the network.</a:t>
            </a:r>
          </a:p>
          <a:p>
            <a:pPr algn="just" marL="498729" indent="-249365" lvl="1">
              <a:lnSpc>
                <a:spcPts val="4111"/>
              </a:lnSpc>
              <a:buFont typeface="Arial"/>
              <a:buChar char="•"/>
            </a:pPr>
            <a:r>
              <a:rPr lang="en-US" sz="2310">
                <a:solidFill>
                  <a:srgbClr val="0B1320"/>
                </a:solidFill>
                <a:latin typeface="Kollektif"/>
              </a:rPr>
              <a:t>Optimization algorithm employed for training (e.g., Adam, SGD).</a:t>
            </a:r>
          </a:p>
          <a:p>
            <a:pPr algn="just" marL="498729" indent="-249365" lvl="1">
              <a:lnSpc>
                <a:spcPts val="4111"/>
              </a:lnSpc>
              <a:buFont typeface="Arial"/>
              <a:buChar char="•"/>
            </a:pPr>
            <a:r>
              <a:rPr lang="en-US" sz="2310">
                <a:solidFill>
                  <a:srgbClr val="0B1320"/>
                </a:solidFill>
                <a:latin typeface="Kollektif"/>
              </a:rPr>
              <a:t>Data pre-processing techniques (e.g., tokenization, embedding).</a:t>
            </a:r>
          </a:p>
          <a:p>
            <a:pPr algn="just" marL="498729" indent="-249365" lvl="1">
              <a:lnSpc>
                <a:spcPts val="4111"/>
              </a:lnSpc>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341117" y="6663068"/>
            <a:ext cx="2559236" cy="2559236"/>
          </a:xfrm>
          <a:prstGeom prst="rect">
            <a:avLst/>
          </a:prstGeom>
        </p:spPr>
      </p:pic>
      <p:pic>
        <p:nvPicPr>
          <p:cNvPr name="Picture 3" id="3"/>
          <p:cNvPicPr>
            <a:picLocks noChangeAspect="true"/>
          </p:cNvPicPr>
          <p:nvPr/>
        </p:nvPicPr>
        <p:blipFill>
          <a:blip r:embed="rId3"/>
          <a:stretch>
            <a:fillRect/>
          </a:stretch>
        </p:blipFill>
        <p:spPr>
          <a:xfrm rot="0">
            <a:off x="9922737" y="6596458"/>
            <a:ext cx="2452704" cy="2452704"/>
          </a:xfrm>
          <a:prstGeom prst="rect">
            <a:avLst/>
          </a:prstGeom>
        </p:spPr>
      </p:pic>
      <p:grpSp>
        <p:nvGrpSpPr>
          <p:cNvPr name="Group 4" id="4"/>
          <p:cNvGrpSpPr/>
          <p:nvPr/>
        </p:nvGrpSpPr>
        <p:grpSpPr>
          <a:xfrm rot="7796778">
            <a:off x="15069896" y="-2302002"/>
            <a:ext cx="4160046" cy="7759379"/>
            <a:chOff x="0" y="0"/>
            <a:chExt cx="1095650" cy="2043623"/>
          </a:xfrm>
        </p:grpSpPr>
        <p:sp>
          <p:nvSpPr>
            <p:cNvPr name="Freeform 5" id="5"/>
            <p:cNvSpPr/>
            <p:nvPr/>
          </p:nvSpPr>
          <p:spPr>
            <a:xfrm flipH="false" flipV="false" rot="0">
              <a:off x="0" y="0"/>
              <a:ext cx="1095650" cy="2043623"/>
            </a:xfrm>
            <a:custGeom>
              <a:avLst/>
              <a:gdLst/>
              <a:ahLst/>
              <a:cxnLst/>
              <a:rect r="r" b="b" t="t" l="l"/>
              <a:pathLst>
                <a:path h="2043623" w="1095650">
                  <a:moveTo>
                    <a:pt x="0" y="0"/>
                  </a:moveTo>
                  <a:lnTo>
                    <a:pt x="1095650" y="0"/>
                  </a:lnTo>
                  <a:lnTo>
                    <a:pt x="1095650" y="2043623"/>
                  </a:lnTo>
                  <a:lnTo>
                    <a:pt x="0" y="2043623"/>
                  </a:lnTo>
                  <a:close/>
                </a:path>
              </a:pathLst>
            </a:custGeom>
            <a:solidFill>
              <a:srgbClr val="F3F6FA"/>
            </a:solidFill>
          </p:spPr>
        </p:sp>
        <p:sp>
          <p:nvSpPr>
            <p:cNvPr name="TextBox 6" id="6"/>
            <p:cNvSpPr txBox="true"/>
            <p:nvPr/>
          </p:nvSpPr>
          <p:spPr>
            <a:xfrm>
              <a:off x="0" y="-47625"/>
              <a:ext cx="1095650" cy="209124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10379421">
            <a:off x="-287089" y="-1241352"/>
            <a:ext cx="14381390" cy="1957814"/>
            <a:chOff x="0" y="0"/>
            <a:chExt cx="3787691" cy="515638"/>
          </a:xfrm>
        </p:grpSpPr>
        <p:sp>
          <p:nvSpPr>
            <p:cNvPr name="Freeform 8" id="8"/>
            <p:cNvSpPr/>
            <p:nvPr/>
          </p:nvSpPr>
          <p:spPr>
            <a:xfrm flipH="false" flipV="false" rot="0">
              <a:off x="0" y="0"/>
              <a:ext cx="3787691" cy="515638"/>
            </a:xfrm>
            <a:custGeom>
              <a:avLst/>
              <a:gdLst/>
              <a:ahLst/>
              <a:cxnLst/>
              <a:rect r="r" b="b" t="t" l="l"/>
              <a:pathLst>
                <a:path h="515638" w="3787691">
                  <a:moveTo>
                    <a:pt x="0" y="0"/>
                  </a:moveTo>
                  <a:lnTo>
                    <a:pt x="3787691" y="0"/>
                  </a:lnTo>
                  <a:lnTo>
                    <a:pt x="3787691" y="515638"/>
                  </a:lnTo>
                  <a:lnTo>
                    <a:pt x="0" y="515638"/>
                  </a:lnTo>
                  <a:close/>
                </a:path>
              </a:pathLst>
            </a:custGeom>
            <a:solidFill>
              <a:srgbClr val="497183"/>
            </a:solidFill>
          </p:spPr>
        </p:sp>
        <p:sp>
          <p:nvSpPr>
            <p:cNvPr name="TextBox 9" id="9"/>
            <p:cNvSpPr txBox="true"/>
            <p:nvPr/>
          </p:nvSpPr>
          <p:spPr>
            <a:xfrm>
              <a:off x="0" y="-47625"/>
              <a:ext cx="3787691" cy="563263"/>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3004931">
            <a:off x="16575300" y="-1865215"/>
            <a:ext cx="4379678" cy="6903771"/>
          </a:xfrm>
          <a:custGeom>
            <a:avLst/>
            <a:gdLst/>
            <a:ahLst/>
            <a:cxnLst/>
            <a:rect r="r" b="b" t="t" l="l"/>
            <a:pathLst>
              <a:path h="6903771" w="4379678">
                <a:moveTo>
                  <a:pt x="4379678" y="6903771"/>
                </a:moveTo>
                <a:lnTo>
                  <a:pt x="0" y="6903771"/>
                </a:lnTo>
                <a:lnTo>
                  <a:pt x="0" y="0"/>
                </a:lnTo>
                <a:lnTo>
                  <a:pt x="4379678" y="0"/>
                </a:lnTo>
                <a:lnTo>
                  <a:pt x="4379678" y="6903771"/>
                </a:lnTo>
                <a:close/>
              </a:path>
            </a:pathLst>
          </a:custGeom>
          <a:blipFill>
            <a:blip r:embed="rId4">
              <a:alphaModFix amt="64000"/>
              <a:extLst>
                <a:ext uri="{96DAC541-7B7A-43D3-8B79-37D633B846F1}">
                  <asvg:svgBlip xmlns:asvg="http://schemas.microsoft.com/office/drawing/2016/SVG/main" r:embed="rId5"/>
                </a:ext>
              </a:extLst>
            </a:blip>
            <a:stretch>
              <a:fillRect l="0" t="0" r="-61881" b="0"/>
            </a:stretch>
          </a:blipFill>
        </p:spPr>
      </p:sp>
      <p:sp>
        <p:nvSpPr>
          <p:cNvPr name="TextBox 11" id="11"/>
          <p:cNvSpPr txBox="true"/>
          <p:nvPr/>
        </p:nvSpPr>
        <p:spPr>
          <a:xfrm rot="0">
            <a:off x="1028700" y="1496614"/>
            <a:ext cx="4309422" cy="1089018"/>
          </a:xfrm>
          <a:prstGeom prst="rect">
            <a:avLst/>
          </a:prstGeom>
        </p:spPr>
        <p:txBody>
          <a:bodyPr anchor="t" rtlCol="false" tIns="0" lIns="0" bIns="0" rIns="0">
            <a:spAutoFit/>
          </a:bodyPr>
          <a:lstStyle/>
          <a:p>
            <a:pPr>
              <a:lnSpc>
                <a:spcPts val="8133"/>
              </a:lnSpc>
            </a:pPr>
            <a:r>
              <a:rPr lang="en-US" sz="8299">
                <a:solidFill>
                  <a:srgbClr val="F3F6FA"/>
                </a:solidFill>
                <a:latin typeface="League Spartan Bold"/>
              </a:rPr>
              <a:t>Result</a:t>
            </a:r>
          </a:p>
        </p:txBody>
      </p:sp>
      <p:sp>
        <p:nvSpPr>
          <p:cNvPr name="TextBox 12" id="12"/>
          <p:cNvSpPr txBox="true"/>
          <p:nvPr/>
        </p:nvSpPr>
        <p:spPr>
          <a:xfrm rot="0">
            <a:off x="4070618" y="7712015"/>
            <a:ext cx="5149582" cy="512093"/>
          </a:xfrm>
          <a:prstGeom prst="rect">
            <a:avLst/>
          </a:prstGeom>
        </p:spPr>
        <p:txBody>
          <a:bodyPr anchor="t" rtlCol="false" tIns="0" lIns="0" bIns="0" rIns="0">
            <a:spAutoFit/>
          </a:bodyPr>
          <a:lstStyle/>
          <a:p>
            <a:pPr>
              <a:lnSpc>
                <a:spcPts val="3929"/>
              </a:lnSpc>
            </a:pPr>
            <a:r>
              <a:rPr lang="en-US" sz="4010">
                <a:solidFill>
                  <a:srgbClr val="F3F6FA"/>
                </a:solidFill>
                <a:latin typeface="League Spartan Bold"/>
              </a:rPr>
              <a:t>Linear SVM</a:t>
            </a:r>
          </a:p>
        </p:txBody>
      </p:sp>
      <p:sp>
        <p:nvSpPr>
          <p:cNvPr name="TextBox 13" id="13"/>
          <p:cNvSpPr txBox="true"/>
          <p:nvPr/>
        </p:nvSpPr>
        <p:spPr>
          <a:xfrm rot="0">
            <a:off x="13077978" y="7312620"/>
            <a:ext cx="3643029" cy="1089498"/>
          </a:xfrm>
          <a:prstGeom prst="rect">
            <a:avLst/>
          </a:prstGeom>
        </p:spPr>
        <p:txBody>
          <a:bodyPr anchor="t" rtlCol="false" tIns="0" lIns="0" bIns="0" rIns="0">
            <a:spAutoFit/>
          </a:bodyPr>
          <a:lstStyle/>
          <a:p>
            <a:pPr>
              <a:lnSpc>
                <a:spcPts val="4137"/>
              </a:lnSpc>
            </a:pPr>
            <a:r>
              <a:rPr lang="en-US" sz="4221">
                <a:solidFill>
                  <a:srgbClr val="F3F6FA"/>
                </a:solidFill>
                <a:latin typeface="League Spartan Bold"/>
              </a:rPr>
              <a:t>Other Algorithms</a:t>
            </a:r>
          </a:p>
        </p:txBody>
      </p:sp>
      <p:sp>
        <p:nvSpPr>
          <p:cNvPr name="TextBox 14" id="14"/>
          <p:cNvSpPr txBox="true"/>
          <p:nvPr/>
        </p:nvSpPr>
        <p:spPr>
          <a:xfrm rot="0">
            <a:off x="1264644" y="2409435"/>
            <a:ext cx="12139119" cy="4391415"/>
          </a:xfrm>
          <a:prstGeom prst="rect">
            <a:avLst/>
          </a:prstGeom>
        </p:spPr>
        <p:txBody>
          <a:bodyPr anchor="t" rtlCol="false" tIns="0" lIns="0" bIns="0" rIns="0">
            <a:spAutoFit/>
          </a:bodyPr>
          <a:lstStyle/>
          <a:p>
            <a:pPr algn="just">
              <a:lnSpc>
                <a:spcPts val="4363"/>
              </a:lnSpc>
            </a:pPr>
            <a:r>
              <a:rPr lang="en-US" sz="2451">
                <a:solidFill>
                  <a:srgbClr val="FFFFFF"/>
                </a:solidFill>
                <a:latin typeface="Kollektif Bold"/>
              </a:rPr>
              <a:t>A novel approach for sarcasm detection and sentiment analysis in Bengali leverages GloVe word embeddings and an LSTM network, achieving an impressive 91.94% accuracy in sarcasm detection. Integrating predicted sarcastic sentences labeled as negative into the sentiment analysis corpora improves model performance, with the Linear SVM model achieving the highest precision (92.5%) and Logistic Regression showcasing superior accuracy (72.04%) and F1-score (68.15%) across various n-gram models.</a:t>
            </a:r>
          </a:p>
          <a:p>
            <a:pPr algn="just">
              <a:lnSpc>
                <a:spcPts val="436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126549" y="5719717"/>
            <a:ext cx="4632681" cy="5258396"/>
          </a:xfrm>
          <a:custGeom>
            <a:avLst/>
            <a:gdLst/>
            <a:ahLst/>
            <a:cxnLst/>
            <a:rect r="r" b="b" t="t" l="l"/>
            <a:pathLst>
              <a:path h="5258396" w="4632681">
                <a:moveTo>
                  <a:pt x="0" y="0"/>
                </a:moveTo>
                <a:lnTo>
                  <a:pt x="4632680" y="0"/>
                </a:lnTo>
                <a:lnTo>
                  <a:pt x="4632680" y="5258396"/>
                </a:lnTo>
                <a:lnTo>
                  <a:pt x="0" y="5258396"/>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43679" b="0"/>
            </a:stretch>
          </a:blipFill>
        </p:spPr>
      </p:sp>
      <p:sp>
        <p:nvSpPr>
          <p:cNvPr name="TextBox 3" id="3"/>
          <p:cNvSpPr txBox="true"/>
          <p:nvPr/>
        </p:nvSpPr>
        <p:spPr>
          <a:xfrm rot="0">
            <a:off x="1028700" y="381000"/>
            <a:ext cx="7131274" cy="2867278"/>
          </a:xfrm>
          <a:prstGeom prst="rect">
            <a:avLst/>
          </a:prstGeom>
        </p:spPr>
        <p:txBody>
          <a:bodyPr anchor="t" rtlCol="false" tIns="0" lIns="0" bIns="0" rIns="0">
            <a:spAutoFit/>
          </a:bodyPr>
          <a:lstStyle/>
          <a:p>
            <a:pPr>
              <a:lnSpc>
                <a:spcPts val="11536"/>
              </a:lnSpc>
            </a:pPr>
            <a:r>
              <a:rPr lang="en-US" sz="8240">
                <a:solidFill>
                  <a:srgbClr val="0B1320"/>
                </a:solidFill>
                <a:latin typeface="League Spartan Bold"/>
              </a:rPr>
              <a:t>Limitations</a:t>
            </a:r>
          </a:p>
          <a:p>
            <a:pPr>
              <a:lnSpc>
                <a:spcPts val="11536"/>
              </a:lnSpc>
            </a:pPr>
          </a:p>
        </p:txBody>
      </p:sp>
      <p:sp>
        <p:nvSpPr>
          <p:cNvPr name="TextBox 4" id="4"/>
          <p:cNvSpPr txBox="true"/>
          <p:nvPr/>
        </p:nvSpPr>
        <p:spPr>
          <a:xfrm rot="0">
            <a:off x="1473576" y="1769701"/>
            <a:ext cx="16315956" cy="6612077"/>
          </a:xfrm>
          <a:prstGeom prst="rect">
            <a:avLst/>
          </a:prstGeom>
        </p:spPr>
        <p:txBody>
          <a:bodyPr anchor="t" rtlCol="false" tIns="0" lIns="0" bIns="0" rIns="0">
            <a:spAutoFit/>
          </a:bodyPr>
          <a:lstStyle/>
          <a:p>
            <a:pPr algn="just" marL="531125" indent="-265562" lvl="1">
              <a:lnSpc>
                <a:spcPts val="4378"/>
              </a:lnSpc>
              <a:buFont typeface="Arial"/>
              <a:buChar char="•"/>
            </a:pPr>
            <a:r>
              <a:rPr lang="en-US" sz="2460">
                <a:solidFill>
                  <a:srgbClr val="1C3F60"/>
                </a:solidFill>
                <a:latin typeface="Nunito Sans Expanded Bold"/>
              </a:rPr>
              <a:t>Data limitations: The performance of the proposed approach may be limited by the size and quality of the available training data.</a:t>
            </a:r>
          </a:p>
          <a:p>
            <a:pPr algn="just" marL="531125" indent="-265562" lvl="1">
              <a:lnSpc>
                <a:spcPts val="4378"/>
              </a:lnSpc>
              <a:buFont typeface="Arial"/>
              <a:buChar char="•"/>
            </a:pPr>
            <a:r>
              <a:rPr lang="en-US" sz="2460">
                <a:solidFill>
                  <a:srgbClr val="1C3F60"/>
                </a:solidFill>
                <a:latin typeface="Nunito Sans Expanded Bold"/>
              </a:rPr>
              <a:t>Black-box nature: While the neural network approach is effective, its inner workings can be challenging to interpret, limiting our understanding of how it differentiates sarcastic sentences.</a:t>
            </a:r>
          </a:p>
          <a:p>
            <a:pPr algn="just" marL="531125" indent="-265562" lvl="1">
              <a:lnSpc>
                <a:spcPts val="4378"/>
              </a:lnSpc>
              <a:buFont typeface="Arial"/>
              <a:buChar char="•"/>
            </a:pPr>
            <a:r>
              <a:rPr lang="en-US" sz="2460">
                <a:solidFill>
                  <a:srgbClr val="1C3F60"/>
                </a:solidFill>
                <a:latin typeface="Nunito Sans Expanded Bold"/>
              </a:rPr>
              <a:t>Lack of explainability: The paper does not provide a detailed analysis of the features learned by the neural network, making it difficult to understand why it makes certain predictions.</a:t>
            </a:r>
          </a:p>
          <a:p>
            <a:pPr algn="just" marL="531125" indent="-265562" lvl="1">
              <a:lnSpc>
                <a:spcPts val="4378"/>
              </a:lnSpc>
              <a:buFont typeface="Arial"/>
              <a:buChar char="•"/>
            </a:pPr>
            <a:r>
              <a:rPr lang="en-US" sz="2460">
                <a:solidFill>
                  <a:srgbClr val="1C3F60"/>
                </a:solidFill>
                <a:latin typeface="Nunito Sans Expanded Bold"/>
              </a:rPr>
              <a:t>Limited exploration of other methods: The paper compares its approach to existing methods, but it could benefit from further exploration of alternative techniques and hybrid approaches.</a:t>
            </a:r>
          </a:p>
          <a:p>
            <a:pPr algn="just">
              <a:lnSpc>
                <a:spcPts val="437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5134293">
            <a:off x="1609991" y="4701034"/>
            <a:ext cx="4160046" cy="12620541"/>
            <a:chOff x="0" y="0"/>
            <a:chExt cx="1095650" cy="3323928"/>
          </a:xfrm>
        </p:grpSpPr>
        <p:sp>
          <p:nvSpPr>
            <p:cNvPr name="Freeform 3" id="3"/>
            <p:cNvSpPr/>
            <p:nvPr/>
          </p:nvSpPr>
          <p:spPr>
            <a:xfrm flipH="false" flipV="false" rot="0">
              <a:off x="0" y="0"/>
              <a:ext cx="1095650" cy="3323929"/>
            </a:xfrm>
            <a:custGeom>
              <a:avLst/>
              <a:gdLst/>
              <a:ahLst/>
              <a:cxnLst/>
              <a:rect r="r" b="b" t="t" l="l"/>
              <a:pathLst>
                <a:path h="3323929" w="1095650">
                  <a:moveTo>
                    <a:pt x="0" y="0"/>
                  </a:moveTo>
                  <a:lnTo>
                    <a:pt x="1095650" y="0"/>
                  </a:lnTo>
                  <a:lnTo>
                    <a:pt x="1095650" y="3323929"/>
                  </a:lnTo>
                  <a:lnTo>
                    <a:pt x="0" y="3323929"/>
                  </a:lnTo>
                  <a:close/>
                </a:path>
              </a:pathLst>
            </a:custGeom>
            <a:solidFill>
              <a:srgbClr val="497183"/>
            </a:solidFill>
          </p:spPr>
        </p:sp>
        <p:sp>
          <p:nvSpPr>
            <p:cNvPr name="TextBox 4" id="4"/>
            <p:cNvSpPr txBox="true"/>
            <p:nvPr/>
          </p:nvSpPr>
          <p:spPr>
            <a:xfrm>
              <a:off x="0" y="-47625"/>
              <a:ext cx="1095650" cy="33715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710493">
            <a:off x="9727773" y="5145570"/>
            <a:ext cx="15424018" cy="8073552"/>
            <a:chOff x="0" y="0"/>
            <a:chExt cx="4062293" cy="2126368"/>
          </a:xfrm>
        </p:grpSpPr>
        <p:sp>
          <p:nvSpPr>
            <p:cNvPr name="Freeform 6" id="6"/>
            <p:cNvSpPr/>
            <p:nvPr/>
          </p:nvSpPr>
          <p:spPr>
            <a:xfrm flipH="false" flipV="false" rot="0">
              <a:off x="0" y="0"/>
              <a:ext cx="4062293" cy="2126368"/>
            </a:xfrm>
            <a:custGeom>
              <a:avLst/>
              <a:gdLst/>
              <a:ahLst/>
              <a:cxnLst/>
              <a:rect r="r" b="b" t="t" l="l"/>
              <a:pathLst>
                <a:path h="2126368" w="4062293">
                  <a:moveTo>
                    <a:pt x="0" y="0"/>
                  </a:moveTo>
                  <a:lnTo>
                    <a:pt x="4062293" y="0"/>
                  </a:lnTo>
                  <a:lnTo>
                    <a:pt x="4062293" y="2126368"/>
                  </a:lnTo>
                  <a:lnTo>
                    <a:pt x="0" y="2126368"/>
                  </a:lnTo>
                  <a:close/>
                </a:path>
              </a:pathLst>
            </a:custGeom>
            <a:solidFill>
              <a:srgbClr val="F3F6FA"/>
            </a:solidFill>
          </p:spPr>
        </p:sp>
        <p:sp>
          <p:nvSpPr>
            <p:cNvPr name="TextBox 7" id="7"/>
            <p:cNvSpPr txBox="true"/>
            <p:nvPr/>
          </p:nvSpPr>
          <p:spPr>
            <a:xfrm>
              <a:off x="0" y="-47625"/>
              <a:ext cx="4062293" cy="217399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958506" y="6799854"/>
            <a:ext cx="3300794" cy="3300794"/>
          </a:xfrm>
          <a:custGeom>
            <a:avLst/>
            <a:gdLst/>
            <a:ahLst/>
            <a:cxnLst/>
            <a:rect r="r" b="b" t="t" l="l"/>
            <a:pathLst>
              <a:path h="3300794" w="3300794">
                <a:moveTo>
                  <a:pt x="0" y="0"/>
                </a:moveTo>
                <a:lnTo>
                  <a:pt x="3300794" y="0"/>
                </a:lnTo>
                <a:lnTo>
                  <a:pt x="3300794" y="3300794"/>
                </a:lnTo>
                <a:lnTo>
                  <a:pt x="0" y="3300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981075"/>
            <a:ext cx="6535341" cy="1089018"/>
          </a:xfrm>
          <a:prstGeom prst="rect">
            <a:avLst/>
          </a:prstGeom>
        </p:spPr>
        <p:txBody>
          <a:bodyPr anchor="t" rtlCol="false" tIns="0" lIns="0" bIns="0" rIns="0">
            <a:spAutoFit/>
          </a:bodyPr>
          <a:lstStyle/>
          <a:p>
            <a:pPr>
              <a:lnSpc>
                <a:spcPts val="8133"/>
              </a:lnSpc>
            </a:pPr>
            <a:r>
              <a:rPr lang="en-US" sz="8299">
                <a:solidFill>
                  <a:srgbClr val="F3F6FA"/>
                </a:solidFill>
                <a:latin typeface="League Spartan Bold"/>
              </a:rPr>
              <a:t>Conclusion</a:t>
            </a:r>
          </a:p>
        </p:txBody>
      </p:sp>
      <p:sp>
        <p:nvSpPr>
          <p:cNvPr name="TextBox 10" id="10"/>
          <p:cNvSpPr txBox="true"/>
          <p:nvPr/>
        </p:nvSpPr>
        <p:spPr>
          <a:xfrm rot="0">
            <a:off x="1248808" y="2190323"/>
            <a:ext cx="12709698" cy="4027775"/>
          </a:xfrm>
          <a:prstGeom prst="rect">
            <a:avLst/>
          </a:prstGeom>
        </p:spPr>
        <p:txBody>
          <a:bodyPr anchor="t" rtlCol="false" tIns="0" lIns="0" bIns="0" rIns="0">
            <a:spAutoFit/>
          </a:bodyPr>
          <a:lstStyle/>
          <a:p>
            <a:pPr algn="just">
              <a:lnSpc>
                <a:spcPts val="4634"/>
              </a:lnSpc>
            </a:pPr>
            <a:r>
              <a:rPr lang="en-US" sz="2603">
                <a:solidFill>
                  <a:srgbClr val="F3F6FA"/>
                </a:solidFill>
                <a:latin typeface="Kollektif"/>
              </a:rPr>
              <a:t>In this paper, they presented a novel approach for sarcasm detection in the Bengali language using neural networks and a supervised learning approach. Their approach achieved an accuracy of 91.94%, which is significantly higher than previous methods. They also demonstrated that incorporating sarcastic sentences into the sentiment analysis corpus improves the overall sentiment analysis performance. Their research has important implications for the development of NLP applications for the Bengali language.</a:t>
            </a:r>
          </a:p>
        </p:txBody>
      </p:sp>
      <p:sp>
        <p:nvSpPr>
          <p:cNvPr name="Freeform 11" id="11"/>
          <p:cNvSpPr/>
          <p:nvPr/>
        </p:nvSpPr>
        <p:spPr>
          <a:xfrm flipH="true" flipV="true" rot="-3004931">
            <a:off x="8696730" y="8641394"/>
            <a:ext cx="4379678" cy="6903771"/>
          </a:xfrm>
          <a:custGeom>
            <a:avLst/>
            <a:gdLst/>
            <a:ahLst/>
            <a:cxnLst/>
            <a:rect r="r" b="b" t="t" l="l"/>
            <a:pathLst>
              <a:path h="6903771" w="4379678">
                <a:moveTo>
                  <a:pt x="4379679" y="6903772"/>
                </a:moveTo>
                <a:lnTo>
                  <a:pt x="0" y="6903772"/>
                </a:lnTo>
                <a:lnTo>
                  <a:pt x="0" y="0"/>
                </a:lnTo>
                <a:lnTo>
                  <a:pt x="4379679" y="0"/>
                </a:lnTo>
                <a:lnTo>
                  <a:pt x="4379679" y="6903772"/>
                </a:lnTo>
                <a:close/>
              </a:path>
            </a:pathLst>
          </a:custGeom>
          <a:blipFill>
            <a:blip r:embed="rId4">
              <a:alphaModFix amt="64000"/>
              <a:extLst>
                <a:ext uri="{96DAC541-7B7A-43D3-8B79-37D633B846F1}">
                  <asvg:svgBlip xmlns:asvg="http://schemas.microsoft.com/office/drawing/2016/SVG/main" r:embed="rId5"/>
                </a:ext>
              </a:extLst>
            </a:blip>
            <a:stretch>
              <a:fillRect l="0" t="0" r="-61881"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grpSp>
        <p:nvGrpSpPr>
          <p:cNvPr name="Group 2" id="2"/>
          <p:cNvGrpSpPr/>
          <p:nvPr/>
        </p:nvGrpSpPr>
        <p:grpSpPr>
          <a:xfrm rot="-2700000">
            <a:off x="11177329" y="5299569"/>
            <a:ext cx="15424018" cy="8073552"/>
            <a:chOff x="0" y="0"/>
            <a:chExt cx="4062293" cy="2126368"/>
          </a:xfrm>
        </p:grpSpPr>
        <p:sp>
          <p:nvSpPr>
            <p:cNvPr name="Freeform 3" id="3"/>
            <p:cNvSpPr/>
            <p:nvPr/>
          </p:nvSpPr>
          <p:spPr>
            <a:xfrm flipH="false" flipV="false" rot="0">
              <a:off x="0" y="0"/>
              <a:ext cx="4062293" cy="2126368"/>
            </a:xfrm>
            <a:custGeom>
              <a:avLst/>
              <a:gdLst/>
              <a:ahLst/>
              <a:cxnLst/>
              <a:rect r="r" b="b" t="t" l="l"/>
              <a:pathLst>
                <a:path h="2126368" w="4062293">
                  <a:moveTo>
                    <a:pt x="0" y="0"/>
                  </a:moveTo>
                  <a:lnTo>
                    <a:pt x="4062293" y="0"/>
                  </a:lnTo>
                  <a:lnTo>
                    <a:pt x="4062293" y="2126368"/>
                  </a:lnTo>
                  <a:lnTo>
                    <a:pt x="0" y="2126368"/>
                  </a:lnTo>
                  <a:close/>
                </a:path>
              </a:pathLst>
            </a:custGeom>
            <a:solidFill>
              <a:srgbClr val="0B1320"/>
            </a:solidFill>
          </p:spPr>
        </p:sp>
        <p:sp>
          <p:nvSpPr>
            <p:cNvPr name="TextBox 4" id="4"/>
            <p:cNvSpPr txBox="true"/>
            <p:nvPr/>
          </p:nvSpPr>
          <p:spPr>
            <a:xfrm>
              <a:off x="0" y="-47625"/>
              <a:ext cx="4062293" cy="21739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676161" y="7393843"/>
            <a:ext cx="1583139" cy="1942502"/>
          </a:xfrm>
          <a:custGeom>
            <a:avLst/>
            <a:gdLst/>
            <a:ahLst/>
            <a:cxnLst/>
            <a:rect r="r" b="b" t="t" l="l"/>
            <a:pathLst>
              <a:path h="1942502" w="1583139">
                <a:moveTo>
                  <a:pt x="0" y="0"/>
                </a:moveTo>
                <a:lnTo>
                  <a:pt x="1583139" y="0"/>
                </a:lnTo>
                <a:lnTo>
                  <a:pt x="1583139" y="1942503"/>
                </a:lnTo>
                <a:lnTo>
                  <a:pt x="0" y="19425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35175" y="789800"/>
            <a:ext cx="10987128" cy="919485"/>
          </a:xfrm>
          <a:prstGeom prst="rect">
            <a:avLst/>
          </a:prstGeom>
        </p:spPr>
        <p:txBody>
          <a:bodyPr anchor="t" rtlCol="false" tIns="0" lIns="0" bIns="0" rIns="0">
            <a:spAutoFit/>
          </a:bodyPr>
          <a:lstStyle/>
          <a:p>
            <a:pPr>
              <a:lnSpc>
                <a:spcPts val="6860"/>
              </a:lnSpc>
            </a:pPr>
            <a:r>
              <a:rPr lang="en-US" sz="7000">
                <a:solidFill>
                  <a:srgbClr val="0B1320"/>
                </a:solidFill>
                <a:latin typeface="League Spartan Bold"/>
              </a:rPr>
              <a:t>Future Directions</a:t>
            </a:r>
          </a:p>
        </p:txBody>
      </p:sp>
      <p:sp>
        <p:nvSpPr>
          <p:cNvPr name="TextBox 7" id="7"/>
          <p:cNvSpPr txBox="true"/>
          <p:nvPr/>
        </p:nvSpPr>
        <p:spPr>
          <a:xfrm rot="0">
            <a:off x="539950" y="1594984"/>
            <a:ext cx="13139896" cy="8248649"/>
          </a:xfrm>
          <a:prstGeom prst="rect">
            <a:avLst/>
          </a:prstGeom>
        </p:spPr>
        <p:txBody>
          <a:bodyPr anchor="t" rtlCol="false" tIns="0" lIns="0" bIns="0" rIns="0">
            <a:spAutoFit/>
          </a:bodyPr>
          <a:lstStyle/>
          <a:p>
            <a:pPr algn="just" marL="614203" indent="-307101" lvl="1">
              <a:lnSpc>
                <a:spcPts val="5063"/>
              </a:lnSpc>
              <a:buFont typeface="Arial"/>
              <a:buChar char="•"/>
            </a:pPr>
            <a:r>
              <a:rPr lang="en-US" sz="2844">
                <a:solidFill>
                  <a:srgbClr val="0B1320"/>
                </a:solidFill>
                <a:latin typeface="Kollektif"/>
              </a:rPr>
              <a:t>Enhance the performance of the model by exploring alternative data sources and data augmentation techniques.</a:t>
            </a:r>
          </a:p>
          <a:p>
            <a:pPr algn="just" marL="614203" indent="-307101" lvl="1">
              <a:lnSpc>
                <a:spcPts val="5063"/>
              </a:lnSpc>
              <a:buFont typeface="Arial"/>
              <a:buChar char="•"/>
            </a:pPr>
            <a:r>
              <a:rPr lang="en-US" sz="2844">
                <a:solidFill>
                  <a:srgbClr val="0B1320"/>
                </a:solidFill>
                <a:latin typeface="Kollektif"/>
              </a:rPr>
              <a:t>Investigate the potential for transfer learning to adapt the model to other languages.</a:t>
            </a:r>
          </a:p>
          <a:p>
            <a:pPr algn="just" marL="614203" indent="-307101" lvl="1">
              <a:lnSpc>
                <a:spcPts val="5063"/>
              </a:lnSpc>
              <a:buFont typeface="Arial"/>
              <a:buChar char="•"/>
            </a:pPr>
            <a:r>
              <a:rPr lang="en-US" sz="2844">
                <a:solidFill>
                  <a:srgbClr val="0B1320"/>
                </a:solidFill>
                <a:latin typeface="Kollektif"/>
              </a:rPr>
              <a:t>Develop techniques for interpretability of the neural network to gain insights into its decision-making process.</a:t>
            </a:r>
          </a:p>
          <a:p>
            <a:pPr algn="just" marL="614203" indent="-307101" lvl="1">
              <a:lnSpc>
                <a:spcPts val="5063"/>
              </a:lnSpc>
              <a:buFont typeface="Arial"/>
              <a:buChar char="•"/>
            </a:pPr>
            <a:r>
              <a:rPr lang="en-US" sz="2844">
                <a:solidFill>
                  <a:srgbClr val="0B1320"/>
                </a:solidFill>
                <a:latin typeface="Kollektif"/>
              </a:rPr>
              <a:t>Explore the ethical implications of sarcasm detection and develop responsible AI guidelines for its application.</a:t>
            </a:r>
          </a:p>
          <a:p>
            <a:pPr algn="just" marL="614203" indent="-307101" lvl="1">
              <a:lnSpc>
                <a:spcPts val="5063"/>
              </a:lnSpc>
              <a:buFont typeface="Arial"/>
              <a:buChar char="•"/>
            </a:pPr>
            <a:r>
              <a:rPr lang="en-US" sz="2844">
                <a:solidFill>
                  <a:srgbClr val="0B1320"/>
                </a:solidFill>
                <a:latin typeface="Kollektif"/>
              </a:rPr>
              <a:t>Conduct further comparative studies with other sarcasm detection methods and hybrid approaches.</a:t>
            </a:r>
          </a:p>
          <a:p>
            <a:pPr algn="just" marL="614203" indent="-307101" lvl="1">
              <a:lnSpc>
                <a:spcPts val="5063"/>
              </a:lnSpc>
              <a:buFont typeface="Arial"/>
              <a:buChar char="•"/>
            </a:pPr>
            <a:r>
              <a:rPr lang="en-US" sz="2844">
                <a:solidFill>
                  <a:srgbClr val="0B1320"/>
                </a:solidFill>
                <a:latin typeface="Kollektif"/>
              </a:rPr>
              <a:t>Address the potential for overfitting by applying appropriate regularization techniques.</a:t>
            </a:r>
          </a:p>
          <a:p>
            <a:pPr algn="just">
              <a:lnSpc>
                <a:spcPts val="506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F6FA"/>
        </a:solidFill>
      </p:bgPr>
    </p:bg>
    <p:spTree>
      <p:nvGrpSpPr>
        <p:cNvPr id="1" name=""/>
        <p:cNvGrpSpPr/>
        <p:nvPr/>
      </p:nvGrpSpPr>
      <p:grpSpPr>
        <a:xfrm>
          <a:off x="0" y="0"/>
          <a:ext cx="0" cy="0"/>
          <a:chOff x="0" y="0"/>
          <a:chExt cx="0" cy="0"/>
        </a:xfrm>
      </p:grpSpPr>
      <p:sp>
        <p:nvSpPr>
          <p:cNvPr name="Freeform 2" id="2"/>
          <p:cNvSpPr/>
          <p:nvPr/>
        </p:nvSpPr>
        <p:spPr>
          <a:xfrm flipH="false" flipV="true" rot="5400000">
            <a:off x="8996924" y="-1810932"/>
            <a:ext cx="11205779" cy="10911627"/>
          </a:xfrm>
          <a:custGeom>
            <a:avLst/>
            <a:gdLst/>
            <a:ahLst/>
            <a:cxnLst/>
            <a:rect r="r" b="b" t="t" l="l"/>
            <a:pathLst>
              <a:path h="10911627" w="11205779">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803481">
            <a:off x="-1558769" y="-2721739"/>
            <a:ext cx="7821074" cy="19539727"/>
            <a:chOff x="0" y="0"/>
            <a:chExt cx="2059871" cy="5146266"/>
          </a:xfrm>
        </p:grpSpPr>
        <p:sp>
          <p:nvSpPr>
            <p:cNvPr name="Freeform 4" id="4"/>
            <p:cNvSpPr/>
            <p:nvPr/>
          </p:nvSpPr>
          <p:spPr>
            <a:xfrm flipH="false" flipV="false" rot="0">
              <a:off x="0" y="0"/>
              <a:ext cx="2059872" cy="5146266"/>
            </a:xfrm>
            <a:custGeom>
              <a:avLst/>
              <a:gdLst/>
              <a:ahLst/>
              <a:cxnLst/>
              <a:rect r="r" b="b" t="t" l="l"/>
              <a:pathLst>
                <a:path h="5146266" w="2059872">
                  <a:moveTo>
                    <a:pt x="0" y="0"/>
                  </a:moveTo>
                  <a:lnTo>
                    <a:pt x="2059872" y="0"/>
                  </a:lnTo>
                  <a:lnTo>
                    <a:pt x="2059872" y="5146266"/>
                  </a:lnTo>
                  <a:lnTo>
                    <a:pt x="0" y="5146266"/>
                  </a:lnTo>
                  <a:close/>
                </a:path>
              </a:pathLst>
            </a:custGeom>
            <a:solidFill>
              <a:srgbClr val="0B1320"/>
            </a:solidFill>
          </p:spPr>
        </p:sp>
        <p:sp>
          <p:nvSpPr>
            <p:cNvPr name="TextBox 5" id="5"/>
            <p:cNvSpPr txBox="true"/>
            <p:nvPr/>
          </p:nvSpPr>
          <p:spPr>
            <a:xfrm>
              <a:off x="0" y="-47625"/>
              <a:ext cx="2059871" cy="519389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425876">
            <a:off x="7248318" y="8786475"/>
            <a:ext cx="12022786" cy="2391367"/>
            <a:chOff x="0" y="0"/>
            <a:chExt cx="3166495" cy="629825"/>
          </a:xfrm>
        </p:grpSpPr>
        <p:sp>
          <p:nvSpPr>
            <p:cNvPr name="Freeform 7" id="7"/>
            <p:cNvSpPr/>
            <p:nvPr/>
          </p:nvSpPr>
          <p:spPr>
            <a:xfrm flipH="false" flipV="false" rot="0">
              <a:off x="0" y="0"/>
              <a:ext cx="3166495" cy="629825"/>
            </a:xfrm>
            <a:custGeom>
              <a:avLst/>
              <a:gdLst/>
              <a:ahLst/>
              <a:cxnLst/>
              <a:rect r="r" b="b" t="t" l="l"/>
              <a:pathLst>
                <a:path h="629825" w="3166495">
                  <a:moveTo>
                    <a:pt x="0" y="0"/>
                  </a:moveTo>
                  <a:lnTo>
                    <a:pt x="3166495" y="0"/>
                  </a:lnTo>
                  <a:lnTo>
                    <a:pt x="3166495" y="629825"/>
                  </a:lnTo>
                  <a:lnTo>
                    <a:pt x="0" y="629825"/>
                  </a:lnTo>
                  <a:close/>
                </a:path>
              </a:pathLst>
            </a:custGeom>
            <a:solidFill>
              <a:srgbClr val="497183"/>
            </a:solidFill>
          </p:spPr>
        </p:sp>
        <p:sp>
          <p:nvSpPr>
            <p:cNvPr name="TextBox 8" id="8"/>
            <p:cNvSpPr txBox="true"/>
            <p:nvPr/>
          </p:nvSpPr>
          <p:spPr>
            <a:xfrm>
              <a:off x="0" y="-47625"/>
              <a:ext cx="3166495" cy="67745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5289240">
            <a:off x="-2960106" y="-896765"/>
            <a:ext cx="6656198" cy="5258396"/>
          </a:xfrm>
          <a:custGeom>
            <a:avLst/>
            <a:gdLst/>
            <a:ahLst/>
            <a:cxnLst/>
            <a:rect r="r" b="b" t="t" l="l"/>
            <a:pathLst>
              <a:path h="5258396" w="6656198">
                <a:moveTo>
                  <a:pt x="6656198" y="0"/>
                </a:moveTo>
                <a:lnTo>
                  <a:pt x="0" y="0"/>
                </a:lnTo>
                <a:lnTo>
                  <a:pt x="0" y="5258397"/>
                </a:lnTo>
                <a:lnTo>
                  <a:pt x="6656198" y="5258397"/>
                </a:lnTo>
                <a:lnTo>
                  <a:pt x="6656198"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8728844" y="4250254"/>
            <a:ext cx="8530456" cy="1809540"/>
          </a:xfrm>
          <a:prstGeom prst="rect">
            <a:avLst/>
          </a:prstGeom>
        </p:spPr>
        <p:txBody>
          <a:bodyPr anchor="t" rtlCol="false" tIns="0" lIns="0" bIns="0" rIns="0">
            <a:spAutoFit/>
          </a:bodyPr>
          <a:lstStyle/>
          <a:p>
            <a:pPr algn="r">
              <a:lnSpc>
                <a:spcPts val="14706"/>
              </a:lnSpc>
            </a:pPr>
            <a:r>
              <a:rPr lang="en-US" sz="10504">
                <a:solidFill>
                  <a:srgbClr val="0B1320"/>
                </a:solidFill>
                <a:latin typeface="League Spartan Bold"/>
              </a:rPr>
              <a:t>Thank You</a:t>
            </a:r>
          </a:p>
        </p:txBody>
      </p:sp>
      <p:sp>
        <p:nvSpPr>
          <p:cNvPr name="TextBox 11" id="11"/>
          <p:cNvSpPr txBox="true"/>
          <p:nvPr/>
        </p:nvSpPr>
        <p:spPr>
          <a:xfrm rot="0">
            <a:off x="10102874" y="5935970"/>
            <a:ext cx="7156426" cy="1038129"/>
          </a:xfrm>
          <a:prstGeom prst="rect">
            <a:avLst/>
          </a:prstGeom>
        </p:spPr>
        <p:txBody>
          <a:bodyPr anchor="t" rtlCol="false" tIns="0" lIns="0" bIns="0" rIns="0">
            <a:spAutoFit/>
          </a:bodyPr>
          <a:lstStyle/>
          <a:p>
            <a:pPr algn="r">
              <a:lnSpc>
                <a:spcPts val="8403"/>
              </a:lnSpc>
            </a:pPr>
            <a:r>
              <a:rPr lang="en-US" sz="6002">
                <a:solidFill>
                  <a:srgbClr val="1C3F60"/>
                </a:solidFill>
                <a:latin typeface="Kollektif"/>
              </a:rPr>
              <a:t>For Your Attention</a:t>
            </a:r>
          </a:p>
        </p:txBody>
      </p:sp>
      <p:sp>
        <p:nvSpPr>
          <p:cNvPr name="AutoShape 12" id="12"/>
          <p:cNvSpPr/>
          <p:nvPr/>
        </p:nvSpPr>
        <p:spPr>
          <a:xfrm rot="-2168403">
            <a:off x="2758997" y="9336932"/>
            <a:ext cx="5768425" cy="0"/>
          </a:xfrm>
          <a:prstGeom prst="line">
            <a:avLst/>
          </a:prstGeom>
          <a:ln cap="flat" w="38100">
            <a:solidFill>
              <a:srgbClr val="F3F6FA"/>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DAF12QIQzPI</dc:identifier>
  <dcterms:modified xsi:type="dcterms:W3CDTF">2011-08-01T06:04:30Z</dcterms:modified>
  <cp:revision>1</cp:revision>
  <dc:title>Task 02 Report_23266038</dc:title>
</cp:coreProperties>
</file>