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Kollektif" charset="1" panose="020B0604020101010102"/>
      <p:regular r:id="rId14"/>
    </p:embeddedFont>
    <p:embeddedFont>
      <p:font typeface="Kollektif Bold" charset="1" panose="020B0604020101010102"/>
      <p:regular r:id="rId15"/>
    </p:embeddedFont>
    <p:embeddedFont>
      <p:font typeface="Kollektif Italics" charset="1" panose="020B0604020101010102"/>
      <p:regular r:id="rId16"/>
    </p:embeddedFont>
    <p:embeddedFont>
      <p:font typeface="Kollektif Bold Italics" charset="1" panose="020B0604020101010102"/>
      <p:regular r:id="rId17"/>
    </p:embeddedFont>
    <p:embeddedFont>
      <p:font typeface="League Spartan" charset="1" panose="00000800000000000000"/>
      <p:regular r:id="rId18"/>
    </p:embeddedFont>
    <p:embeddedFont>
      <p:font typeface="Bernoru" charset="1" panose="00000A00000000000000"/>
      <p:regular r:id="rId19"/>
    </p:embeddedFont>
    <p:embeddedFont>
      <p:font typeface="Nunito Sans Expanded" charset="1" panose="00000000000000000000"/>
      <p:regular r:id="rId20"/>
    </p:embeddedFont>
    <p:embeddedFont>
      <p:font typeface="Nunito Sans Expanded Bold" charset="1" panose="00000000000000000000"/>
      <p:regular r:id="rId21"/>
    </p:embeddedFont>
    <p:embeddedFont>
      <p:font typeface="Nunito Sans Expanded Italics" charset="1" panose="00000000000000000000"/>
      <p:regular r:id="rId22"/>
    </p:embeddedFont>
    <p:embeddedFont>
      <p:font typeface="Nunito Sans Expanded Bold Italics" charset="1" panose="00000000000000000000"/>
      <p:regular r:id="rId23"/>
    </p:embeddedFont>
    <p:embeddedFont>
      <p:font typeface="Nunito Sans Expanded Extra-Light" charset="1" panose="00000000000000000000"/>
      <p:regular r:id="rId24"/>
    </p:embeddedFont>
    <p:embeddedFont>
      <p:font typeface="Nunito Sans Expanded Extra-Light Italics" charset="1" panose="00000000000000000000"/>
      <p:regular r:id="rId25"/>
    </p:embeddedFont>
    <p:embeddedFont>
      <p:font typeface="Nunito Sans Expanded Light" charset="1" panose="00000000000000000000"/>
      <p:regular r:id="rId26"/>
    </p:embeddedFont>
    <p:embeddedFont>
      <p:font typeface="Nunito Sans Expanded Light Italics" charset="1" panose="00000000000000000000"/>
      <p:regular r:id="rId27"/>
    </p:embeddedFont>
    <p:embeddedFont>
      <p:font typeface="Nunito Sans Expanded Medium" charset="1" panose="00000000000000000000"/>
      <p:regular r:id="rId28"/>
    </p:embeddedFont>
    <p:embeddedFont>
      <p:font typeface="Nunito Sans Expanded Medium Italics" charset="1" panose="00000000000000000000"/>
      <p:regular r:id="rId29"/>
    </p:embeddedFont>
    <p:embeddedFont>
      <p:font typeface="Nunito Sans Expanded Semi-Bold" charset="1" panose="00000000000000000000"/>
      <p:regular r:id="rId30"/>
    </p:embeddedFont>
    <p:embeddedFont>
      <p:font typeface="Nunito Sans Expanded Semi-Bold Italics" charset="1" panose="00000000000000000000"/>
      <p:regular r:id="rId31"/>
    </p:embeddedFont>
    <p:embeddedFont>
      <p:font typeface="Nunito Sans Expanded Ultra-Bold" charset="1" panose="00000000000000000000"/>
      <p:regular r:id="rId32"/>
    </p:embeddedFont>
    <p:embeddedFont>
      <p:font typeface="Nunito Sans Expanded Ultra-Bold Italics" charset="1" panose="00000000000000000000"/>
      <p:regular r:id="rId33"/>
    </p:embeddedFont>
    <p:embeddedFont>
      <p:font typeface="Nunito Sans Expanded Heavy" charset="1" panose="00000000000000000000"/>
      <p:regular r:id="rId34"/>
    </p:embeddedFont>
    <p:embeddedFont>
      <p:font typeface="Nunito Sans Expanded Heavy Italics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8996924" y="-1810932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7"/>
                </a:moveTo>
                <a:lnTo>
                  <a:pt x="11205779" y="10911627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7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03481">
            <a:off x="-1558769" y="-2721739"/>
            <a:ext cx="7821074" cy="19539727"/>
            <a:chOff x="0" y="0"/>
            <a:chExt cx="2059871" cy="5146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9872" cy="5146266"/>
            </a:xfrm>
            <a:custGeom>
              <a:avLst/>
              <a:gdLst/>
              <a:ahLst/>
              <a:cxnLst/>
              <a:rect r="r" b="b" t="t" l="l"/>
              <a:pathLst>
                <a:path h="5146266" w="2059872">
                  <a:moveTo>
                    <a:pt x="0" y="0"/>
                  </a:moveTo>
                  <a:lnTo>
                    <a:pt x="2059872" y="0"/>
                  </a:lnTo>
                  <a:lnTo>
                    <a:pt x="2059872" y="5146266"/>
                  </a:lnTo>
                  <a:lnTo>
                    <a:pt x="0" y="5146266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59871" cy="519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425876">
            <a:off x="7248318" y="8786475"/>
            <a:ext cx="12022786" cy="2391367"/>
            <a:chOff x="0" y="0"/>
            <a:chExt cx="3166495" cy="6298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495" cy="629825"/>
            </a:xfrm>
            <a:custGeom>
              <a:avLst/>
              <a:gdLst/>
              <a:ahLst/>
              <a:cxnLst/>
              <a:rect r="r" b="b" t="t" l="l"/>
              <a:pathLst>
                <a:path h="629825" w="3166495">
                  <a:moveTo>
                    <a:pt x="0" y="0"/>
                  </a:moveTo>
                  <a:lnTo>
                    <a:pt x="3166495" y="0"/>
                  </a:lnTo>
                  <a:lnTo>
                    <a:pt x="3166495" y="629825"/>
                  </a:lnTo>
                  <a:lnTo>
                    <a:pt x="0" y="629825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166495" cy="67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5289240">
            <a:off x="-2960106" y="-896765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7"/>
                </a:lnTo>
                <a:lnTo>
                  <a:pt x="6656198" y="5258397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95055" y="4520961"/>
            <a:ext cx="11264245" cy="1416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16"/>
              </a:lnSpc>
            </a:pPr>
            <a:r>
              <a:rPr lang="en-US" sz="4083">
                <a:solidFill>
                  <a:srgbClr val="0B1320"/>
                </a:solidFill>
                <a:latin typeface="League Spartan Bold"/>
              </a:rPr>
              <a:t>Multimodal Sarcasm Detection (MSD) in Videos using Deep Learning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9401" y="6041924"/>
            <a:ext cx="6518949" cy="905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3"/>
              </a:lnSpc>
            </a:pPr>
            <a:r>
              <a:rPr lang="en-US" sz="2602" spc="637">
                <a:solidFill>
                  <a:srgbClr val="1C3F60"/>
                </a:solidFill>
                <a:latin typeface="Kollektif"/>
              </a:rPr>
              <a:t>Ananya Pandey and </a:t>
            </a:r>
          </a:p>
          <a:p>
            <a:pPr algn="r">
              <a:lnSpc>
                <a:spcPts val="3643"/>
              </a:lnSpc>
            </a:pPr>
            <a:r>
              <a:rPr lang="en-US" sz="2602" spc="637">
                <a:solidFill>
                  <a:srgbClr val="1C3F60"/>
                </a:solidFill>
                <a:latin typeface="Kollektif"/>
              </a:rPr>
              <a:t>Dinesh Kumar Vishwakarma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587" y="7737510"/>
            <a:ext cx="5551711" cy="83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4"/>
              </a:lnSpc>
            </a:pPr>
            <a:r>
              <a:rPr lang="en-US" sz="4796">
                <a:solidFill>
                  <a:srgbClr val="F3F6FA"/>
                </a:solidFill>
                <a:latin typeface="Kollektif"/>
              </a:rPr>
              <a:t>Ishrat Jahan Easha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2587" y="8560362"/>
            <a:ext cx="6949850" cy="69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30"/>
              </a:lnSpc>
            </a:pPr>
            <a:r>
              <a:rPr lang="en-US" sz="4022">
                <a:solidFill>
                  <a:srgbClr val="F3F6FA"/>
                </a:solidFill>
                <a:latin typeface="Kollektif"/>
              </a:rPr>
              <a:t>23266038</a:t>
            </a:r>
          </a:p>
        </p:txBody>
      </p:sp>
      <p:sp>
        <p:nvSpPr>
          <p:cNvPr name="AutoShape 14" id="14"/>
          <p:cNvSpPr/>
          <p:nvPr/>
        </p:nvSpPr>
        <p:spPr>
          <a:xfrm rot="-7200000">
            <a:off x="5919627" y="8708126"/>
            <a:ext cx="3877602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2623119" y="-2629198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6"/>
                </a:lnTo>
                <a:lnTo>
                  <a:pt x="6656198" y="5258396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750" y="3321136"/>
            <a:ext cx="9690591" cy="4933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2971" indent="-266486" lvl="1">
              <a:lnSpc>
                <a:spcPts val="4394"/>
              </a:lnSpc>
              <a:buFont typeface="Arial"/>
              <a:buChar char="•"/>
            </a:pPr>
            <a:r>
              <a:rPr lang="en-US" sz="2468">
                <a:solidFill>
                  <a:srgbClr val="1C3F60"/>
                </a:solidFill>
                <a:latin typeface="Nunito Sans Expanded Bold"/>
              </a:rPr>
              <a:t>Sarcasm is a common form of communication that can be difficult to detect automatically.</a:t>
            </a:r>
          </a:p>
          <a:p>
            <a:pPr marL="532971" indent="-266486" lvl="1">
              <a:lnSpc>
                <a:spcPts val="4394"/>
              </a:lnSpc>
              <a:buFont typeface="Arial"/>
              <a:buChar char="•"/>
            </a:pPr>
            <a:r>
              <a:rPr lang="en-US" sz="2468">
                <a:solidFill>
                  <a:srgbClr val="1C3F60"/>
                </a:solidFill>
                <a:latin typeface="Nunito Sans Expanded Bold"/>
              </a:rPr>
              <a:t>Most existing sarcasm detection methods focus on textual data and do not consider audio or visual cues.</a:t>
            </a:r>
          </a:p>
          <a:p>
            <a:pPr marL="532971" indent="-266486" lvl="1">
              <a:lnSpc>
                <a:spcPts val="4394"/>
              </a:lnSpc>
              <a:buFont typeface="Arial"/>
              <a:buChar char="•"/>
            </a:pPr>
            <a:r>
              <a:rPr lang="en-US" sz="2468">
                <a:solidFill>
                  <a:srgbClr val="1C3F60"/>
                </a:solidFill>
                <a:latin typeface="Nunito Sans Expanded Bold"/>
              </a:rPr>
              <a:t>This paper proposes a novel multimodal sarcasm detection approach that combines textual and audio features.</a:t>
            </a:r>
          </a:p>
          <a:p>
            <a:pPr>
              <a:lnSpc>
                <a:spcPts val="439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-6078968">
            <a:off x="7178993" y="5215803"/>
            <a:ext cx="1786066" cy="9943550"/>
            <a:chOff x="0" y="0"/>
            <a:chExt cx="470404" cy="26188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0404" cy="2618877"/>
            </a:xfrm>
            <a:custGeom>
              <a:avLst/>
              <a:gdLst/>
              <a:ahLst/>
              <a:cxnLst/>
              <a:rect r="r" b="b" t="t" l="l"/>
              <a:pathLst>
                <a:path h="2618877" w="470404">
                  <a:moveTo>
                    <a:pt x="0" y="0"/>
                  </a:moveTo>
                  <a:lnTo>
                    <a:pt x="470404" y="0"/>
                  </a:lnTo>
                  <a:lnTo>
                    <a:pt x="470404" y="2618877"/>
                  </a:lnTo>
                  <a:lnTo>
                    <a:pt x="0" y="2618877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70404" cy="2666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655168">
            <a:off x="10241031" y="2517303"/>
            <a:ext cx="15424018" cy="7023258"/>
            <a:chOff x="0" y="0"/>
            <a:chExt cx="4062293" cy="18497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2293" cy="1849747"/>
            </a:xfrm>
            <a:custGeom>
              <a:avLst/>
              <a:gdLst/>
              <a:ahLst/>
              <a:cxnLst/>
              <a:rect r="r" b="b" t="t" l="l"/>
              <a:pathLst>
                <a:path h="1849747" w="4062293">
                  <a:moveTo>
                    <a:pt x="0" y="0"/>
                  </a:moveTo>
                  <a:lnTo>
                    <a:pt x="4062293" y="0"/>
                  </a:lnTo>
                  <a:lnTo>
                    <a:pt x="4062293" y="1849747"/>
                  </a:lnTo>
                  <a:lnTo>
                    <a:pt x="0" y="1849747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062293" cy="1897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5400000">
            <a:off x="8259222" y="-2127715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8"/>
                </a:moveTo>
                <a:lnTo>
                  <a:pt x="11205779" y="10911628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8"/>
                </a:lnTo>
                <a:close/>
              </a:path>
            </a:pathLst>
          </a:custGeom>
          <a:blipFill>
            <a:blip r:embed="rId4">
              <a:alphaModFix amt="65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52480"/>
            <a:ext cx="7237570" cy="140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36"/>
              </a:lnSpc>
            </a:pPr>
            <a:r>
              <a:rPr lang="en-US" sz="8240">
                <a:solidFill>
                  <a:srgbClr val="0B1320"/>
                </a:solidFill>
                <a:latin typeface="League Spartan Bold"/>
              </a:rPr>
              <a:t>Introduction</a:t>
            </a:r>
          </a:p>
        </p:txBody>
      </p:sp>
      <p:sp>
        <p:nvSpPr>
          <p:cNvPr name="AutoShape 12" id="12"/>
          <p:cNvSpPr/>
          <p:nvPr/>
        </p:nvSpPr>
        <p:spPr>
          <a:xfrm rot="-10402021">
            <a:off x="8874479" y="9297528"/>
            <a:ext cx="9975266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144000" y="0"/>
            <a:ext cx="10308563" cy="1030856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0" t="0" r="-49999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true" rot="5400000">
            <a:off x="11208602" y="-4376167"/>
            <a:ext cx="5375133" cy="8472926"/>
          </a:xfrm>
          <a:custGeom>
            <a:avLst/>
            <a:gdLst/>
            <a:ahLst/>
            <a:cxnLst/>
            <a:rect r="r" b="b" t="t" l="l"/>
            <a:pathLst>
              <a:path h="8472926" w="5375133">
                <a:moveTo>
                  <a:pt x="5375133" y="8472925"/>
                </a:moveTo>
                <a:lnTo>
                  <a:pt x="0" y="8472925"/>
                </a:lnTo>
                <a:lnTo>
                  <a:pt x="0" y="0"/>
                </a:lnTo>
                <a:lnTo>
                  <a:pt x="5375133" y="0"/>
                </a:lnTo>
                <a:lnTo>
                  <a:pt x="5375133" y="84729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618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2126549" y="5719717"/>
            <a:ext cx="4632681" cy="5258396"/>
          </a:xfrm>
          <a:custGeom>
            <a:avLst/>
            <a:gdLst/>
            <a:ahLst/>
            <a:cxnLst/>
            <a:rect r="r" b="b" t="t" l="l"/>
            <a:pathLst>
              <a:path h="5258396" w="4632681">
                <a:moveTo>
                  <a:pt x="0" y="0"/>
                </a:moveTo>
                <a:lnTo>
                  <a:pt x="4632680" y="0"/>
                </a:lnTo>
                <a:lnTo>
                  <a:pt x="4632680" y="5258396"/>
                </a:lnTo>
                <a:lnTo>
                  <a:pt x="0" y="52583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43679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845962">
            <a:off x="2694164" y="5655333"/>
            <a:ext cx="3720768" cy="12187601"/>
            <a:chOff x="0" y="0"/>
            <a:chExt cx="979955" cy="32099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9955" cy="3209903"/>
            </a:xfrm>
            <a:custGeom>
              <a:avLst/>
              <a:gdLst/>
              <a:ahLst/>
              <a:cxnLst/>
              <a:rect r="r" b="b" t="t" l="l"/>
              <a:pathLst>
                <a:path h="3209903" w="979955">
                  <a:moveTo>
                    <a:pt x="0" y="0"/>
                  </a:moveTo>
                  <a:lnTo>
                    <a:pt x="979955" y="0"/>
                  </a:lnTo>
                  <a:lnTo>
                    <a:pt x="979955" y="3209903"/>
                  </a:lnTo>
                  <a:lnTo>
                    <a:pt x="0" y="320990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79955" cy="3257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61369"/>
            <a:ext cx="8971636" cy="140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36"/>
              </a:lnSpc>
            </a:pPr>
            <a:r>
              <a:rPr lang="en-US" sz="8240">
                <a:solidFill>
                  <a:srgbClr val="0B1320"/>
                </a:solidFill>
                <a:latin typeface="League Spartan Bold"/>
              </a:rPr>
              <a:t>Related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146743"/>
            <a:ext cx="9974269" cy="509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8729" indent="-249365" lvl="1">
              <a:lnSpc>
                <a:spcPts val="4111"/>
              </a:lnSpc>
              <a:buFont typeface="Arial"/>
              <a:buChar char="•"/>
            </a:pPr>
            <a:r>
              <a:rPr lang="en-US" sz="2310">
                <a:solidFill>
                  <a:srgbClr val="1C3F60"/>
                </a:solidFill>
                <a:latin typeface="Nunito Sans Expanded Bold"/>
              </a:rPr>
              <a:t>Previous work on sarcasm detection has primarily focused on textual data.</a:t>
            </a:r>
          </a:p>
          <a:p>
            <a:pPr algn="just">
              <a:lnSpc>
                <a:spcPts val="4111"/>
              </a:lnSpc>
            </a:pPr>
          </a:p>
          <a:p>
            <a:pPr algn="just" marL="498729" indent="-249365" lvl="1">
              <a:lnSpc>
                <a:spcPts val="4111"/>
              </a:lnSpc>
              <a:buFont typeface="Arial"/>
              <a:buChar char="•"/>
            </a:pPr>
            <a:r>
              <a:rPr lang="en-US" sz="2310">
                <a:solidFill>
                  <a:srgbClr val="1C3F60"/>
                </a:solidFill>
                <a:latin typeface="Nunito Sans Expanded Bold"/>
              </a:rPr>
              <a:t>Some studies have explored using audio features for sarcasm detection, but these studies have not been as successful as those using textual features.</a:t>
            </a:r>
          </a:p>
          <a:p>
            <a:pPr algn="just">
              <a:lnSpc>
                <a:spcPts val="4111"/>
              </a:lnSpc>
            </a:pPr>
          </a:p>
          <a:p>
            <a:pPr algn="just" marL="498729" indent="-249365" lvl="1">
              <a:lnSpc>
                <a:spcPts val="4111"/>
              </a:lnSpc>
              <a:buFont typeface="Arial"/>
              <a:buChar char="•"/>
            </a:pPr>
            <a:r>
              <a:rPr lang="en-US" sz="2310">
                <a:solidFill>
                  <a:srgbClr val="1C3F60"/>
                </a:solidFill>
                <a:latin typeface="Nunito Sans Expanded Bold"/>
              </a:rPr>
              <a:t>There is a lack of work on multimodal sarcasm detection, which combines textual and audio features.</a:t>
            </a:r>
          </a:p>
          <a:p>
            <a:pPr algn="just">
              <a:lnSpc>
                <a:spcPts val="411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800000">
            <a:off x="-547024" y="1967998"/>
            <a:ext cx="6989146" cy="11017126"/>
          </a:xfrm>
          <a:custGeom>
            <a:avLst/>
            <a:gdLst/>
            <a:ahLst/>
            <a:cxnLst/>
            <a:rect r="r" b="b" t="t" l="l"/>
            <a:pathLst>
              <a:path h="11017126" w="6989146">
                <a:moveTo>
                  <a:pt x="6989147" y="11017126"/>
                </a:moveTo>
                <a:lnTo>
                  <a:pt x="0" y="11017126"/>
                </a:lnTo>
                <a:lnTo>
                  <a:pt x="0" y="0"/>
                </a:lnTo>
                <a:lnTo>
                  <a:pt x="6989147" y="0"/>
                </a:lnTo>
                <a:lnTo>
                  <a:pt x="6989147" y="11017126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188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2076320" y="1235508"/>
            <a:ext cx="2174139" cy="9119754"/>
            <a:chOff x="0" y="0"/>
            <a:chExt cx="572613" cy="24019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613" cy="2401911"/>
            </a:xfrm>
            <a:custGeom>
              <a:avLst/>
              <a:gdLst/>
              <a:ahLst/>
              <a:cxnLst/>
              <a:rect r="r" b="b" t="t" l="l"/>
              <a:pathLst>
                <a:path h="2401911" w="572613">
                  <a:moveTo>
                    <a:pt x="24926" y="0"/>
                  </a:moveTo>
                  <a:lnTo>
                    <a:pt x="547686" y="0"/>
                  </a:lnTo>
                  <a:cubicBezTo>
                    <a:pt x="561453" y="0"/>
                    <a:pt x="572613" y="11160"/>
                    <a:pt x="572613" y="24926"/>
                  </a:cubicBezTo>
                  <a:lnTo>
                    <a:pt x="572613" y="2376984"/>
                  </a:lnTo>
                  <a:cubicBezTo>
                    <a:pt x="572613" y="2383595"/>
                    <a:pt x="569987" y="2389935"/>
                    <a:pt x="565312" y="2394610"/>
                  </a:cubicBezTo>
                  <a:cubicBezTo>
                    <a:pt x="560637" y="2399284"/>
                    <a:pt x="554297" y="2401911"/>
                    <a:pt x="547686" y="2401911"/>
                  </a:cubicBezTo>
                  <a:lnTo>
                    <a:pt x="24926" y="2401911"/>
                  </a:lnTo>
                  <a:cubicBezTo>
                    <a:pt x="11160" y="2401911"/>
                    <a:pt x="0" y="2390751"/>
                    <a:pt x="0" y="2376984"/>
                  </a:cubicBezTo>
                  <a:lnTo>
                    <a:pt x="0" y="24926"/>
                  </a:lnTo>
                  <a:cubicBezTo>
                    <a:pt x="0" y="18316"/>
                    <a:pt x="2626" y="11975"/>
                    <a:pt x="7301" y="7301"/>
                  </a:cubicBezTo>
                  <a:cubicBezTo>
                    <a:pt x="11975" y="2626"/>
                    <a:pt x="18316" y="0"/>
                    <a:pt x="24926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72613" cy="2449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000" y="5563175"/>
            <a:ext cx="6614925" cy="0"/>
          </a:xfrm>
          <a:prstGeom prst="line">
            <a:avLst/>
          </a:prstGeom>
          <a:ln cap="flat" w="381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1730296"/>
            <a:ext cx="6584480" cy="2867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36"/>
              </a:lnSpc>
            </a:pPr>
            <a:r>
              <a:rPr lang="en-US" sz="8240">
                <a:solidFill>
                  <a:srgbClr val="F3F6FA"/>
                </a:solidFill>
                <a:latin typeface="League Spartan Bold"/>
              </a:rPr>
              <a:t>Proposed Approach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603512" y="414337"/>
            <a:ext cx="9119754" cy="3973688"/>
            <a:chOff x="0" y="0"/>
            <a:chExt cx="12159673" cy="5298251"/>
          </a:xfrm>
        </p:grpSpPr>
        <p:grpSp>
          <p:nvGrpSpPr>
            <p:cNvPr name="Group 9" id="9"/>
            <p:cNvGrpSpPr/>
            <p:nvPr/>
          </p:nvGrpSpPr>
          <p:grpSpPr>
            <a:xfrm rot="-5400000">
              <a:off x="3599325" y="-3599325"/>
              <a:ext cx="4961023" cy="12159673"/>
              <a:chOff x="0" y="0"/>
              <a:chExt cx="979955" cy="240191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79955" cy="2401911"/>
              </a:xfrm>
              <a:custGeom>
                <a:avLst/>
                <a:gdLst/>
                <a:ahLst/>
                <a:cxnLst/>
                <a:rect r="r" b="b" t="t" l="l"/>
                <a:pathLst>
                  <a:path h="2401911" w="979955">
                    <a:moveTo>
                      <a:pt x="14565" y="0"/>
                    </a:moveTo>
                    <a:lnTo>
                      <a:pt x="965390" y="0"/>
                    </a:lnTo>
                    <a:cubicBezTo>
                      <a:pt x="969253" y="0"/>
                      <a:pt x="972958" y="1535"/>
                      <a:pt x="975689" y="4266"/>
                    </a:cubicBezTo>
                    <a:cubicBezTo>
                      <a:pt x="978421" y="6998"/>
                      <a:pt x="979955" y="10702"/>
                      <a:pt x="979955" y="14565"/>
                    </a:cubicBezTo>
                    <a:lnTo>
                      <a:pt x="979955" y="2387345"/>
                    </a:lnTo>
                    <a:cubicBezTo>
                      <a:pt x="979955" y="2391208"/>
                      <a:pt x="978421" y="2394913"/>
                      <a:pt x="975689" y="2397645"/>
                    </a:cubicBezTo>
                    <a:cubicBezTo>
                      <a:pt x="972958" y="2400376"/>
                      <a:pt x="969253" y="2401911"/>
                      <a:pt x="965390" y="2401911"/>
                    </a:cubicBezTo>
                    <a:lnTo>
                      <a:pt x="14565" y="2401911"/>
                    </a:lnTo>
                    <a:cubicBezTo>
                      <a:pt x="10702" y="2401911"/>
                      <a:pt x="6998" y="2400376"/>
                      <a:pt x="4266" y="2397645"/>
                    </a:cubicBezTo>
                    <a:cubicBezTo>
                      <a:pt x="1535" y="2394913"/>
                      <a:pt x="0" y="2391208"/>
                      <a:pt x="0" y="2387345"/>
                    </a:cubicBezTo>
                    <a:lnTo>
                      <a:pt x="0" y="14565"/>
                    </a:lnTo>
                    <a:cubicBezTo>
                      <a:pt x="0" y="10702"/>
                      <a:pt x="1535" y="6998"/>
                      <a:pt x="4266" y="4266"/>
                    </a:cubicBezTo>
                    <a:cubicBezTo>
                      <a:pt x="6998" y="1535"/>
                      <a:pt x="10702" y="0"/>
                      <a:pt x="14565" y="0"/>
                    </a:cubicBezTo>
                    <a:close/>
                  </a:path>
                </a:pathLst>
              </a:custGeom>
              <a:solidFill>
                <a:srgbClr val="F3F6F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979955" cy="24495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>
              <a:off x="710012" y="1476000"/>
              <a:ext cx="8819899" cy="0"/>
            </a:xfrm>
            <a:prstGeom prst="line">
              <a:avLst/>
            </a:prstGeom>
            <a:ln cap="flat" w="50800">
              <a:solidFill>
                <a:srgbClr val="0B132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710012" y="436975"/>
              <a:ext cx="7878281" cy="988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66"/>
                </a:lnSpc>
              </a:pPr>
              <a:r>
                <a:rPr lang="en-US" sz="4476">
                  <a:solidFill>
                    <a:srgbClr val="0B1320"/>
                  </a:solidFill>
                  <a:latin typeface="League Spartan Bold"/>
                </a:rPr>
                <a:t>Feature extraction: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73950" y="1823738"/>
              <a:ext cx="11500461" cy="3474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18900" indent="-259450" lvl="1">
                <a:lnSpc>
                  <a:spcPts val="4278"/>
                </a:lnSpc>
                <a:buFont typeface="Arial"/>
                <a:buChar char="•"/>
              </a:pPr>
              <a:r>
                <a:rPr lang="en-US" sz="2403">
                  <a:solidFill>
                    <a:srgbClr val="0B1320"/>
                  </a:solidFill>
                  <a:latin typeface="Kollektif"/>
                </a:rPr>
                <a:t>Textual features are extracted from the video transcripts using a pre-trained language model.</a:t>
              </a:r>
            </a:p>
            <a:p>
              <a:pPr algn="just" marL="518900" indent="-259450" lvl="1">
                <a:lnSpc>
                  <a:spcPts val="4278"/>
                </a:lnSpc>
                <a:buFont typeface="Arial"/>
                <a:buChar char="•"/>
              </a:pPr>
              <a:r>
                <a:rPr lang="en-US" sz="2403">
                  <a:solidFill>
                    <a:srgbClr val="0B1320"/>
                  </a:solidFill>
                  <a:latin typeface="Kollektif"/>
                </a:rPr>
                <a:t>Audio features are extracted from the audio track using a convolutional neural network.</a:t>
              </a:r>
            </a:p>
            <a:p>
              <a:pPr algn="just">
                <a:lnSpc>
                  <a:spcPts val="427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136021" y="4838041"/>
            <a:ext cx="4934970" cy="70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06"/>
              </a:lnSpc>
            </a:pPr>
            <a:r>
              <a:rPr lang="en-US" sz="4076">
                <a:solidFill>
                  <a:srgbClr val="0B1320"/>
                </a:solidFill>
                <a:latin typeface="League Spartan Bold"/>
              </a:rPr>
              <a:t>Feature fusion: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55046" y="5625567"/>
            <a:ext cx="7536190" cy="10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8729" indent="-249365" lvl="1">
              <a:lnSpc>
                <a:spcPts val="4111"/>
              </a:lnSpc>
              <a:buFont typeface="Arial"/>
              <a:buChar char="•"/>
            </a:pPr>
            <a:r>
              <a:rPr lang="en-US" sz="2310">
                <a:solidFill>
                  <a:srgbClr val="0B1320"/>
                </a:solidFill>
                <a:latin typeface="Kollektif"/>
              </a:rPr>
              <a:t>The extracted textual and audio features are fused using a novel attention-based mechanism.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4231" y="5086350"/>
            <a:ext cx="5213624" cy="149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20"/>
              </a:lnSpc>
            </a:pPr>
            <a:r>
              <a:rPr lang="en-US" sz="2871" spc="703">
                <a:solidFill>
                  <a:srgbClr val="FFFFFF"/>
                </a:solidFill>
                <a:latin typeface="Glacial Indifference Bold"/>
              </a:rPr>
              <a:t>The proposed approach consists of three main steps</a:t>
            </a: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12076320" y="3943047"/>
            <a:ext cx="2174139" cy="9119754"/>
            <a:chOff x="0" y="0"/>
            <a:chExt cx="572613" cy="240191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2613" cy="2401911"/>
            </a:xfrm>
            <a:custGeom>
              <a:avLst/>
              <a:gdLst/>
              <a:ahLst/>
              <a:cxnLst/>
              <a:rect r="r" b="b" t="t" l="l"/>
              <a:pathLst>
                <a:path h="2401911" w="572613">
                  <a:moveTo>
                    <a:pt x="24926" y="0"/>
                  </a:moveTo>
                  <a:lnTo>
                    <a:pt x="547686" y="0"/>
                  </a:lnTo>
                  <a:cubicBezTo>
                    <a:pt x="561453" y="0"/>
                    <a:pt x="572613" y="11160"/>
                    <a:pt x="572613" y="24926"/>
                  </a:cubicBezTo>
                  <a:lnTo>
                    <a:pt x="572613" y="2376984"/>
                  </a:lnTo>
                  <a:cubicBezTo>
                    <a:pt x="572613" y="2383595"/>
                    <a:pt x="569987" y="2389935"/>
                    <a:pt x="565312" y="2394610"/>
                  </a:cubicBezTo>
                  <a:cubicBezTo>
                    <a:pt x="560637" y="2399284"/>
                    <a:pt x="554297" y="2401911"/>
                    <a:pt x="547686" y="2401911"/>
                  </a:cubicBezTo>
                  <a:lnTo>
                    <a:pt x="24926" y="2401911"/>
                  </a:lnTo>
                  <a:cubicBezTo>
                    <a:pt x="11160" y="2401911"/>
                    <a:pt x="0" y="2390751"/>
                    <a:pt x="0" y="2376984"/>
                  </a:cubicBezTo>
                  <a:lnTo>
                    <a:pt x="0" y="24926"/>
                  </a:lnTo>
                  <a:cubicBezTo>
                    <a:pt x="0" y="18316"/>
                    <a:pt x="2626" y="11975"/>
                    <a:pt x="7301" y="7301"/>
                  </a:cubicBezTo>
                  <a:cubicBezTo>
                    <a:pt x="11975" y="2626"/>
                    <a:pt x="18316" y="0"/>
                    <a:pt x="24926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572613" cy="2449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9144000" y="8270715"/>
            <a:ext cx="6614925" cy="0"/>
          </a:xfrm>
          <a:prstGeom prst="line">
            <a:avLst/>
          </a:prstGeom>
          <a:ln cap="flat" w="38100">
            <a:solidFill>
              <a:srgbClr val="0B13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9136021" y="7545580"/>
            <a:ext cx="7667726" cy="215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06"/>
              </a:lnSpc>
            </a:pPr>
            <a:r>
              <a:rPr lang="en-US" sz="4076">
                <a:solidFill>
                  <a:srgbClr val="0B1320"/>
                </a:solidFill>
                <a:latin typeface="League Spartan Bold"/>
              </a:rPr>
              <a:t>Sarcasm classification:</a:t>
            </a:r>
          </a:p>
          <a:p>
            <a:pPr>
              <a:lnSpc>
                <a:spcPts val="5706"/>
              </a:lnSpc>
            </a:pPr>
          </a:p>
          <a:p>
            <a:pPr>
              <a:lnSpc>
                <a:spcPts val="570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945521" y="8333106"/>
            <a:ext cx="7536190" cy="10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8729" indent="-249365" lvl="1">
              <a:lnSpc>
                <a:spcPts val="4111"/>
              </a:lnSpc>
              <a:buFont typeface="Arial"/>
              <a:buChar char="•"/>
            </a:pPr>
            <a:r>
              <a:rPr lang="en-US" sz="2310">
                <a:solidFill>
                  <a:srgbClr val="0B1320"/>
                </a:solidFill>
                <a:latin typeface="Kollektif"/>
              </a:rPr>
              <a:t>The fused features are used to classify the video as either sarcastic or non-sarcastic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2764" y="8516663"/>
            <a:ext cx="19665504" cy="3108808"/>
            <a:chOff x="0" y="0"/>
            <a:chExt cx="5179392" cy="8187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9392" cy="818781"/>
            </a:xfrm>
            <a:custGeom>
              <a:avLst/>
              <a:gdLst/>
              <a:ahLst/>
              <a:cxnLst/>
              <a:rect r="r" b="b" t="t" l="l"/>
              <a:pathLst>
                <a:path h="818781" w="5179392">
                  <a:moveTo>
                    <a:pt x="0" y="0"/>
                  </a:moveTo>
                  <a:lnTo>
                    <a:pt x="5179392" y="0"/>
                  </a:lnTo>
                  <a:lnTo>
                    <a:pt x="5179392" y="818781"/>
                  </a:lnTo>
                  <a:lnTo>
                    <a:pt x="0" y="818781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79392" cy="866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10800000">
            <a:off x="-127394" y="2124356"/>
            <a:ext cx="6989146" cy="11017126"/>
          </a:xfrm>
          <a:custGeom>
            <a:avLst/>
            <a:gdLst/>
            <a:ahLst/>
            <a:cxnLst/>
            <a:rect r="r" b="b" t="t" l="l"/>
            <a:pathLst>
              <a:path h="11017126" w="6989146">
                <a:moveTo>
                  <a:pt x="6989147" y="11017125"/>
                </a:moveTo>
                <a:lnTo>
                  <a:pt x="0" y="11017125"/>
                </a:lnTo>
                <a:lnTo>
                  <a:pt x="0" y="0"/>
                </a:lnTo>
                <a:lnTo>
                  <a:pt x="6989147" y="0"/>
                </a:lnTo>
                <a:lnTo>
                  <a:pt x="6989147" y="11017125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61881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4483572">
            <a:off x="13587807" y="2629084"/>
            <a:ext cx="9271532" cy="3826079"/>
            <a:chOff x="0" y="0"/>
            <a:chExt cx="2441885" cy="10076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1885" cy="1007691"/>
            </a:xfrm>
            <a:custGeom>
              <a:avLst/>
              <a:gdLst/>
              <a:ahLst/>
              <a:cxnLst/>
              <a:rect r="r" b="b" t="t" l="l"/>
              <a:pathLst>
                <a:path h="1007691" w="2441885">
                  <a:moveTo>
                    <a:pt x="0" y="0"/>
                  </a:moveTo>
                  <a:lnTo>
                    <a:pt x="2441885" y="0"/>
                  </a:lnTo>
                  <a:lnTo>
                    <a:pt x="2441885" y="1007691"/>
                  </a:lnTo>
                  <a:lnTo>
                    <a:pt x="0" y="1007691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441885" cy="1055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4648650">
            <a:off x="11970985" y="-2053884"/>
            <a:ext cx="4632681" cy="5258396"/>
          </a:xfrm>
          <a:custGeom>
            <a:avLst/>
            <a:gdLst/>
            <a:ahLst/>
            <a:cxnLst/>
            <a:rect r="r" b="b" t="t" l="l"/>
            <a:pathLst>
              <a:path h="5258396" w="4632681">
                <a:moveTo>
                  <a:pt x="0" y="0"/>
                </a:moveTo>
                <a:lnTo>
                  <a:pt x="4632680" y="0"/>
                </a:lnTo>
                <a:lnTo>
                  <a:pt x="4632680" y="5258397"/>
                </a:lnTo>
                <a:lnTo>
                  <a:pt x="0" y="5258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4367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99930" y="5501083"/>
            <a:ext cx="5924448" cy="25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1"/>
              </a:lnSpc>
            </a:pPr>
            <a:r>
              <a:rPr lang="en-US" sz="2310">
                <a:solidFill>
                  <a:srgbClr val="0B1320"/>
                </a:solidFill>
                <a:latin typeface="Kollektif"/>
              </a:rPr>
              <a:t>The paper does not consider contextual information, such as the topic of the video or the speaker's identity, which could potentially be used to improve sarcasm detection accuracy.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280880" y="4528870"/>
            <a:ext cx="654259" cy="828175"/>
          </a:xfrm>
          <a:custGeom>
            <a:avLst/>
            <a:gdLst/>
            <a:ahLst/>
            <a:cxnLst/>
            <a:rect r="r" b="b" t="t" l="l"/>
            <a:pathLst>
              <a:path h="828175" w="654259">
                <a:moveTo>
                  <a:pt x="0" y="0"/>
                </a:moveTo>
                <a:lnTo>
                  <a:pt x="654258" y="0"/>
                </a:lnTo>
                <a:lnTo>
                  <a:pt x="654258" y="828175"/>
                </a:lnTo>
                <a:lnTo>
                  <a:pt x="0" y="828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147904" y="4267018"/>
            <a:ext cx="6394914" cy="13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6"/>
              </a:lnSpc>
            </a:pPr>
            <a:r>
              <a:rPr lang="en-US" sz="3776">
                <a:solidFill>
                  <a:srgbClr val="0B1320"/>
                </a:solidFill>
                <a:latin typeface="League Spartan Bold"/>
              </a:rPr>
              <a:t>No consideration of contextual information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496614"/>
            <a:ext cx="9485505" cy="1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33"/>
              </a:lnSpc>
            </a:pPr>
            <a:r>
              <a:rPr lang="en-US" sz="8299">
                <a:solidFill>
                  <a:srgbClr val="0B1320"/>
                </a:solidFill>
                <a:latin typeface="League Spartan Bold"/>
              </a:rPr>
              <a:t>Shortcomings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452670"/>
            <a:ext cx="6227008" cy="305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1"/>
              </a:lnSpc>
            </a:pPr>
            <a:r>
              <a:rPr lang="en-US" sz="2310">
                <a:solidFill>
                  <a:srgbClr val="0B1320"/>
                </a:solidFill>
                <a:latin typeface="Kollektif Bold"/>
              </a:rPr>
              <a:t>The paper only evaluates the proposed approach on a single dataset, the MUSTARD multimodal sarcasm detection benchmark dataset. This dataset is relatively small and may not be representative of all real-world sarcasm detection scenarios.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3378781"/>
            <a:ext cx="654259" cy="828175"/>
          </a:xfrm>
          <a:custGeom>
            <a:avLst/>
            <a:gdLst/>
            <a:ahLst/>
            <a:cxnLst/>
            <a:rect r="r" b="b" t="t" l="l"/>
            <a:pathLst>
              <a:path h="828175" w="654259">
                <a:moveTo>
                  <a:pt x="0" y="0"/>
                </a:moveTo>
                <a:lnTo>
                  <a:pt x="654259" y="0"/>
                </a:lnTo>
                <a:lnTo>
                  <a:pt x="654259" y="828176"/>
                </a:lnTo>
                <a:lnTo>
                  <a:pt x="0" y="828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5724" y="3436337"/>
            <a:ext cx="6394914" cy="76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66"/>
              </a:lnSpc>
            </a:pPr>
            <a:r>
              <a:rPr lang="en-US" sz="4476">
                <a:solidFill>
                  <a:srgbClr val="0B1320"/>
                </a:solidFill>
                <a:latin typeface="League Spartan Bold"/>
              </a:rPr>
              <a:t>Limited evaluation</a:t>
            </a:r>
          </a:p>
        </p:txBody>
      </p:sp>
      <p:sp>
        <p:nvSpPr>
          <p:cNvPr name="AutoShape 17" id="17"/>
          <p:cNvSpPr/>
          <p:nvPr/>
        </p:nvSpPr>
        <p:spPr>
          <a:xfrm rot="-4499999">
            <a:off x="12637922" y="9427966"/>
            <a:ext cx="4500396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41117" y="5872493"/>
            <a:ext cx="2559236" cy="25592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07090" y="5567864"/>
            <a:ext cx="2891560" cy="289156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7796778">
            <a:off x="15069896" y="-2302002"/>
            <a:ext cx="4160046" cy="7759379"/>
            <a:chOff x="0" y="0"/>
            <a:chExt cx="1095650" cy="2043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5650" cy="2043623"/>
            </a:xfrm>
            <a:custGeom>
              <a:avLst/>
              <a:gdLst/>
              <a:ahLst/>
              <a:cxnLst/>
              <a:rect r="r" b="b" t="t" l="l"/>
              <a:pathLst>
                <a:path h="2043623" w="1095650">
                  <a:moveTo>
                    <a:pt x="0" y="0"/>
                  </a:moveTo>
                  <a:lnTo>
                    <a:pt x="1095650" y="0"/>
                  </a:lnTo>
                  <a:lnTo>
                    <a:pt x="1095650" y="2043623"/>
                  </a:lnTo>
                  <a:lnTo>
                    <a:pt x="0" y="2043623"/>
                  </a:ln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95650" cy="2091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379421">
            <a:off x="-287089" y="-1241352"/>
            <a:ext cx="14381390" cy="1957814"/>
            <a:chOff x="0" y="0"/>
            <a:chExt cx="3787691" cy="5156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7691" cy="515638"/>
            </a:xfrm>
            <a:custGeom>
              <a:avLst/>
              <a:gdLst/>
              <a:ahLst/>
              <a:cxnLst/>
              <a:rect r="r" b="b" t="t" l="l"/>
              <a:pathLst>
                <a:path h="515638" w="3787691">
                  <a:moveTo>
                    <a:pt x="0" y="0"/>
                  </a:moveTo>
                  <a:lnTo>
                    <a:pt x="3787691" y="0"/>
                  </a:lnTo>
                  <a:lnTo>
                    <a:pt x="3787691" y="515638"/>
                  </a:lnTo>
                  <a:lnTo>
                    <a:pt x="0" y="515638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787691" cy="563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true" rot="-3004931">
            <a:off x="16575300" y="-1865215"/>
            <a:ext cx="4379678" cy="6903771"/>
          </a:xfrm>
          <a:custGeom>
            <a:avLst/>
            <a:gdLst/>
            <a:ahLst/>
            <a:cxnLst/>
            <a:rect r="r" b="b" t="t" l="l"/>
            <a:pathLst>
              <a:path h="6903771" w="4379678">
                <a:moveTo>
                  <a:pt x="4379678" y="6903771"/>
                </a:moveTo>
                <a:lnTo>
                  <a:pt x="0" y="6903771"/>
                </a:lnTo>
                <a:lnTo>
                  <a:pt x="0" y="0"/>
                </a:lnTo>
                <a:lnTo>
                  <a:pt x="4379678" y="0"/>
                </a:lnTo>
                <a:lnTo>
                  <a:pt x="4379678" y="6903771"/>
                </a:lnTo>
                <a:close/>
              </a:path>
            </a:pathLst>
          </a:custGeom>
          <a:blipFill>
            <a:blip r:embed="rId4">
              <a:alphaModFix amt="6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6188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496614"/>
            <a:ext cx="4309422" cy="108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33"/>
              </a:lnSpc>
            </a:pPr>
            <a:r>
              <a:rPr lang="en-US" sz="8299">
                <a:solidFill>
                  <a:srgbClr val="F3F6FA"/>
                </a:solidFill>
                <a:latin typeface="League Spartan Bold"/>
              </a:rPr>
              <a:t>Result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70618" y="6443527"/>
            <a:ext cx="5149582" cy="141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3"/>
              </a:lnSpc>
            </a:pPr>
            <a:r>
              <a:rPr lang="en-US" sz="2810">
                <a:solidFill>
                  <a:srgbClr val="F3F6FA"/>
                </a:solidFill>
                <a:latin typeface="League Spartan Bold"/>
              </a:rPr>
              <a:t>F1 Score on MUSTARD multimodal sarcasm detection benchmark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77978" y="6541095"/>
            <a:ext cx="3643029" cy="119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7"/>
              </a:lnSpc>
            </a:pPr>
            <a:r>
              <a:rPr lang="en-US" sz="4721">
                <a:solidFill>
                  <a:srgbClr val="F3F6FA"/>
                </a:solidFill>
                <a:latin typeface="League Spartan Bold"/>
              </a:rPr>
              <a:t>Other Algorithms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097230"/>
            <a:ext cx="10345947" cy="287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9"/>
              </a:lnSpc>
            </a:pPr>
          </a:p>
          <a:p>
            <a:pPr algn="just">
              <a:lnSpc>
                <a:spcPts val="3829"/>
              </a:lnSpc>
            </a:pPr>
            <a:r>
              <a:rPr lang="en-US" sz="2151">
                <a:solidFill>
                  <a:srgbClr val="F3F6FA"/>
                </a:solidFill>
                <a:latin typeface="Kollektif"/>
              </a:rPr>
              <a:t>The proposed multimodal sarcasm detection approach outperformed other algorithms on the MUSTARD multimodal sarcasm detection benchmark dataset, achieving an F1-score of 0.82. This is a significant improvement over other algorithms, which have F1-scores of 0.75 and 0.68. This suggests that the proposed approach is able to effectively capture the cues that humans use to detect sarcasm in videos.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3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134293">
            <a:off x="952766" y="3512124"/>
            <a:ext cx="4160046" cy="12620541"/>
            <a:chOff x="0" y="0"/>
            <a:chExt cx="1095650" cy="3323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5650" cy="3323929"/>
            </a:xfrm>
            <a:custGeom>
              <a:avLst/>
              <a:gdLst/>
              <a:ahLst/>
              <a:cxnLst/>
              <a:rect r="r" b="b" t="t" l="l"/>
              <a:pathLst>
                <a:path h="3323929" w="1095650">
                  <a:moveTo>
                    <a:pt x="0" y="0"/>
                  </a:moveTo>
                  <a:lnTo>
                    <a:pt x="1095650" y="0"/>
                  </a:lnTo>
                  <a:lnTo>
                    <a:pt x="1095650" y="3323929"/>
                  </a:lnTo>
                  <a:lnTo>
                    <a:pt x="0" y="3323929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5650" cy="3371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710493">
            <a:off x="9070548" y="3956660"/>
            <a:ext cx="15424018" cy="8073552"/>
            <a:chOff x="0" y="0"/>
            <a:chExt cx="4062293" cy="21263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2293" cy="2126368"/>
            </a:xfrm>
            <a:custGeom>
              <a:avLst/>
              <a:gdLst/>
              <a:ahLst/>
              <a:cxnLst/>
              <a:rect r="r" b="b" t="t" l="l"/>
              <a:pathLst>
                <a:path h="2126368" w="4062293">
                  <a:moveTo>
                    <a:pt x="0" y="0"/>
                  </a:moveTo>
                  <a:lnTo>
                    <a:pt x="4062293" y="0"/>
                  </a:lnTo>
                  <a:lnTo>
                    <a:pt x="4062293" y="2126368"/>
                  </a:lnTo>
                  <a:lnTo>
                    <a:pt x="0" y="2126368"/>
                  </a:ln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062293" cy="2173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44500" y="57075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880121"/>
            <a:ext cx="6535341" cy="108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33"/>
              </a:lnSpc>
            </a:pPr>
            <a:r>
              <a:rPr lang="en-US" sz="8299">
                <a:solidFill>
                  <a:srgbClr val="F3F6FA"/>
                </a:solidFill>
                <a:latin typeface="League Spartan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600" y="3283456"/>
            <a:ext cx="11836706" cy="2865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2171" indent="-281086" lvl="1">
              <a:lnSpc>
                <a:spcPts val="4634"/>
              </a:lnSpc>
              <a:buFont typeface="Arial"/>
              <a:buChar char="•"/>
            </a:pPr>
            <a:r>
              <a:rPr lang="en-US" sz="2603">
                <a:solidFill>
                  <a:srgbClr val="F3F6FA"/>
                </a:solidFill>
                <a:latin typeface="Kollektif"/>
              </a:rPr>
              <a:t>The proposed multimodal sarcasm detection approach is a promising new method for detecting sarcasm in videos.</a:t>
            </a:r>
          </a:p>
          <a:p>
            <a:pPr algn="just" marL="562171" indent="-281086" lvl="1">
              <a:lnSpc>
                <a:spcPts val="4634"/>
              </a:lnSpc>
              <a:buFont typeface="Arial"/>
              <a:buChar char="•"/>
            </a:pPr>
            <a:r>
              <a:rPr lang="en-US" sz="2603">
                <a:solidFill>
                  <a:srgbClr val="F3F6FA"/>
                </a:solidFill>
                <a:latin typeface="Kollektif"/>
              </a:rPr>
              <a:t>The approach is able to outperform other algorithms on the MUSTARD multimodal sarcasm detection benchmark dataset.</a:t>
            </a:r>
          </a:p>
          <a:p>
            <a:pPr algn="just">
              <a:lnSpc>
                <a:spcPts val="4634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true" rot="-3004931">
            <a:off x="8039505" y="7452484"/>
            <a:ext cx="4379678" cy="6903771"/>
          </a:xfrm>
          <a:custGeom>
            <a:avLst/>
            <a:gdLst/>
            <a:ahLst/>
            <a:cxnLst/>
            <a:rect r="r" b="b" t="t" l="l"/>
            <a:pathLst>
              <a:path h="6903771" w="4379678">
                <a:moveTo>
                  <a:pt x="4379679" y="6903771"/>
                </a:moveTo>
                <a:lnTo>
                  <a:pt x="0" y="6903771"/>
                </a:lnTo>
                <a:lnTo>
                  <a:pt x="0" y="0"/>
                </a:lnTo>
                <a:lnTo>
                  <a:pt x="4379679" y="0"/>
                </a:lnTo>
                <a:lnTo>
                  <a:pt x="4379679" y="6903771"/>
                </a:lnTo>
                <a:close/>
              </a:path>
            </a:pathLst>
          </a:custGeom>
          <a:blipFill>
            <a:blip r:embed="rId4">
              <a:alphaModFix amt="6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6188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029962">
            <a:off x="8865081" y="3586819"/>
            <a:ext cx="15424018" cy="8073552"/>
            <a:chOff x="0" y="0"/>
            <a:chExt cx="4062293" cy="21263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2293" cy="2126368"/>
            </a:xfrm>
            <a:custGeom>
              <a:avLst/>
              <a:gdLst/>
              <a:ahLst/>
              <a:cxnLst/>
              <a:rect r="r" b="b" t="t" l="l"/>
              <a:pathLst>
                <a:path h="2126368" w="4062293">
                  <a:moveTo>
                    <a:pt x="0" y="0"/>
                  </a:moveTo>
                  <a:lnTo>
                    <a:pt x="4062293" y="0"/>
                  </a:lnTo>
                  <a:lnTo>
                    <a:pt x="4062293" y="2126368"/>
                  </a:lnTo>
                  <a:lnTo>
                    <a:pt x="0" y="2126368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062293" cy="2173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05738" y="5143500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880121"/>
            <a:ext cx="10987128" cy="1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33"/>
              </a:lnSpc>
            </a:pPr>
            <a:r>
              <a:rPr lang="en-US" sz="8299">
                <a:solidFill>
                  <a:srgbClr val="0B1320"/>
                </a:solidFill>
                <a:latin typeface="League Spartan Bold"/>
              </a:rPr>
              <a:t>Future Directions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9935" y="2807347"/>
            <a:ext cx="10214194" cy="505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3"/>
              </a:lnSpc>
            </a:pPr>
          </a:p>
          <a:p>
            <a:pPr algn="just" marL="614203" indent="-307101" lvl="1">
              <a:lnSpc>
                <a:spcPts val="5063"/>
              </a:lnSpc>
              <a:buFont typeface="Arial"/>
              <a:buChar char="•"/>
            </a:pPr>
            <a:r>
              <a:rPr lang="en-US" sz="2844">
                <a:solidFill>
                  <a:srgbClr val="0B1320"/>
                </a:solidFill>
                <a:latin typeface="Kollektif"/>
              </a:rPr>
              <a:t>Explore using additional modalities, such as facial expressions and body language.</a:t>
            </a:r>
          </a:p>
          <a:p>
            <a:pPr algn="just" marL="614203" indent="-307101" lvl="1">
              <a:lnSpc>
                <a:spcPts val="5063"/>
              </a:lnSpc>
              <a:buFont typeface="Arial"/>
              <a:buChar char="•"/>
            </a:pPr>
            <a:r>
              <a:rPr lang="en-US" sz="2844">
                <a:solidFill>
                  <a:srgbClr val="0B1320"/>
                </a:solidFill>
                <a:latin typeface="Kollektif"/>
              </a:rPr>
              <a:t>Develop more sophisticated methods for fusing multimodal features.</a:t>
            </a:r>
          </a:p>
          <a:p>
            <a:pPr algn="just" marL="614203" indent="-307101" lvl="1">
              <a:lnSpc>
                <a:spcPts val="5063"/>
              </a:lnSpc>
              <a:buFont typeface="Arial"/>
              <a:buChar char="•"/>
            </a:pPr>
            <a:r>
              <a:rPr lang="en-US" sz="2844">
                <a:solidFill>
                  <a:srgbClr val="0B1320"/>
                </a:solidFill>
                <a:latin typeface="Kollektif"/>
              </a:rPr>
              <a:t>Evaluate the proposed approach on larger and more diverse datasets.</a:t>
            </a:r>
          </a:p>
          <a:p>
            <a:pPr algn="just">
              <a:lnSpc>
                <a:spcPts val="506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true" rot="-4007976">
            <a:off x="5595920" y="6813080"/>
            <a:ext cx="4754343" cy="7494363"/>
          </a:xfrm>
          <a:custGeom>
            <a:avLst/>
            <a:gdLst/>
            <a:ahLst/>
            <a:cxnLst/>
            <a:rect r="r" b="b" t="t" l="l"/>
            <a:pathLst>
              <a:path h="7494363" w="4754343">
                <a:moveTo>
                  <a:pt x="4754344" y="7494363"/>
                </a:moveTo>
                <a:lnTo>
                  <a:pt x="0" y="7494363"/>
                </a:lnTo>
                <a:lnTo>
                  <a:pt x="0" y="0"/>
                </a:lnTo>
                <a:lnTo>
                  <a:pt x="4754344" y="0"/>
                </a:lnTo>
                <a:lnTo>
                  <a:pt x="4754344" y="7494363"/>
                </a:lnTo>
                <a:close/>
              </a:path>
            </a:pathLst>
          </a:custGeom>
          <a:blipFill>
            <a:blip r:embed="rId4">
              <a:alphaModFix amt="6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6188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8996924" y="-1810932"/>
            <a:ext cx="11205779" cy="10911627"/>
          </a:xfrm>
          <a:custGeom>
            <a:avLst/>
            <a:gdLst/>
            <a:ahLst/>
            <a:cxnLst/>
            <a:rect r="r" b="b" t="t" l="l"/>
            <a:pathLst>
              <a:path h="10911627" w="11205779">
                <a:moveTo>
                  <a:pt x="0" y="10911627"/>
                </a:moveTo>
                <a:lnTo>
                  <a:pt x="11205779" y="10911627"/>
                </a:lnTo>
                <a:lnTo>
                  <a:pt x="11205779" y="0"/>
                </a:lnTo>
                <a:lnTo>
                  <a:pt x="0" y="0"/>
                </a:lnTo>
                <a:lnTo>
                  <a:pt x="0" y="10911627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03481">
            <a:off x="-1558769" y="-2721739"/>
            <a:ext cx="7821074" cy="19539727"/>
            <a:chOff x="0" y="0"/>
            <a:chExt cx="2059871" cy="5146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9872" cy="5146266"/>
            </a:xfrm>
            <a:custGeom>
              <a:avLst/>
              <a:gdLst/>
              <a:ahLst/>
              <a:cxnLst/>
              <a:rect r="r" b="b" t="t" l="l"/>
              <a:pathLst>
                <a:path h="5146266" w="2059872">
                  <a:moveTo>
                    <a:pt x="0" y="0"/>
                  </a:moveTo>
                  <a:lnTo>
                    <a:pt x="2059872" y="0"/>
                  </a:lnTo>
                  <a:lnTo>
                    <a:pt x="2059872" y="5146266"/>
                  </a:lnTo>
                  <a:lnTo>
                    <a:pt x="0" y="5146266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059871" cy="5193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425876">
            <a:off x="7248318" y="8786475"/>
            <a:ext cx="12022786" cy="2391367"/>
            <a:chOff x="0" y="0"/>
            <a:chExt cx="3166495" cy="6298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66495" cy="629825"/>
            </a:xfrm>
            <a:custGeom>
              <a:avLst/>
              <a:gdLst/>
              <a:ahLst/>
              <a:cxnLst/>
              <a:rect r="r" b="b" t="t" l="l"/>
              <a:pathLst>
                <a:path h="629825" w="3166495">
                  <a:moveTo>
                    <a:pt x="0" y="0"/>
                  </a:moveTo>
                  <a:lnTo>
                    <a:pt x="3166495" y="0"/>
                  </a:lnTo>
                  <a:lnTo>
                    <a:pt x="3166495" y="629825"/>
                  </a:lnTo>
                  <a:lnTo>
                    <a:pt x="0" y="629825"/>
                  </a:lnTo>
                  <a:close/>
                </a:path>
              </a:pathLst>
            </a:custGeom>
            <a:solidFill>
              <a:srgbClr val="4971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166495" cy="67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5289240">
            <a:off x="-2960106" y="-896765"/>
            <a:ext cx="6656198" cy="5258396"/>
          </a:xfrm>
          <a:custGeom>
            <a:avLst/>
            <a:gdLst/>
            <a:ahLst/>
            <a:cxnLst/>
            <a:rect r="r" b="b" t="t" l="l"/>
            <a:pathLst>
              <a:path h="5258396" w="6656198">
                <a:moveTo>
                  <a:pt x="6656198" y="0"/>
                </a:moveTo>
                <a:lnTo>
                  <a:pt x="0" y="0"/>
                </a:lnTo>
                <a:lnTo>
                  <a:pt x="0" y="5258397"/>
                </a:lnTo>
                <a:lnTo>
                  <a:pt x="6656198" y="5258397"/>
                </a:lnTo>
                <a:lnTo>
                  <a:pt x="6656198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28844" y="4250254"/>
            <a:ext cx="8530456" cy="1809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06"/>
              </a:lnSpc>
            </a:pPr>
            <a:r>
              <a:rPr lang="en-US" sz="10504">
                <a:solidFill>
                  <a:srgbClr val="0B1320"/>
                </a:solidFill>
                <a:latin typeface="League Spartan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02874" y="5935970"/>
            <a:ext cx="7156426" cy="1038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3"/>
              </a:lnSpc>
            </a:pPr>
            <a:r>
              <a:rPr lang="en-US" sz="6002">
                <a:solidFill>
                  <a:srgbClr val="1C3F60"/>
                </a:solidFill>
                <a:latin typeface="Kollektif"/>
              </a:rPr>
              <a:t>For Your Attention</a:t>
            </a:r>
          </a:p>
        </p:txBody>
      </p:sp>
      <p:sp>
        <p:nvSpPr>
          <p:cNvPr name="AutoShape 12" id="12"/>
          <p:cNvSpPr/>
          <p:nvPr/>
        </p:nvSpPr>
        <p:spPr>
          <a:xfrm rot="-2168403">
            <a:off x="2758997" y="9336932"/>
            <a:ext cx="5768425" cy="0"/>
          </a:xfrm>
          <a:prstGeom prst="line">
            <a:avLst/>
          </a:prstGeom>
          <a:ln cap="flat" w="38100">
            <a:solidFill>
              <a:srgbClr val="F3F6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DAF0rk5rE5A</dc:identifier>
  <dcterms:modified xsi:type="dcterms:W3CDTF">2011-08-01T06:04:30Z</dcterms:modified>
  <cp:revision>1</cp:revision>
  <dc:title>Task 01 Report_23266038</dc:title>
</cp:coreProperties>
</file>