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B13631-2F00-4814-9F59-BD38A10DA0E9}">
  <a:tblStyle styleId="{6EB13631-2F00-4814-9F59-BD38A10DA0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36" y="7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3T07:51:11.288"/>
    </inkml:context>
    <inkml:brush xml:id="br0">
      <inkml:brushProperty name="width" value="0.35" units="cm"/>
      <inkml:brushProperty name="height" value="0.35" units="cm"/>
      <inkml:brushProperty name="color" value="#FFFFFF"/>
    </inkml:brush>
  </inkml:definitions>
  <inkml:trace contextRef="#ctx0" brushRef="#br0">1 88 24575,'610'0'0,"-592"-2"0,-1 1 0,23-7 0,3 1 0,-2-1 0,20-1 0,4 0 0,5 1 0,320 8 0,-374-1 0,-1 0 0,22-5 0,30-3 0,16 0 0,-59 6 0,38-2 0,44 3 0,110 5 0,-146 12-1365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d114a5e1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6d114a5e1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89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6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Project Title</a:t>
            </a:r>
            <a:endParaRPr/>
          </a:p>
        </p:txBody>
      </p:sp>
      <p:sp>
        <p:nvSpPr>
          <p:cNvPr id="211" name="Google Shape;211;p15"/>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150000"/>
              </a:lnSpc>
              <a:spcBef>
                <a:spcPts val="1000"/>
              </a:spcBef>
              <a:spcAft>
                <a:spcPts val="0"/>
              </a:spcAft>
              <a:buClr>
                <a:schemeClr val="lt2"/>
              </a:buClr>
              <a:buSzPts val="1800"/>
              <a:buNone/>
            </a:pPr>
            <a:r>
              <a:rPr lang="en-US" b="1" dirty="0">
                <a:latin typeface="Franklin Gothic"/>
                <a:ea typeface="Franklin Gothic"/>
                <a:cs typeface="Franklin Gothic"/>
                <a:sym typeface="Franklin Gothic"/>
              </a:rPr>
              <a:t>  Problem Statement:</a:t>
            </a:r>
            <a:r>
              <a:rPr lang="en-US" dirty="0">
                <a:latin typeface="Franklin Gothic"/>
                <a:ea typeface="Franklin Gothic"/>
                <a:cs typeface="Franklin Gothic"/>
                <a:sym typeface="Franklin Gothic"/>
              </a:rPr>
              <a:t> </a:t>
            </a:r>
            <a:r>
              <a:rPr lang="en-US" b="1" dirty="0">
                <a:solidFill>
                  <a:srgbClr val="1F1F1F"/>
                </a:solidFill>
                <a:highlight>
                  <a:srgbClr val="FFFFFF"/>
                </a:highlight>
                <a:latin typeface="Franklin Gothic"/>
                <a:ea typeface="Franklin Gothic"/>
                <a:cs typeface="Franklin Gothic"/>
                <a:sym typeface="Franklin Gothic"/>
              </a:rPr>
              <a:t>Snake Recognition </a:t>
            </a:r>
            <a:r>
              <a:rPr lang="en-US" dirty="0">
                <a:solidFill>
                  <a:srgbClr val="1F1F1F"/>
                </a:solidFill>
                <a:highlight>
                  <a:srgbClr val="FFFFFF"/>
                </a:highlight>
                <a:latin typeface="Franklin Gothic"/>
                <a:ea typeface="Franklin Gothic"/>
                <a:cs typeface="Franklin Gothic"/>
                <a:sym typeface="Franklin Gothic"/>
              </a:rPr>
              <a:t>: </a:t>
            </a:r>
            <a:r>
              <a:rPr lang="en-GB" dirty="0">
                <a:solidFill>
                  <a:srgbClr val="1F1F1F"/>
                </a:solidFill>
                <a:highlight>
                  <a:srgbClr val="FFFFFF"/>
                </a:highlight>
                <a:latin typeface="Franklin Gothic"/>
                <a:ea typeface="Franklin Gothic"/>
                <a:cs typeface="Franklin Gothic"/>
                <a:sym typeface="Franklin Gothic"/>
              </a:rPr>
              <a:t> to distinguish between poisonous and non-poisonous snakes based on images.</a:t>
            </a:r>
            <a:br>
              <a:rPr lang="en-GB" dirty="0">
                <a:latin typeface="Franklin Gothic"/>
                <a:ea typeface="Franklin Gothic"/>
                <a:cs typeface="Franklin Gothic"/>
                <a:sym typeface="Franklin Gothic"/>
              </a:rPr>
            </a:br>
            <a:r>
              <a:rPr lang="en-GB" dirty="0">
                <a:latin typeface="Franklin Gothic"/>
                <a:ea typeface="Franklin Gothic"/>
                <a:cs typeface="Franklin Gothic"/>
                <a:sym typeface="Franklin Gothic"/>
              </a:rPr>
              <a:t>  </a:t>
            </a:r>
            <a:r>
              <a:rPr lang="en-GB" b="1" dirty="0">
                <a:latin typeface="Franklin Gothic"/>
                <a:ea typeface="Franklin Gothic"/>
                <a:cs typeface="Franklin Gothic"/>
                <a:sym typeface="Franklin Gothic"/>
              </a:rPr>
              <a:t>Project Group Number:  </a:t>
            </a:r>
            <a:r>
              <a:rPr lang="en-GB" b="1" dirty="0">
                <a:solidFill>
                  <a:schemeClr val="dk1"/>
                </a:solidFill>
                <a:latin typeface="Franklin Gothic"/>
                <a:ea typeface="Franklin Gothic"/>
                <a:cs typeface="Franklin Gothic"/>
                <a:sym typeface="Franklin Gothic"/>
              </a:rPr>
              <a:t>08</a:t>
            </a:r>
            <a:endParaRPr lang="en-GB" b="1" dirty="0">
              <a:solidFill>
                <a:schemeClr val="dk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  </a:t>
            </a:r>
            <a:r>
              <a:rPr lang="en-US" b="1" dirty="0">
                <a:latin typeface="Franklin Gothic"/>
                <a:ea typeface="Franklin Gothic"/>
                <a:cs typeface="Franklin Gothic"/>
                <a:sym typeface="Franklin Gothic"/>
              </a:rPr>
              <a:t>Group Member Details:</a:t>
            </a:r>
            <a:r>
              <a:rPr lang="en-US" dirty="0">
                <a:latin typeface="Franklin Gothic"/>
                <a:ea typeface="Franklin Gothic"/>
                <a:cs typeface="Franklin Gothic"/>
                <a:sym typeface="Franklin Gothic"/>
              </a:rPr>
              <a:t> </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br>
              <a:rPr lang="en-US" b="1" dirty="0">
                <a:latin typeface="Franklin Gothic"/>
                <a:ea typeface="Franklin Gothic"/>
                <a:cs typeface="Franklin Gothic"/>
                <a:sym typeface="Franklin Gothic"/>
              </a:rPr>
            </a:br>
            <a:r>
              <a:rPr lang="en-US" b="1" dirty="0">
                <a:latin typeface="Franklin Gothic"/>
                <a:ea typeface="Franklin Gothic"/>
                <a:cs typeface="Franklin Gothic"/>
                <a:sym typeface="Franklin Gothic"/>
              </a:rPr>
              <a:t>  Guide Details:</a:t>
            </a:r>
            <a:r>
              <a:rPr lang="en-US" dirty="0">
                <a:latin typeface="Franklin Gothic"/>
                <a:ea typeface="Franklin Gothic"/>
                <a:cs typeface="Franklin Gothic"/>
                <a:sym typeface="Franklin Gothic"/>
              </a:rPr>
              <a:t> 	</a:t>
            </a:r>
            <a:r>
              <a:rPr lang="en-US" dirty="0">
                <a:solidFill>
                  <a:schemeClr val="dk1"/>
                </a:solidFill>
                <a:latin typeface="Franklin Gothic"/>
                <a:ea typeface="Franklin Gothic"/>
                <a:cs typeface="Franklin Gothic"/>
                <a:sym typeface="Franklin Gothic"/>
              </a:rPr>
              <a:t>Prof. Ruchi Jain</a:t>
            </a:r>
            <a:endParaRPr dirty="0">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r>
              <a:rPr lang="en-US" dirty="0">
                <a:solidFill>
                  <a:schemeClr val="dk1"/>
                </a:solidFill>
                <a:latin typeface="Franklin Gothic"/>
                <a:ea typeface="Franklin Gothic"/>
                <a:cs typeface="Franklin Gothic"/>
                <a:sym typeface="Franklin Gothic"/>
              </a:rPr>
              <a:t>		( Assistant Professor )</a:t>
            </a:r>
            <a:endParaRPr dirty="0">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t>  </a:t>
            </a:r>
            <a:endParaRPr dirty="0"/>
          </a:p>
        </p:txBody>
      </p:sp>
      <p:sp>
        <p:nvSpPr>
          <p:cNvPr id="212" name="Google Shape;212;p15"/>
          <p:cNvSpPr txBox="1"/>
          <p:nvPr/>
        </p:nvSpPr>
        <p:spPr>
          <a:xfrm>
            <a:off x="1937981" y="389719"/>
            <a:ext cx="309804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MINOR PROJECT-I</a:t>
            </a:r>
            <a:endParaRPr dirty="0"/>
          </a:p>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          AD-608</a:t>
            </a:r>
            <a:endParaRPr sz="2400" b="1" i="0" u="none" strike="noStrike" cap="none" dirty="0">
              <a:solidFill>
                <a:srgbClr val="000000"/>
              </a:solidFill>
              <a:latin typeface="Times New Roman"/>
              <a:ea typeface="Times New Roman"/>
              <a:cs typeface="Times New Roman"/>
              <a:sym typeface="Times New Roman"/>
            </a:endParaRPr>
          </a:p>
        </p:txBody>
      </p:sp>
      <p:pic>
        <p:nvPicPr>
          <p:cNvPr id="213" name="Google Shape;213;p15"/>
          <p:cNvPicPr preferRelativeResize="0"/>
          <p:nvPr/>
        </p:nvPicPr>
        <p:blipFill rotWithShape="1">
          <a:blip r:embed="rId3">
            <a:alphaModFix/>
          </a:blip>
          <a:srcRect/>
          <a:stretch/>
        </p:blipFill>
        <p:spPr>
          <a:xfrm>
            <a:off x="830240" y="86012"/>
            <a:ext cx="1107741" cy="1438409"/>
          </a:xfrm>
          <a:prstGeom prst="rect">
            <a:avLst/>
          </a:prstGeom>
          <a:noFill/>
          <a:ln>
            <a:noFill/>
          </a:ln>
        </p:spPr>
      </p:pic>
      <p:graphicFrame>
        <p:nvGraphicFramePr>
          <p:cNvPr id="214" name="Google Shape;214;p15"/>
          <p:cNvGraphicFramePr/>
          <p:nvPr>
            <p:extLst>
              <p:ext uri="{D42A27DB-BD31-4B8C-83A1-F6EECF244321}">
                <p14:modId xmlns:p14="http://schemas.microsoft.com/office/powerpoint/2010/main" val="2241184698"/>
              </p:ext>
            </p:extLst>
          </p:nvPr>
        </p:nvGraphicFramePr>
        <p:xfrm>
          <a:off x="5823750" y="3719379"/>
          <a:ext cx="5744700" cy="1371510"/>
        </p:xfrm>
        <a:graphic>
          <a:graphicData uri="http://schemas.openxmlformats.org/drawingml/2006/table">
            <a:tbl>
              <a:tblPr>
                <a:noFill/>
                <a:effectLst/>
                <a:tableStyleId>{6EB13631-2F00-4814-9F59-BD38A10DA0E9}</a:tableStyleId>
              </a:tblPr>
              <a:tblGrid>
                <a:gridCol w="2872350">
                  <a:extLst>
                    <a:ext uri="{9D8B030D-6E8A-4147-A177-3AD203B41FA5}">
                      <a16:colId xmlns:a16="http://schemas.microsoft.com/office/drawing/2014/main" val="20000"/>
                    </a:ext>
                  </a:extLst>
                </a:gridCol>
                <a:gridCol w="2872350">
                  <a:extLst>
                    <a:ext uri="{9D8B030D-6E8A-4147-A177-3AD203B41FA5}">
                      <a16:colId xmlns:a16="http://schemas.microsoft.com/office/drawing/2014/main" val="20001"/>
                    </a:ext>
                  </a:extLst>
                </a:gridCol>
              </a:tblGrid>
              <a:tr h="441500">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Mahak Mirza</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noFill/>
                      <a:prstDash val="solid"/>
                      <a:round/>
                      <a:headEnd type="none" w="sm" len="sm"/>
                      <a:tailEnd type="none" w="sm" len="sm"/>
                    </a:lnB>
                    <a:noFill/>
                  </a:tcPr>
                </a:tc>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0187AD211020</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0"/>
                  </a:ext>
                </a:extLst>
              </a:tr>
              <a:tr h="441500">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Sparsh Sahu</a:t>
                      </a:r>
                      <a:endParaRPr sz="1800" dirty="0">
                        <a:latin typeface="Franklin Gothic"/>
                        <a:ea typeface="Franklin Gothic"/>
                        <a:cs typeface="Franklin Gothic"/>
                        <a:sym typeface="Franklin Gothic"/>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0187AD211039</a:t>
                      </a:r>
                      <a:endParaRPr sz="1800" dirty="0">
                        <a:latin typeface="Franklin Gothic"/>
                        <a:ea typeface="Franklin Gothic"/>
                        <a:cs typeface="Franklin Gothic"/>
                        <a:sym typeface="Franklin Gothic"/>
                      </a:endParaRPr>
                    </a:p>
                  </a:txBody>
                  <a:tcPr marL="91425" marR="91425" marT="91425" marB="91425">
                    <a:lnL w="9525" cap="flat" cmpd="sng">
                      <a:no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1"/>
                  </a:ext>
                </a:extLst>
              </a:tr>
              <a:tr h="441500">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Eashan Tiwari</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noFill/>
                      <a:prstDash val="solid"/>
                      <a:round/>
                      <a:headEnd type="none" w="sm" len="sm"/>
                      <a:tailEnd type="none" w="sm" len="sm"/>
                    </a:lnT>
                    <a:lnB w="9525" cap="flat" cmpd="sng">
                      <a:solidFill>
                        <a:schemeClr val="lt1"/>
                      </a:solidFill>
                      <a:prstDash val="solid"/>
                      <a:round/>
                      <a:headEnd type="none" w="sm" len="sm"/>
                      <a:tailEnd type="none" w="sm" len="sm"/>
                    </a:lnB>
                    <a:noFill/>
                  </a:tcPr>
                </a:tc>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0187AD211015</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10</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5B2CCE0-4CF2-DB74-6B6C-D2FB3F5809D8}"/>
                  </a:ext>
                </a:extLst>
              </p14:cNvPr>
              <p14:cNvContentPartPr/>
              <p14:nvPr/>
            </p14:nvContentPartPr>
            <p14:xfrm>
              <a:off x="4516920" y="2535000"/>
              <a:ext cx="738720" cy="31680"/>
            </p14:xfrm>
          </p:contentPart>
        </mc:Choice>
        <mc:Fallback xmlns="">
          <p:pic>
            <p:nvPicPr>
              <p:cNvPr id="13" name="Ink 12">
                <a:extLst>
                  <a:ext uri="{FF2B5EF4-FFF2-40B4-BE49-F238E27FC236}">
                    <a16:creationId xmlns:a16="http://schemas.microsoft.com/office/drawing/2014/main" id="{55B2CCE0-4CF2-DB74-6B6C-D2FB3F5809D8}"/>
                  </a:ext>
                </a:extLst>
              </p:cNvPr>
              <p:cNvPicPr/>
              <p:nvPr/>
            </p:nvPicPr>
            <p:blipFill>
              <a:blip r:embed="rId6"/>
              <a:stretch>
                <a:fillRect/>
              </a:stretch>
            </p:blipFill>
            <p:spPr>
              <a:xfrm>
                <a:off x="4454280" y="2472000"/>
                <a:ext cx="864360" cy="157320"/>
              </a:xfrm>
              <a:prstGeom prst="rect">
                <a:avLst/>
              </a:prstGeom>
            </p:spPr>
          </p:pic>
        </mc:Fallback>
      </mc:AlternateContent>
      <p:pic>
        <p:nvPicPr>
          <p:cNvPr id="3" name="Picture 2">
            <a:extLst>
              <a:ext uri="{FF2B5EF4-FFF2-40B4-BE49-F238E27FC236}">
                <a16:creationId xmlns:a16="http://schemas.microsoft.com/office/drawing/2014/main" id="{9A62C13D-19D2-84AA-FFAE-FF3573AEB6F9}"/>
              </a:ext>
            </a:extLst>
          </p:cNvPr>
          <p:cNvPicPr>
            <a:picLocks noChangeAspect="1"/>
          </p:cNvPicPr>
          <p:nvPr/>
        </p:nvPicPr>
        <p:blipFill>
          <a:blip r:embed="rId7"/>
          <a:stretch>
            <a:fillRect/>
          </a:stretch>
        </p:blipFill>
        <p:spPr>
          <a:xfrm>
            <a:off x="3519128" y="2842777"/>
            <a:ext cx="5153744" cy="2905530"/>
          </a:xfrm>
          <a:prstGeom prst="rect">
            <a:avLst/>
          </a:prstGeom>
        </p:spPr>
      </p:pic>
      <p:sp>
        <p:nvSpPr>
          <p:cNvPr id="4" name="TextBox 3">
            <a:extLst>
              <a:ext uri="{FF2B5EF4-FFF2-40B4-BE49-F238E27FC236}">
                <a16:creationId xmlns:a16="http://schemas.microsoft.com/office/drawing/2014/main" id="{8D729F9B-3F94-2907-261A-892AED4AF5D2}"/>
              </a:ext>
            </a:extLst>
          </p:cNvPr>
          <p:cNvSpPr txBox="1"/>
          <p:nvPr/>
        </p:nvSpPr>
        <p:spPr>
          <a:xfrm>
            <a:off x="3308472" y="6093659"/>
            <a:ext cx="5575056" cy="307777"/>
          </a:xfrm>
          <a:prstGeom prst="rect">
            <a:avLst/>
          </a:prstGeom>
          <a:noFill/>
        </p:spPr>
        <p:txBody>
          <a:bodyPr wrap="square" rtlCol="0">
            <a:spAutoFit/>
          </a:bodyPr>
          <a:lstStyle/>
          <a:p>
            <a:pPr algn="ctr"/>
            <a:r>
              <a:rPr lang="en-IN" dirty="0"/>
              <a:t>Fig:- User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11</a:t>
            </a:fld>
            <a:endParaRPr/>
          </a:p>
        </p:txBody>
      </p:sp>
      <p:pic>
        <p:nvPicPr>
          <p:cNvPr id="291" name="Google Shape;291;p23"/>
          <p:cNvPicPr preferRelativeResize="0"/>
          <p:nvPr/>
        </p:nvPicPr>
        <p:blipFill rotWithShape="1">
          <a:blip r:embed="rId3">
            <a:alphaModFix/>
          </a:blip>
          <a:srcRect/>
          <a:stretch/>
        </p:blipFill>
        <p:spPr>
          <a:xfrm>
            <a:off x="34878" y="117497"/>
            <a:ext cx="697550" cy="699021"/>
          </a:xfrm>
          <a:prstGeom prst="rect">
            <a:avLst/>
          </a:prstGeom>
          <a:noFill/>
          <a:ln>
            <a:noFill/>
          </a:ln>
        </p:spPr>
      </p:pic>
      <p:pic>
        <p:nvPicPr>
          <p:cNvPr id="292" name="Google Shape;292;p23"/>
          <p:cNvPicPr preferRelativeResize="0"/>
          <p:nvPr/>
        </p:nvPicPr>
        <p:blipFill rotWithShape="1">
          <a:blip r:embed="rId4">
            <a:alphaModFix/>
          </a:blip>
          <a:srcRect/>
          <a:stretch/>
        </p:blipFill>
        <p:spPr>
          <a:xfrm>
            <a:off x="495171" y="1173708"/>
            <a:ext cx="9276625" cy="477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964023" y="879063"/>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20" name="Google Shape;220;p16"/>
          <p:cNvSpPr txBox="1">
            <a:spLocks noGrp="1"/>
          </p:cNvSpPr>
          <p:nvPr>
            <p:ph type="body" idx="1"/>
          </p:nvPr>
        </p:nvSpPr>
        <p:spPr>
          <a:xfrm>
            <a:off x="676400" y="2289375"/>
            <a:ext cx="6319200" cy="28773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457200" lvl="0" indent="0" algn="l" rtl="0">
              <a:lnSpc>
                <a:spcPct val="100000"/>
              </a:lnSpc>
              <a:spcBef>
                <a:spcPts val="0"/>
              </a:spcBef>
              <a:spcAft>
                <a:spcPts val="0"/>
              </a:spcAft>
              <a:buClr>
                <a:schemeClr val="lt2"/>
              </a:buClr>
              <a:buSzPts val="1800"/>
              <a:buNone/>
            </a:pPr>
            <a:endParaRPr sz="1800" dirty="0">
              <a:solidFill>
                <a:schemeClr val="lt2"/>
              </a:solidFill>
              <a:latin typeface="Franklin Gothic"/>
              <a:ea typeface="Franklin Gothic"/>
              <a:cs typeface="Franklin Gothic"/>
              <a:sym typeface="Franklin Gothic"/>
            </a:endParaRPr>
          </a:p>
          <a:p>
            <a:pPr marL="457200" lvl="0" indent="0" algn="l" rtl="0">
              <a:lnSpc>
                <a:spcPct val="100000"/>
              </a:lnSpc>
              <a:spcBef>
                <a:spcPts val="0"/>
              </a:spcBef>
              <a:spcAft>
                <a:spcPts val="0"/>
              </a:spcAft>
              <a:buClr>
                <a:schemeClr val="lt2"/>
              </a:buClr>
              <a:buSzPts val="1800"/>
              <a:buNone/>
            </a:pPr>
            <a:r>
              <a:rPr lang="en-US" sz="1800" b="1" dirty="0">
                <a:solidFill>
                  <a:schemeClr val="lt2"/>
                </a:solidFill>
                <a:latin typeface="Franklin Gothic"/>
                <a:ea typeface="Franklin Gothic"/>
                <a:cs typeface="Franklin Gothic"/>
                <a:sym typeface="Franklin Gothic"/>
              </a:rPr>
              <a:t>Describe your idea Solution/Prototype here:</a:t>
            </a:r>
            <a:endParaRPr b="1" dirty="0"/>
          </a:p>
          <a:p>
            <a:pPr marL="457200" lvl="0" indent="0" algn="l" rtl="0">
              <a:lnSpc>
                <a:spcPct val="100000"/>
              </a:lnSpc>
              <a:spcBef>
                <a:spcPts val="1000"/>
              </a:spcBef>
              <a:spcAft>
                <a:spcPts val="0"/>
              </a:spcAft>
              <a:buNone/>
            </a:pPr>
            <a:r>
              <a:rPr lang="en-US" dirty="0"/>
              <a:t> </a:t>
            </a:r>
            <a:r>
              <a:rPr lang="en-US" sz="1800" dirty="0">
                <a:solidFill>
                  <a:srgbClr val="0D0D0D"/>
                </a:solidFill>
                <a:highlight>
                  <a:srgbClr val="FFFFFF"/>
                </a:highlight>
                <a:latin typeface="Roboto"/>
                <a:ea typeface="Roboto"/>
                <a:cs typeface="Roboto"/>
                <a:sym typeface="Roboto"/>
              </a:rPr>
              <a:t>The proposed solution is a real-time emotion recognition system that leverages machine learning, including deep learning models, and OpenCV for processing and analyzing facial expressions and voice tone. This combination enhances the accuracy and reliability of emotion detection, making it suitable for applications in healthcare, customer service, education, and more</a:t>
            </a:r>
            <a:r>
              <a:rPr lang="en-US" sz="1200" dirty="0">
                <a:solidFill>
                  <a:srgbClr val="0D0D0D"/>
                </a:solidFill>
                <a:highlight>
                  <a:srgbClr val="FFFFFF"/>
                </a:highlight>
                <a:latin typeface="Roboto"/>
                <a:ea typeface="Roboto"/>
                <a:cs typeface="Roboto"/>
                <a:sym typeface="Roboto"/>
              </a:rPr>
              <a:t>.</a:t>
            </a:r>
            <a:endParaRPr dirty="0">
              <a:latin typeface="Roboto"/>
              <a:ea typeface="Roboto"/>
              <a:cs typeface="Roboto"/>
              <a:sym typeface="Roboto"/>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21" name="Google Shape;221;p16"/>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
        <p:nvSpPr>
          <p:cNvPr id="222" name="Google Shape;222;p16"/>
          <p:cNvSpPr txBox="1"/>
          <p:nvPr/>
        </p:nvSpPr>
        <p:spPr>
          <a:xfrm>
            <a:off x="7378575" y="489875"/>
            <a:ext cx="4649400" cy="5987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a:solidFill>
                  <a:schemeClr val="lt2"/>
                </a:solidFill>
                <a:latin typeface="Franklin Gothic"/>
                <a:ea typeface="Franklin Gothic"/>
                <a:cs typeface="Franklin Gothic"/>
                <a:sym typeface="Franklin Gothic"/>
              </a:rPr>
              <a:t>      </a:t>
            </a:r>
            <a:r>
              <a:rPr lang="en-US" sz="1800" b="1" i="0" u="none" strike="noStrike" cap="none">
                <a:solidFill>
                  <a:schemeClr val="lt2"/>
                </a:solidFill>
                <a:latin typeface="Franklin Gothic"/>
                <a:ea typeface="Franklin Gothic"/>
                <a:cs typeface="Franklin Gothic"/>
                <a:sym typeface="Franklin Gothic"/>
              </a:rPr>
              <a:t>Abstract</a:t>
            </a:r>
            <a:r>
              <a:rPr lang="en-US" sz="1600" b="1" i="0" u="none" strike="noStrike" cap="none">
                <a:solidFill>
                  <a:schemeClr val="dk1"/>
                </a:solidFill>
                <a:latin typeface="Libre Franklin"/>
                <a:ea typeface="Libre Franklin"/>
                <a:cs typeface="Libre Franklin"/>
                <a:sym typeface="Libre Franklin"/>
              </a:rPr>
              <a:t>:</a:t>
            </a:r>
            <a:r>
              <a:rPr lang="en-US" sz="1600" b="0" i="0" u="none" strike="noStrike" cap="none">
                <a:solidFill>
                  <a:schemeClr val="dk1"/>
                </a:solidFill>
                <a:latin typeface="Libre Franklin"/>
                <a:ea typeface="Libre Franklin"/>
                <a:cs typeface="Libre Franklin"/>
                <a:sym typeface="Libre Franklin"/>
              </a:rPr>
              <a:t>  </a:t>
            </a:r>
            <a:endParaRPr sz="1600" b="0" i="0" u="none" strike="noStrike" cap="none">
              <a:solidFill>
                <a:schemeClr val="dk1"/>
              </a:solidFill>
              <a:latin typeface="Libre Franklin"/>
              <a:ea typeface="Libre Franklin"/>
              <a:cs typeface="Libre Franklin"/>
              <a:sym typeface="Libre Franklin"/>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Our project introduces an emotion recognition system that merges machine learning methods, particularly deep learning models, with OpenCV for real-time analysis of facial expressions and voice tone.</a:t>
            </a:r>
            <a:endParaRPr sz="1800">
              <a:solidFill>
                <a:srgbClr val="0D0D0D"/>
              </a:solidFill>
              <a:highlight>
                <a:srgbClr val="FFFFFF"/>
              </a:highlight>
              <a:latin typeface="Roboto"/>
              <a:ea typeface="Roboto"/>
              <a:cs typeface="Roboto"/>
              <a:sym typeface="Roboto"/>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The system's objective is to accurately detect and categorize emotions such as happiness, sadness, and anger, providing valuable insights for applications in healthcare, customer service, education, and more.</a:t>
            </a:r>
            <a:endParaRPr sz="1800">
              <a:solidFill>
                <a:srgbClr val="0D0D0D"/>
              </a:solidFill>
              <a:highlight>
                <a:srgbClr val="FFFFFF"/>
              </a:highlight>
              <a:latin typeface="Roboto"/>
              <a:ea typeface="Roboto"/>
              <a:cs typeface="Roboto"/>
              <a:sym typeface="Roboto"/>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By combining advanced algorithms and computer vision capabilities, our solution offers a reliable and efficient approach to understanding and responding to human emotions in diverse scenarios.</a:t>
            </a:r>
            <a:endParaRPr sz="18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1000"/>
              </a:spcBef>
              <a:spcAft>
                <a:spcPts val="0"/>
              </a:spcAft>
              <a:buNone/>
            </a:pP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Libre Franklin"/>
              <a:ea typeface="Libre Franklin"/>
              <a:cs typeface="Libre Franklin"/>
              <a:sym typeface="Libre Franklin"/>
            </a:endParaRPr>
          </a:p>
        </p:txBody>
      </p:sp>
      <p:pic>
        <p:nvPicPr>
          <p:cNvPr id="223" name="Google Shape;223;p16"/>
          <p:cNvPicPr preferRelativeResize="0"/>
          <p:nvPr/>
        </p:nvPicPr>
        <p:blipFill rotWithShape="1">
          <a:blip r:embed="rId3">
            <a:alphaModFix/>
          </a:blip>
          <a:srcRect/>
          <a:stretch/>
        </p:blipFill>
        <p:spPr>
          <a:xfrm>
            <a:off x="73545" y="140367"/>
            <a:ext cx="538327" cy="6990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29" name="Google Shape;229;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p>
        </p:txBody>
      </p:sp>
      <p:sp>
        <p:nvSpPr>
          <p:cNvPr id="230" name="Google Shape;230;p17"/>
          <p:cNvSpPr txBox="1"/>
          <p:nvPr/>
        </p:nvSpPr>
        <p:spPr>
          <a:xfrm>
            <a:off x="1671969" y="2286000"/>
            <a:ext cx="10053000" cy="4260300"/>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dirty="0">
                <a:solidFill>
                  <a:schemeClr val="lt2"/>
                </a:solidFill>
                <a:latin typeface="Franklin Gothic"/>
                <a:ea typeface="Franklin Gothic"/>
                <a:cs typeface="Franklin Gothic"/>
                <a:sym typeface="Franklin Gothic"/>
              </a:rPr>
              <a:t>     </a:t>
            </a:r>
            <a:r>
              <a:rPr lang="en-US" sz="1800" b="1" i="0" u="none" strike="noStrike" cap="none" dirty="0">
                <a:solidFill>
                  <a:schemeClr val="lt2"/>
                </a:solidFill>
                <a:latin typeface="Franklin Gothic"/>
                <a:ea typeface="Franklin Gothic"/>
                <a:cs typeface="Franklin Gothic"/>
                <a:sym typeface="Franklin Gothic"/>
              </a:rPr>
              <a:t>Technology Used </a:t>
            </a:r>
            <a:r>
              <a:rPr lang="en-US" sz="1800" b="1" i="0" u="none" strike="noStrike" cap="none" dirty="0">
                <a:solidFill>
                  <a:schemeClr val="dk1"/>
                </a:solidFill>
                <a:latin typeface="Libre Franklin"/>
                <a:ea typeface="Libre Franklin"/>
                <a:cs typeface="Libre Franklin"/>
                <a:sym typeface="Libre Franklin"/>
              </a:rPr>
              <a:t>:</a:t>
            </a:r>
            <a:endParaRPr sz="1800" b="1" i="0" u="none" strike="noStrike" cap="none" dirty="0">
              <a:solidFill>
                <a:srgbClr val="000000"/>
              </a:solidFill>
            </a:endParaRPr>
          </a:p>
          <a:p>
            <a:pPr marL="457200" marR="0" lvl="0" indent="0" algn="l" rtl="0">
              <a:lnSpc>
                <a:spcPct val="100000"/>
              </a:lnSpc>
              <a:spcBef>
                <a:spcPts val="1000"/>
              </a:spcBef>
              <a:spcAft>
                <a:spcPts val="0"/>
              </a:spcAft>
              <a:buNone/>
            </a:pPr>
            <a:r>
              <a:rPr lang="en-US" sz="1800" b="0" i="0" u="none" strike="noStrike" cap="none" dirty="0">
                <a:solidFill>
                  <a:schemeClr val="dk1"/>
                </a:solidFill>
                <a:latin typeface="Libre Franklin"/>
                <a:ea typeface="Libre Franklin"/>
                <a:cs typeface="Libre Franklin"/>
                <a:sym typeface="Libre Franklin"/>
              </a:rPr>
              <a:t>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600"/>
              <a:buFont typeface="Arial"/>
              <a:buNone/>
            </a:pPr>
            <a:endParaRPr sz="1800" b="0" i="0" u="none" strike="noStrike" cap="none" dirty="0">
              <a:solidFill>
                <a:schemeClr val="dk1"/>
              </a:solidFill>
              <a:latin typeface="Libre Franklin"/>
              <a:ea typeface="Libre Franklin"/>
              <a:cs typeface="Libre Franklin"/>
              <a:sym typeface="Libre Franklin"/>
            </a:endParaRPr>
          </a:p>
        </p:txBody>
      </p:sp>
      <p:pic>
        <p:nvPicPr>
          <p:cNvPr id="231" name="Google Shape;231;p17"/>
          <p:cNvPicPr preferRelativeResize="0"/>
          <p:nvPr/>
        </p:nvPicPr>
        <p:blipFill rotWithShape="1">
          <a:blip r:embed="rId3">
            <a:alphaModFix/>
          </a:blip>
          <a:srcRect/>
          <a:stretch/>
        </p:blipFill>
        <p:spPr>
          <a:xfrm>
            <a:off x="73545" y="140367"/>
            <a:ext cx="538327" cy="699021"/>
          </a:xfrm>
          <a:prstGeom prst="rect">
            <a:avLst/>
          </a:prstGeom>
          <a:noFill/>
          <a:ln>
            <a:noFill/>
          </a:ln>
        </p:spPr>
      </p:pic>
      <p:pic>
        <p:nvPicPr>
          <p:cNvPr id="232" name="Google Shape;232;p17"/>
          <p:cNvPicPr preferRelativeResize="0"/>
          <p:nvPr/>
        </p:nvPicPr>
        <p:blipFill>
          <a:blip r:embed="rId4">
            <a:alphaModFix/>
          </a:blip>
          <a:stretch>
            <a:fillRect/>
          </a:stretch>
        </p:blipFill>
        <p:spPr>
          <a:xfrm>
            <a:off x="6930944" y="2706624"/>
            <a:ext cx="3513998" cy="2064738"/>
          </a:xfrm>
          <a:prstGeom prst="rect">
            <a:avLst/>
          </a:prstGeom>
          <a:noFill/>
          <a:ln>
            <a:noFill/>
          </a:ln>
        </p:spPr>
      </p:pic>
      <p:pic>
        <p:nvPicPr>
          <p:cNvPr id="233" name="Google Shape;233;p17"/>
          <p:cNvPicPr preferRelativeResize="0"/>
          <p:nvPr/>
        </p:nvPicPr>
        <p:blipFill>
          <a:blip r:embed="rId5">
            <a:alphaModFix/>
          </a:blip>
          <a:stretch>
            <a:fillRect/>
          </a:stretch>
        </p:blipFill>
        <p:spPr>
          <a:xfrm>
            <a:off x="6498454" y="4597626"/>
            <a:ext cx="3112358" cy="1744661"/>
          </a:xfrm>
          <a:prstGeom prst="rect">
            <a:avLst/>
          </a:prstGeom>
          <a:noFill/>
          <a:ln>
            <a:noFill/>
          </a:ln>
        </p:spPr>
      </p:pic>
      <p:pic>
        <p:nvPicPr>
          <p:cNvPr id="234" name="Google Shape;234;p17"/>
          <p:cNvPicPr preferRelativeResize="0"/>
          <p:nvPr/>
        </p:nvPicPr>
        <p:blipFill>
          <a:blip r:embed="rId6">
            <a:alphaModFix/>
          </a:blip>
          <a:stretch>
            <a:fillRect/>
          </a:stretch>
        </p:blipFill>
        <p:spPr>
          <a:xfrm>
            <a:off x="2783454" y="4351025"/>
            <a:ext cx="2584074" cy="1981202"/>
          </a:xfrm>
          <a:prstGeom prst="rect">
            <a:avLst/>
          </a:prstGeom>
          <a:noFill/>
          <a:ln>
            <a:noFill/>
          </a:ln>
        </p:spPr>
      </p:pic>
      <p:pic>
        <p:nvPicPr>
          <p:cNvPr id="235" name="Google Shape;235;p17"/>
          <p:cNvPicPr preferRelativeResize="0"/>
          <p:nvPr/>
        </p:nvPicPr>
        <p:blipFill>
          <a:blip r:embed="rId7">
            <a:alphaModFix/>
          </a:blip>
          <a:stretch>
            <a:fillRect/>
          </a:stretch>
        </p:blipFill>
        <p:spPr>
          <a:xfrm>
            <a:off x="1411951" y="2880360"/>
            <a:ext cx="1782174" cy="1717266"/>
          </a:xfrm>
          <a:prstGeom prst="rect">
            <a:avLst/>
          </a:prstGeom>
          <a:noFill/>
          <a:ln>
            <a:noFill/>
          </a:ln>
        </p:spPr>
      </p:pic>
      <p:pic>
        <p:nvPicPr>
          <p:cNvPr id="3" name="Picture 2">
            <a:extLst>
              <a:ext uri="{FF2B5EF4-FFF2-40B4-BE49-F238E27FC236}">
                <a16:creationId xmlns:a16="http://schemas.microsoft.com/office/drawing/2014/main" id="{2FEF0EFD-A744-280E-FA60-4D348E7BA81B}"/>
              </a:ext>
            </a:extLst>
          </p:cNvPr>
          <p:cNvPicPr>
            <a:picLocks noChangeAspect="1"/>
          </p:cNvPicPr>
          <p:nvPr/>
        </p:nvPicPr>
        <p:blipFill>
          <a:blip r:embed="rId8"/>
          <a:stretch>
            <a:fillRect/>
          </a:stretch>
        </p:blipFill>
        <p:spPr>
          <a:xfrm>
            <a:off x="3726543" y="3183900"/>
            <a:ext cx="3204401" cy="11101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952500" y="1305100"/>
            <a:ext cx="5780700" cy="4263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Project Requirements </a:t>
            </a:r>
            <a:endParaRPr/>
          </a:p>
        </p:txBody>
      </p:sp>
      <p:sp>
        <p:nvSpPr>
          <p:cNvPr id="241" name="Google Shape;241;p18"/>
          <p:cNvSpPr txBox="1">
            <a:spLocks noGrp="1"/>
          </p:cNvSpPr>
          <p:nvPr>
            <p:ph type="body" idx="2"/>
          </p:nvPr>
        </p:nvSpPr>
        <p:spPr>
          <a:xfrm>
            <a:off x="970788" y="2128038"/>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dirty="0"/>
              <a:t>Functional Requirements</a:t>
            </a:r>
            <a:endParaRPr b="1" dirty="0"/>
          </a:p>
        </p:txBody>
      </p:sp>
      <p:sp>
        <p:nvSpPr>
          <p:cNvPr id="242" name="Google Shape;242;p18"/>
          <p:cNvSpPr txBox="1">
            <a:spLocks noGrp="1"/>
          </p:cNvSpPr>
          <p:nvPr>
            <p:ph type="body" idx="1"/>
          </p:nvPr>
        </p:nvSpPr>
        <p:spPr>
          <a:xfrm>
            <a:off x="1021650" y="2553900"/>
            <a:ext cx="5642400" cy="39711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57200" lvl="0" indent="-304800" algn="l" rtl="0">
              <a:lnSpc>
                <a:spcPct val="115000"/>
              </a:lnSpc>
              <a:spcBef>
                <a:spcPts val="1500"/>
              </a:spcBef>
              <a:spcAft>
                <a:spcPts val="0"/>
              </a:spcAft>
              <a:buClr>
                <a:srgbClr val="0D0D0D"/>
              </a:buClr>
              <a:buSzPts val="1200"/>
              <a:buFont typeface="Franklin Gothic"/>
              <a:buChar char="⮚"/>
            </a:pPr>
            <a:r>
              <a:rPr lang="en-US" b="1" dirty="0">
                <a:solidFill>
                  <a:srgbClr val="0D0D0D"/>
                </a:solidFill>
                <a:highlight>
                  <a:srgbClr val="FFFFFF"/>
                </a:highlight>
                <a:latin typeface="Franklin Gothic"/>
                <a:ea typeface="Franklin Gothic"/>
                <a:cs typeface="Franklin Gothic"/>
                <a:sym typeface="Franklin Gothic"/>
              </a:rPr>
              <a:t>P</a:t>
            </a:r>
            <a:r>
              <a:rPr lang="en-US" b="1" dirty="0">
                <a:solidFill>
                  <a:srgbClr val="0D0D0D"/>
                </a:solidFill>
                <a:highlight>
                  <a:srgbClr val="FFFFFF"/>
                </a:highlight>
                <a:latin typeface="Roboto"/>
                <a:ea typeface="Roboto"/>
                <a:cs typeface="Roboto"/>
                <a:sym typeface="Roboto"/>
              </a:rPr>
              <a:t>reprocessing for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system should preprocess input images as required by the model for accurate emotion prediction.</a:t>
            </a:r>
            <a:endParaRPr sz="1600" dirty="0">
              <a:solidFill>
                <a:srgbClr val="0D0D0D"/>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0D0D0D"/>
              </a:buClr>
              <a:buSzPts val="1600"/>
              <a:buFont typeface="Roboto"/>
              <a:buChar char="⮚"/>
            </a:pPr>
            <a:r>
              <a:rPr lang="en-US" b="1" dirty="0">
                <a:solidFill>
                  <a:srgbClr val="0D0D0D"/>
                </a:solidFill>
                <a:highlight>
                  <a:srgbClr val="FFFFFF"/>
                </a:highlight>
                <a:latin typeface="Roboto"/>
                <a:ea typeface="Roboto"/>
                <a:cs typeface="Roboto"/>
                <a:sym typeface="Roboto"/>
              </a:rPr>
              <a:t>Emotion Classes for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model should predict emotions from seven predefined classes during evaluation, including happiness, sadness, anger, surprise, fear, neutrality, and disgust.</a:t>
            </a:r>
            <a:endParaRPr sz="1600" dirty="0">
              <a:solidFill>
                <a:srgbClr val="0D0D0D"/>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0D0D0D"/>
              </a:buClr>
              <a:buSzPts val="1600"/>
              <a:buFont typeface="Roboto"/>
              <a:buChar char="⮚"/>
            </a:pPr>
            <a:r>
              <a:rPr lang="en-US" b="1" dirty="0">
                <a:solidFill>
                  <a:srgbClr val="0D0D0D"/>
                </a:solidFill>
                <a:highlight>
                  <a:srgbClr val="FFFFFF"/>
                </a:highlight>
                <a:latin typeface="Roboto"/>
                <a:ea typeface="Roboto"/>
                <a:cs typeface="Roboto"/>
                <a:sym typeface="Roboto"/>
              </a:rPr>
              <a:t>Real-time Emotion Capture and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system should capture real-time facial expressions and voice tone to perform emotion prediction instantly and accurately.</a:t>
            </a:r>
            <a:endParaRPr sz="1600" dirty="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1500"/>
              </a:spcAft>
              <a:buNone/>
            </a:pPr>
            <a:endParaRPr dirty="0"/>
          </a:p>
        </p:txBody>
      </p:sp>
      <p:sp>
        <p:nvSpPr>
          <p:cNvPr id="243" name="Google Shape;243;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a:p>
        </p:txBody>
      </p:sp>
      <p:sp>
        <p:nvSpPr>
          <p:cNvPr id="244" name="Google Shape;244;p18"/>
          <p:cNvSpPr txBox="1"/>
          <p:nvPr/>
        </p:nvSpPr>
        <p:spPr>
          <a:xfrm>
            <a:off x="6904200" y="2128038"/>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None/>
            </a:pPr>
            <a:r>
              <a:rPr lang="en-US" sz="1800" b="1">
                <a:solidFill>
                  <a:schemeClr val="lt2"/>
                </a:solidFill>
                <a:latin typeface="Franklin Gothic"/>
                <a:ea typeface="Franklin Gothic"/>
                <a:cs typeface="Franklin Gothic"/>
                <a:sym typeface="Franklin Gothic"/>
              </a:rPr>
              <a:t>No</a:t>
            </a:r>
            <a:r>
              <a:rPr lang="en-US" sz="1800" b="1" i="0" u="none" strike="noStrike" cap="none">
                <a:solidFill>
                  <a:schemeClr val="lt2"/>
                </a:solidFill>
                <a:latin typeface="Franklin Gothic"/>
                <a:ea typeface="Franklin Gothic"/>
                <a:cs typeface="Franklin Gothic"/>
                <a:sym typeface="Franklin Gothic"/>
              </a:rPr>
              <a:t>n</a:t>
            </a:r>
            <a:r>
              <a:rPr lang="en-US" sz="1800" b="1">
                <a:solidFill>
                  <a:schemeClr val="lt2"/>
                </a:solidFill>
                <a:latin typeface="Franklin Gothic"/>
                <a:ea typeface="Franklin Gothic"/>
                <a:cs typeface="Franklin Gothic"/>
                <a:sym typeface="Franklin Gothic"/>
              </a:rPr>
              <a:t>-F</a:t>
            </a:r>
            <a:r>
              <a:rPr lang="en-US" sz="1800" b="1" i="0" u="none" strike="noStrike" cap="none">
                <a:solidFill>
                  <a:schemeClr val="lt2"/>
                </a:solidFill>
                <a:latin typeface="Franklin Gothic"/>
                <a:ea typeface="Franklin Gothic"/>
                <a:cs typeface="Franklin Gothic"/>
                <a:sym typeface="Franklin Gothic"/>
              </a:rPr>
              <a:t>unctional </a:t>
            </a:r>
            <a:r>
              <a:rPr lang="en-US" sz="1800" b="1">
                <a:solidFill>
                  <a:schemeClr val="lt2"/>
                </a:solidFill>
                <a:latin typeface="Franklin Gothic"/>
                <a:ea typeface="Franklin Gothic"/>
                <a:cs typeface="Franklin Gothic"/>
                <a:sym typeface="Franklin Gothic"/>
              </a:rPr>
              <a:t>Re</a:t>
            </a:r>
            <a:r>
              <a:rPr lang="en-US" sz="1800" b="1" i="0" u="none" strike="noStrike" cap="none">
                <a:solidFill>
                  <a:schemeClr val="lt2"/>
                </a:solidFill>
                <a:latin typeface="Franklin Gothic"/>
                <a:ea typeface="Franklin Gothic"/>
                <a:cs typeface="Franklin Gothic"/>
                <a:sym typeface="Franklin Gothic"/>
              </a:rPr>
              <a:t>quirements</a:t>
            </a:r>
            <a:endParaRPr b="1"/>
          </a:p>
          <a:p>
            <a:pPr marL="228600" marR="0" lvl="0" indent="-228600" algn="l" rtl="0">
              <a:lnSpc>
                <a:spcPct val="90000"/>
              </a:lnSpc>
              <a:spcBef>
                <a:spcPts val="0"/>
              </a:spcBef>
              <a:spcAft>
                <a:spcPts val="0"/>
              </a:spcAft>
              <a:buClr>
                <a:schemeClr val="lt2"/>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8"/>
          <p:cNvSpPr txBox="1"/>
          <p:nvPr/>
        </p:nvSpPr>
        <p:spPr>
          <a:xfrm>
            <a:off x="6986400" y="2553900"/>
            <a:ext cx="4979100" cy="3923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57200" lvl="0" indent="-336550" algn="l" rtl="0">
              <a:lnSpc>
                <a:spcPct val="115000"/>
              </a:lnSpc>
              <a:spcBef>
                <a:spcPts val="150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Performance:</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Real-time emotion detection with high accuracy.</a:t>
            </a:r>
            <a:endParaRPr sz="1700">
              <a:solidFill>
                <a:srgbClr val="0D0D0D"/>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User-friendly Interface:</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Intuitive design for easy navigation and understanding of emotion prediction results.</a:t>
            </a:r>
            <a:endParaRPr sz="1700">
              <a:solidFill>
                <a:srgbClr val="0D0D0D"/>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Maintainability:</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Clear documentation, modular design, and coding standards for easy updates and maintenance.</a:t>
            </a:r>
            <a:endParaRPr sz="17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marR="0" lvl="0" indent="0" algn="l" rtl="0">
              <a:lnSpc>
                <a:spcPct val="90000"/>
              </a:lnSpc>
              <a:spcBef>
                <a:spcPts val="1500"/>
              </a:spcBef>
              <a:spcAft>
                <a:spcPts val="0"/>
              </a:spcAft>
              <a:buNone/>
            </a:pPr>
            <a:r>
              <a:rPr lang="en-US" sz="1600" b="0" i="0" u="none" strike="noStrike" cap="none">
                <a:solidFill>
                  <a:schemeClr val="dk1"/>
                </a:solidFill>
                <a:latin typeface="Libre Franklin"/>
                <a:ea typeface="Libre Franklin"/>
                <a:cs typeface="Libre Franklin"/>
                <a:sym typeface="Libre Franklin"/>
              </a:rPr>
              <a:t>  </a:t>
            </a:r>
            <a:endParaRPr sz="1400" b="0" i="0" u="none" strike="noStrike" cap="none">
              <a:solidFill>
                <a:srgbClr val="000000"/>
              </a:solidFill>
              <a:latin typeface="Arial"/>
              <a:ea typeface="Arial"/>
              <a:cs typeface="Arial"/>
              <a:sym typeface="Arial"/>
            </a:endParaRPr>
          </a:p>
        </p:txBody>
      </p:sp>
      <p:pic>
        <p:nvPicPr>
          <p:cNvPr id="246" name="Google Shape;246;p18"/>
          <p:cNvPicPr preferRelativeResize="0"/>
          <p:nvPr/>
        </p:nvPicPr>
        <p:blipFill rotWithShape="1">
          <a:blip r:embed="rId3">
            <a:alphaModFix/>
          </a:blip>
          <a:srcRect/>
          <a:stretch/>
        </p:blipFill>
        <p:spPr>
          <a:xfrm>
            <a:off x="147845" y="84871"/>
            <a:ext cx="538327" cy="6990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SzPct val="100000"/>
              <a:buNone/>
            </a:pPr>
            <a:r>
              <a:rPr lang="en-US"/>
              <a:t>Project Requirements </a:t>
            </a:r>
            <a:endParaRPr/>
          </a:p>
        </p:txBody>
      </p:sp>
      <p:sp>
        <p:nvSpPr>
          <p:cNvPr id="252" name="Google Shape;252;p1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a:t>Hardware Requirements</a:t>
            </a:r>
            <a:endParaRPr b="1"/>
          </a:p>
        </p:txBody>
      </p:sp>
      <p:sp>
        <p:nvSpPr>
          <p:cNvPr id="253" name="Google Shape;253;p19"/>
          <p:cNvSpPr txBox="1">
            <a:spLocks noGrp="1"/>
          </p:cNvSpPr>
          <p:nvPr>
            <p:ph type="body" idx="1"/>
          </p:nvPr>
        </p:nvSpPr>
        <p:spPr>
          <a:xfrm>
            <a:off x="952500" y="2601924"/>
            <a:ext cx="6707100" cy="409148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457200" lvl="0" indent="-342900" algn="l" rtl="0">
              <a:lnSpc>
                <a:spcPct val="115000"/>
              </a:lnSpc>
              <a:spcBef>
                <a:spcPts val="150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Graphics Processing Unit (GPU)</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At least a 4GB </a:t>
            </a: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Enables faster training and GPU-accelerated computations.</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Random Access Memory (RAM)</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Minimum 8 GB RAM </a:t>
            </a: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Handles large datasets and trains complex models efficiently.</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Operating System (OS)</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System compatible with TensorFlow libraries</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Ensures compatibility with machine learning frameworks and seamless development.</a:t>
            </a:r>
            <a:endParaRPr sz="1800" dirty="0">
              <a:solidFill>
                <a:srgbClr val="0D0D0D"/>
              </a:solidFill>
              <a:highlight>
                <a:srgbClr val="FFFFFF"/>
              </a:highlight>
              <a:latin typeface="Franklin Gothic"/>
              <a:ea typeface="Franklin Gothic"/>
              <a:cs typeface="Franklin Gothic"/>
              <a:sym typeface="Franklin Gothic"/>
            </a:endParaRPr>
          </a:p>
          <a:p>
            <a:pPr marL="457200" lvl="0" indent="0" algn="l" rtl="0">
              <a:lnSpc>
                <a:spcPct val="90000"/>
              </a:lnSpc>
              <a:spcBef>
                <a:spcPts val="1500"/>
              </a:spcBef>
              <a:spcAft>
                <a:spcPts val="0"/>
              </a:spcAft>
              <a:buNone/>
            </a:pPr>
            <a:r>
              <a:rPr lang="en-US" dirty="0"/>
              <a:t> </a:t>
            </a:r>
            <a:endParaRPr dirty="0"/>
          </a:p>
        </p:txBody>
      </p:sp>
      <p:pic>
        <p:nvPicPr>
          <p:cNvPr id="254" name="Google Shape;254;p19"/>
          <p:cNvPicPr preferRelativeResize="0"/>
          <p:nvPr/>
        </p:nvPicPr>
        <p:blipFill rotWithShape="1">
          <a:blip r:embed="rId3">
            <a:alphaModFix/>
          </a:blip>
          <a:srcRect/>
          <a:stretch/>
        </p:blipFill>
        <p:spPr>
          <a:xfrm>
            <a:off x="118280" y="35612"/>
            <a:ext cx="538327" cy="699021"/>
          </a:xfrm>
          <a:prstGeom prst="rect">
            <a:avLst/>
          </a:prstGeom>
          <a:noFill/>
          <a:ln>
            <a:noFill/>
          </a:ln>
        </p:spPr>
      </p:pic>
      <p:sp>
        <p:nvSpPr>
          <p:cNvPr id="255" name="Google Shape;255;p19"/>
          <p:cNvSpPr txBox="1">
            <a:spLocks noGrp="1"/>
          </p:cNvSpPr>
          <p:nvPr>
            <p:ph type="body" idx="2"/>
          </p:nvPr>
        </p:nvSpPr>
        <p:spPr>
          <a:xfrm>
            <a:off x="7886700" y="2360100"/>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a:t>Software Requirements</a:t>
            </a:r>
            <a:endParaRPr b="1"/>
          </a:p>
        </p:txBody>
      </p:sp>
      <p:sp>
        <p:nvSpPr>
          <p:cNvPr id="256" name="Google Shape;256;p19"/>
          <p:cNvSpPr txBox="1"/>
          <p:nvPr/>
        </p:nvSpPr>
        <p:spPr>
          <a:xfrm>
            <a:off x="8361125" y="2676000"/>
            <a:ext cx="3000000" cy="196974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Python</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Open CV</a:t>
            </a:r>
          </a:p>
          <a:p>
            <a:pPr marL="457200" lvl="0" indent="-342900" algn="l" rtl="0">
              <a:lnSpc>
                <a:spcPct val="115000"/>
              </a:lnSpc>
              <a:spcBef>
                <a:spcPts val="0"/>
              </a:spcBef>
              <a:spcAft>
                <a:spcPts val="0"/>
              </a:spcAft>
              <a:buClr>
                <a:srgbClr val="0D0D0D"/>
              </a:buClr>
              <a:buSzPts val="1800"/>
              <a:buFont typeface="Franklin Gothic"/>
              <a:buChar char="➢"/>
            </a:pPr>
            <a:r>
              <a:rPr lang="en-US" sz="1800" dirty="0" err="1">
                <a:solidFill>
                  <a:srgbClr val="0D0D0D"/>
                </a:solidFill>
                <a:highlight>
                  <a:srgbClr val="FFFFFF"/>
                </a:highlight>
                <a:latin typeface="Franklin Gothic"/>
                <a:ea typeface="Franklin Gothic"/>
                <a:cs typeface="Franklin Gothic"/>
                <a:sym typeface="Franklin Gothic"/>
              </a:rPr>
              <a:t>Tensorflow</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err="1">
                <a:solidFill>
                  <a:srgbClr val="0D0D0D"/>
                </a:solidFill>
                <a:highlight>
                  <a:srgbClr val="FFFFFF"/>
                </a:highlight>
                <a:latin typeface="Franklin Gothic"/>
                <a:ea typeface="Franklin Gothic"/>
                <a:cs typeface="Franklin Gothic"/>
                <a:sym typeface="Franklin Gothic"/>
              </a:rPr>
              <a:t>Keras</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VS Code</a:t>
            </a:r>
            <a:endParaRPr sz="1800" dirty="0">
              <a:solidFill>
                <a:srgbClr val="0D0D0D"/>
              </a:solidFill>
              <a:highlight>
                <a:srgbClr val="FFFFFF"/>
              </a:highlight>
              <a:latin typeface="Franklin Gothic"/>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62" name="Google Shape;262;p20"/>
          <p:cNvSpPr txBox="1">
            <a:spLocks noGrp="1"/>
          </p:cNvSpPr>
          <p:nvPr>
            <p:ph type="body" idx="2"/>
          </p:nvPr>
        </p:nvSpPr>
        <p:spPr>
          <a:xfrm>
            <a:off x="820419" y="2133871"/>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dirty="0"/>
              <a:t>Data flow diagram :-</a:t>
            </a:r>
          </a:p>
        </p:txBody>
      </p:sp>
      <p:sp>
        <p:nvSpPr>
          <p:cNvPr id="264" name="Google Shape;264;p2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6</a:t>
            </a:fld>
            <a:endParaRPr/>
          </a:p>
        </p:txBody>
      </p:sp>
      <p:pic>
        <p:nvPicPr>
          <p:cNvPr id="267" name="Google Shape;267;p20"/>
          <p:cNvPicPr preferRelativeResize="0"/>
          <p:nvPr/>
        </p:nvPicPr>
        <p:blipFill rotWithShape="1">
          <a:blip r:embed="rId3">
            <a:alphaModFix/>
          </a:blip>
          <a:srcRect/>
          <a:stretch/>
        </p:blipFill>
        <p:spPr>
          <a:xfrm>
            <a:off x="87193" y="122830"/>
            <a:ext cx="538327" cy="699021"/>
          </a:xfrm>
          <a:prstGeom prst="rect">
            <a:avLst/>
          </a:prstGeom>
          <a:noFill/>
          <a:ln>
            <a:noFill/>
          </a:ln>
        </p:spPr>
      </p:pic>
      <p:pic>
        <p:nvPicPr>
          <p:cNvPr id="4" name="Picture 3">
            <a:extLst>
              <a:ext uri="{FF2B5EF4-FFF2-40B4-BE49-F238E27FC236}">
                <a16:creationId xmlns:a16="http://schemas.microsoft.com/office/drawing/2014/main" id="{AAED7AA9-7CF6-0005-E88F-00A6E1C76AE7}"/>
              </a:ext>
            </a:extLst>
          </p:cNvPr>
          <p:cNvPicPr>
            <a:picLocks noChangeAspect="1"/>
          </p:cNvPicPr>
          <p:nvPr/>
        </p:nvPicPr>
        <p:blipFill>
          <a:blip r:embed="rId4"/>
          <a:stretch>
            <a:fillRect/>
          </a:stretch>
        </p:blipFill>
        <p:spPr>
          <a:xfrm>
            <a:off x="3515259" y="1739268"/>
            <a:ext cx="4982565" cy="5094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938851" y="1069051"/>
            <a:ext cx="5780809"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400"/>
              <a:buNone/>
            </a:pPr>
            <a:r>
              <a:rPr lang="en-US"/>
              <a:t>Design </a:t>
            </a:r>
            <a:endParaRPr/>
          </a:p>
        </p:txBody>
      </p:sp>
      <p:sp>
        <p:nvSpPr>
          <p:cNvPr id="273" name="Google Shape;273;p21"/>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Customer Service Enhancement</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Healthcare Application</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Education and Learning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Entertainment and Gaming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Market Research and Advertising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Noto Sans Symbols"/>
              <a:buChar char="⮚"/>
            </a:pPr>
            <a:r>
              <a:rPr lang="en-US" sz="1800">
                <a:solidFill>
                  <a:srgbClr val="0D0D0D"/>
                </a:solidFill>
                <a:highlight>
                  <a:srgbClr val="FFFFFF"/>
                </a:highlight>
                <a:latin typeface="Roboto"/>
                <a:ea typeface="Roboto"/>
                <a:cs typeface="Roboto"/>
                <a:sym typeface="Roboto"/>
              </a:rPr>
              <a:t>Human-Computer Interaction</a:t>
            </a:r>
            <a:r>
              <a:rPr lang="en-US" sz="1800">
                <a:latin typeface="Roboto"/>
                <a:ea typeface="Roboto"/>
                <a:cs typeface="Roboto"/>
                <a:sym typeface="Roboto"/>
              </a:rPr>
              <a:t>  </a:t>
            </a:r>
            <a:endParaRPr sz="1800">
              <a:latin typeface="Roboto"/>
              <a:ea typeface="Roboto"/>
              <a:cs typeface="Roboto"/>
              <a:sym typeface="Roboto"/>
            </a:endParaRPr>
          </a:p>
        </p:txBody>
      </p:sp>
      <p:sp>
        <p:nvSpPr>
          <p:cNvPr id="274" name="Google Shape;274;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7</a:t>
            </a:fld>
            <a:endParaRPr/>
          </a:p>
        </p:txBody>
      </p:sp>
      <p:sp>
        <p:nvSpPr>
          <p:cNvPr id="275" name="Google Shape;275;p21"/>
          <p:cNvSpPr txBox="1"/>
          <p:nvPr/>
        </p:nvSpPr>
        <p:spPr>
          <a:xfrm>
            <a:off x="6267450" y="1943088"/>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u="none" strike="noStrike" cap="none" dirty="0">
                <a:solidFill>
                  <a:schemeClr val="lt2"/>
                </a:solidFill>
                <a:latin typeface="Franklin Gothic"/>
                <a:ea typeface="Franklin Gothic"/>
                <a:cs typeface="Franklin Gothic"/>
                <a:sym typeface="Franklin Gothic"/>
              </a:rPr>
              <a:t>Dependencies / Show stopper :</a:t>
            </a:r>
            <a:endParaRPr sz="1400" b="1" i="0" u="none" strike="noStrike" cap="none" dirty="0">
              <a:solidFill>
                <a:srgbClr val="000000"/>
              </a:solidFill>
            </a:endParaRPr>
          </a:p>
        </p:txBody>
      </p:sp>
      <p:sp>
        <p:nvSpPr>
          <p:cNvPr id="276" name="Google Shape;276;p21"/>
          <p:cNvSpPr txBox="1"/>
          <p:nvPr/>
        </p:nvSpPr>
        <p:spPr>
          <a:xfrm>
            <a:off x="6254750" y="2326350"/>
            <a:ext cx="4838700" cy="4253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solidFill>
                  <a:srgbClr val="0D0D0D"/>
                </a:solidFill>
                <a:highlight>
                  <a:srgbClr val="FFFFFF"/>
                </a:highlight>
                <a:latin typeface="Roboto"/>
                <a:ea typeface="Roboto"/>
                <a:cs typeface="Roboto"/>
                <a:sym typeface="Roboto"/>
              </a:rPr>
              <a:t>Dependencies:</a:t>
            </a:r>
            <a:endParaRPr sz="1800" b="1">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Availability of labeled emotion data for training machine learning models.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Compatibility with hardware and software requirements, such as GPU support for deep learning computations.</a:t>
            </a:r>
            <a:endParaRPr sz="1800">
              <a:solidFill>
                <a:srgbClr val="0D0D0D"/>
              </a:solidFill>
              <a:highlight>
                <a:srgbClr val="FFFFFF"/>
              </a:highlight>
              <a:latin typeface="Roboto"/>
              <a:ea typeface="Roboto"/>
              <a:cs typeface="Roboto"/>
              <a:sym typeface="Roboto"/>
            </a:endParaRPr>
          </a:p>
          <a:p>
            <a:pPr marL="0" marR="0" lvl="0" indent="0" algn="l" rtl="0">
              <a:lnSpc>
                <a:spcPct val="90000"/>
              </a:lnSpc>
              <a:spcBef>
                <a:spcPts val="0"/>
              </a:spcBef>
              <a:spcAft>
                <a:spcPts val="0"/>
              </a:spcAft>
              <a:buNone/>
            </a:pPr>
            <a:r>
              <a:rPr lang="en-US" sz="1800" b="1" i="0" u="none" strike="noStrike" cap="none">
                <a:solidFill>
                  <a:schemeClr val="dk1"/>
                </a:solidFill>
                <a:latin typeface="Roboto"/>
                <a:ea typeface="Roboto"/>
                <a:cs typeface="Roboto"/>
                <a:sym typeface="Roboto"/>
              </a:rPr>
              <a:t>  </a:t>
            </a:r>
            <a:r>
              <a:rPr lang="en-US" sz="1800" b="1">
                <a:solidFill>
                  <a:srgbClr val="0D0D0D"/>
                </a:solidFill>
                <a:highlight>
                  <a:srgbClr val="FFFFFF"/>
                </a:highlight>
                <a:latin typeface="Roboto"/>
                <a:ea typeface="Roboto"/>
                <a:cs typeface="Roboto"/>
                <a:sym typeface="Roboto"/>
              </a:rPr>
              <a:t>Showstoppers:</a:t>
            </a:r>
            <a:endParaRPr sz="1800" b="1">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Inaccurate or unreliable emotion prediction results, leading to poor user experience and system usability.</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Lack of user acceptance or adoption due to complex user interface or inadequate accessibility features.</a:t>
            </a:r>
            <a:endParaRPr sz="1800">
              <a:solidFill>
                <a:srgbClr val="0D0D0D"/>
              </a:solidFill>
              <a:highlight>
                <a:srgbClr val="FFFFFF"/>
              </a:highlight>
              <a:latin typeface="Roboto"/>
              <a:ea typeface="Roboto"/>
              <a:cs typeface="Roboto"/>
              <a:sym typeface="Roboto"/>
            </a:endParaRPr>
          </a:p>
          <a:p>
            <a:pPr marL="0" marR="0" lvl="0" indent="0" algn="l" rtl="0">
              <a:lnSpc>
                <a:spcPct val="90000"/>
              </a:lnSpc>
              <a:spcBef>
                <a:spcPts val="0"/>
              </a:spcBef>
              <a:spcAft>
                <a:spcPts val="0"/>
              </a:spcAft>
              <a:buNone/>
            </a:pPr>
            <a:endParaRPr sz="1600">
              <a:solidFill>
                <a:schemeClr val="dk1"/>
              </a:solidFill>
              <a:latin typeface="Libre Franklin"/>
              <a:ea typeface="Libre Franklin"/>
              <a:cs typeface="Libre Franklin"/>
              <a:sym typeface="Libre Franklin"/>
            </a:endParaRPr>
          </a:p>
        </p:txBody>
      </p:sp>
      <p:pic>
        <p:nvPicPr>
          <p:cNvPr id="277" name="Google Shape;277;p21"/>
          <p:cNvPicPr preferRelativeResize="0"/>
          <p:nvPr/>
        </p:nvPicPr>
        <p:blipFill rotWithShape="1">
          <a:blip r:embed="rId3">
            <a:alphaModFix/>
          </a:blip>
          <a:srcRect/>
          <a:stretch/>
        </p:blipFill>
        <p:spPr>
          <a:xfrm>
            <a:off x="54590" y="90203"/>
            <a:ext cx="700585" cy="699021"/>
          </a:xfrm>
          <a:prstGeom prst="rect">
            <a:avLst/>
          </a:prstGeom>
          <a:noFill/>
          <a:ln>
            <a:noFill/>
          </a:ln>
        </p:spPr>
      </p:pic>
      <p:sp>
        <p:nvSpPr>
          <p:cNvPr id="278" name="Google Shape;278;p21"/>
          <p:cNvSpPr txBox="1"/>
          <p:nvPr/>
        </p:nvSpPr>
        <p:spPr>
          <a:xfrm>
            <a:off x="952500" y="2219200"/>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a:solidFill>
                  <a:schemeClr val="lt2"/>
                </a:solidFill>
                <a:latin typeface="Franklin Gothic"/>
                <a:ea typeface="Franklin Gothic"/>
                <a:cs typeface="Franklin Gothic"/>
                <a:sym typeface="Franklin Gothic"/>
              </a:rPr>
              <a:t>Use Cases :</a:t>
            </a:r>
            <a:endParaRPr sz="1400" b="1" i="0" u="none" strike="noStrike" cap="non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8</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p:pic>
        <p:nvPicPr>
          <p:cNvPr id="5" name="Picture 4">
            <a:extLst>
              <a:ext uri="{FF2B5EF4-FFF2-40B4-BE49-F238E27FC236}">
                <a16:creationId xmlns:a16="http://schemas.microsoft.com/office/drawing/2014/main" id="{4721DAB1-B438-DA89-A37C-882B7DF699C4}"/>
              </a:ext>
            </a:extLst>
          </p:cNvPr>
          <p:cNvPicPr>
            <a:picLocks noChangeAspect="1"/>
          </p:cNvPicPr>
          <p:nvPr/>
        </p:nvPicPr>
        <p:blipFill>
          <a:blip r:embed="rId4"/>
          <a:stretch>
            <a:fillRect/>
          </a:stretch>
        </p:blipFill>
        <p:spPr>
          <a:xfrm>
            <a:off x="3454644" y="2368362"/>
            <a:ext cx="4165355" cy="3963858"/>
          </a:xfrm>
          <a:prstGeom prst="rect">
            <a:avLst/>
          </a:prstGeom>
        </p:spPr>
      </p:pic>
      <p:sp>
        <p:nvSpPr>
          <p:cNvPr id="2" name="TextBox 1">
            <a:extLst>
              <a:ext uri="{FF2B5EF4-FFF2-40B4-BE49-F238E27FC236}">
                <a16:creationId xmlns:a16="http://schemas.microsoft.com/office/drawing/2014/main" id="{D14DEAED-D0FC-81BE-78B2-8BF2566875FA}"/>
              </a:ext>
            </a:extLst>
          </p:cNvPr>
          <p:cNvSpPr txBox="1"/>
          <p:nvPr/>
        </p:nvSpPr>
        <p:spPr>
          <a:xfrm>
            <a:off x="3454644" y="6385560"/>
            <a:ext cx="4206240" cy="307777"/>
          </a:xfrm>
          <a:prstGeom prst="rect">
            <a:avLst/>
          </a:prstGeom>
          <a:noFill/>
        </p:spPr>
        <p:txBody>
          <a:bodyPr wrap="square" rtlCol="0">
            <a:spAutoFit/>
          </a:bodyPr>
          <a:lstStyle/>
          <a:p>
            <a:pPr algn="ctr"/>
            <a:r>
              <a:rPr lang="en-IN" dirty="0"/>
              <a:t>Fig:- Dataset Images</a:t>
            </a:r>
          </a:p>
        </p:txBody>
      </p:sp>
    </p:spTree>
    <p:extLst>
      <p:ext uri="{BB962C8B-B14F-4D97-AF65-F5344CB8AC3E}">
        <p14:creationId xmlns:p14="http://schemas.microsoft.com/office/powerpoint/2010/main" val="253677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9</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p:sp>
        <p:nvSpPr>
          <p:cNvPr id="2" name="TextBox 1">
            <a:extLst>
              <a:ext uri="{FF2B5EF4-FFF2-40B4-BE49-F238E27FC236}">
                <a16:creationId xmlns:a16="http://schemas.microsoft.com/office/drawing/2014/main" id="{D14DEAED-D0FC-81BE-78B2-8BF2566875FA}"/>
              </a:ext>
            </a:extLst>
          </p:cNvPr>
          <p:cNvSpPr txBox="1"/>
          <p:nvPr/>
        </p:nvSpPr>
        <p:spPr>
          <a:xfrm>
            <a:off x="3308472" y="6332220"/>
            <a:ext cx="5575056" cy="307777"/>
          </a:xfrm>
          <a:prstGeom prst="rect">
            <a:avLst/>
          </a:prstGeom>
          <a:noFill/>
        </p:spPr>
        <p:txBody>
          <a:bodyPr wrap="square" rtlCol="0">
            <a:spAutoFit/>
          </a:bodyPr>
          <a:lstStyle/>
          <a:p>
            <a:pPr algn="ctr"/>
            <a:r>
              <a:rPr lang="en-IN" dirty="0"/>
              <a:t>Fig:- Training And Validation Accuracy of Experimental Models</a:t>
            </a:r>
          </a:p>
        </p:txBody>
      </p:sp>
      <p:pic>
        <p:nvPicPr>
          <p:cNvPr id="5" name="Picture 4">
            <a:extLst>
              <a:ext uri="{FF2B5EF4-FFF2-40B4-BE49-F238E27FC236}">
                <a16:creationId xmlns:a16="http://schemas.microsoft.com/office/drawing/2014/main" id="{266EEC4E-9C3B-8590-43A8-711C80A69D3A}"/>
              </a:ext>
            </a:extLst>
          </p:cNvPr>
          <p:cNvPicPr>
            <a:picLocks noChangeAspect="1"/>
          </p:cNvPicPr>
          <p:nvPr/>
        </p:nvPicPr>
        <p:blipFill>
          <a:blip r:embed="rId4"/>
          <a:stretch>
            <a:fillRect/>
          </a:stretch>
        </p:blipFill>
        <p:spPr>
          <a:xfrm>
            <a:off x="1585283" y="2852519"/>
            <a:ext cx="9021434" cy="3134162"/>
          </a:xfrm>
          <a:prstGeom prst="rect">
            <a:avLst/>
          </a:prstGeom>
        </p:spPr>
      </p:pic>
    </p:spTree>
    <p:extLst>
      <p:ext uri="{BB962C8B-B14F-4D97-AF65-F5344CB8AC3E}">
        <p14:creationId xmlns:p14="http://schemas.microsoft.com/office/powerpoint/2010/main" val="116865004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561</Words>
  <Application>Microsoft Office PowerPoint</Application>
  <PresentationFormat>Widescreen</PresentationFormat>
  <Paragraphs>96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vt:lpstr>
      <vt:lpstr>Libre Franklin</vt:lpstr>
      <vt:lpstr>Noto Sans Symbols</vt:lpstr>
      <vt:lpstr>Roboto</vt:lpstr>
      <vt:lpstr>Times New Roman</vt:lpstr>
      <vt:lpstr>Theme1</vt:lpstr>
      <vt:lpstr>Project Title</vt:lpstr>
      <vt:lpstr>Idea/Approach Details</vt:lpstr>
      <vt:lpstr>Idea/Approach Details</vt:lpstr>
      <vt:lpstr>Project Requirements </vt:lpstr>
      <vt:lpstr>Project Requirements </vt:lpstr>
      <vt:lpstr>Design </vt:lpstr>
      <vt:lpstr>Design </vt:lpstr>
      <vt:lpstr>Project Screenshots</vt:lpstr>
      <vt:lpstr>Project Screenshots</vt:lpstr>
      <vt:lpstr>Project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Sparsh Sahu</dc:creator>
  <cp:lastModifiedBy>Sparsh Sahu</cp:lastModifiedBy>
  <cp:revision>7</cp:revision>
  <dcterms:modified xsi:type="dcterms:W3CDTF">2024-04-04T04:53:27Z</dcterms:modified>
</cp:coreProperties>
</file>