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A6E2C68-25B1-4895-867B-AADDA86438BC}" type="datetimeFigureOut">
              <a:rPr lang="en-US" smtClean="0"/>
              <a:t>29-Apr-20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872B9A4-AC1D-4726-9271-46024D84FB87}" type="slidenum">
              <a:rPr lang="en-US" smtClean="0"/>
              <a:t>‹#›</a:t>
            </a:fld>
            <a:endParaRPr lang="en-US"/>
          </a:p>
        </p:txBody>
      </p:sp>
    </p:spTree>
    <p:extLst>
      <p:ext uri="{BB962C8B-B14F-4D97-AF65-F5344CB8AC3E}">
        <p14:creationId xmlns:p14="http://schemas.microsoft.com/office/powerpoint/2010/main" val="1359938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E2C68-25B1-4895-867B-AADDA86438BC}"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872B9A4-AC1D-4726-9271-46024D84FB87}" type="slidenum">
              <a:rPr lang="en-US" smtClean="0"/>
              <a:t>‹#›</a:t>
            </a:fld>
            <a:endParaRPr lang="en-US"/>
          </a:p>
        </p:txBody>
      </p:sp>
    </p:spTree>
    <p:extLst>
      <p:ext uri="{BB962C8B-B14F-4D97-AF65-F5344CB8AC3E}">
        <p14:creationId xmlns:p14="http://schemas.microsoft.com/office/powerpoint/2010/main" val="428792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6E2C68-25B1-4895-867B-AADDA86438BC}"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872B9A4-AC1D-4726-9271-46024D84FB87}" type="slidenum">
              <a:rPr lang="en-US" smtClean="0"/>
              <a:t>‹#›</a:t>
            </a:fld>
            <a:endParaRPr lang="en-US"/>
          </a:p>
        </p:txBody>
      </p:sp>
    </p:spTree>
    <p:extLst>
      <p:ext uri="{BB962C8B-B14F-4D97-AF65-F5344CB8AC3E}">
        <p14:creationId xmlns:p14="http://schemas.microsoft.com/office/powerpoint/2010/main" val="600051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6E2C68-25B1-4895-867B-AADDA86438BC}"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872B9A4-AC1D-4726-9271-46024D84FB87}" type="slidenum">
              <a:rPr lang="en-US" smtClean="0"/>
              <a:t>‹#›</a:t>
            </a:fld>
            <a:endParaRPr lang="en-US"/>
          </a:p>
        </p:txBody>
      </p:sp>
    </p:spTree>
    <p:extLst>
      <p:ext uri="{BB962C8B-B14F-4D97-AF65-F5344CB8AC3E}">
        <p14:creationId xmlns:p14="http://schemas.microsoft.com/office/powerpoint/2010/main" val="1583168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E2C68-25B1-4895-867B-AADDA86438BC}"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872B9A4-AC1D-4726-9271-46024D84FB87}" type="slidenum">
              <a:rPr lang="en-US" smtClean="0"/>
              <a:t>‹#›</a:t>
            </a:fld>
            <a:endParaRPr lang="en-US"/>
          </a:p>
        </p:txBody>
      </p:sp>
    </p:spTree>
    <p:extLst>
      <p:ext uri="{BB962C8B-B14F-4D97-AF65-F5344CB8AC3E}">
        <p14:creationId xmlns:p14="http://schemas.microsoft.com/office/powerpoint/2010/main" val="127294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A6E2C68-25B1-4895-867B-AADDA86438BC}" type="datetimeFigureOut">
              <a:rPr lang="en-US" smtClean="0"/>
              <a:t>29-Apr-20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72B9A4-AC1D-4726-9271-46024D84FB87}" type="slidenum">
              <a:rPr lang="en-US" smtClean="0"/>
              <a:t>‹#›</a:t>
            </a:fld>
            <a:endParaRPr lang="en-US"/>
          </a:p>
        </p:txBody>
      </p:sp>
    </p:spTree>
    <p:extLst>
      <p:ext uri="{BB962C8B-B14F-4D97-AF65-F5344CB8AC3E}">
        <p14:creationId xmlns:p14="http://schemas.microsoft.com/office/powerpoint/2010/main" val="1532660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A6E2C68-25B1-4895-867B-AADDA86438BC}" type="datetimeFigureOut">
              <a:rPr lang="en-US" smtClean="0"/>
              <a:t>29-Apr-20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872B9A4-AC1D-4726-9271-46024D84FB87}" type="slidenum">
              <a:rPr lang="en-US" smtClean="0"/>
              <a:t>‹#›</a:t>
            </a:fld>
            <a:endParaRPr lang="en-US"/>
          </a:p>
        </p:txBody>
      </p:sp>
    </p:spTree>
    <p:extLst>
      <p:ext uri="{BB962C8B-B14F-4D97-AF65-F5344CB8AC3E}">
        <p14:creationId xmlns:p14="http://schemas.microsoft.com/office/powerpoint/2010/main" val="1588565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A6E2C68-25B1-4895-867B-AADDA86438BC}"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2B9A4-AC1D-4726-9271-46024D84FB87}" type="slidenum">
              <a:rPr lang="en-US" smtClean="0"/>
              <a:t>‹#›</a:t>
            </a:fld>
            <a:endParaRPr lang="en-US"/>
          </a:p>
        </p:txBody>
      </p:sp>
    </p:spTree>
    <p:extLst>
      <p:ext uri="{BB962C8B-B14F-4D97-AF65-F5344CB8AC3E}">
        <p14:creationId xmlns:p14="http://schemas.microsoft.com/office/powerpoint/2010/main" val="3335224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A6E2C68-25B1-4895-867B-AADDA86438BC}"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872B9A4-AC1D-4726-9271-46024D84FB87}" type="slidenum">
              <a:rPr lang="en-US" smtClean="0"/>
              <a:t>‹#›</a:t>
            </a:fld>
            <a:endParaRPr lang="en-US"/>
          </a:p>
        </p:txBody>
      </p:sp>
    </p:spTree>
    <p:extLst>
      <p:ext uri="{BB962C8B-B14F-4D97-AF65-F5344CB8AC3E}">
        <p14:creationId xmlns:p14="http://schemas.microsoft.com/office/powerpoint/2010/main" val="4166677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E2C68-25B1-4895-867B-AADDA86438BC}"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72B9A4-AC1D-4726-9271-46024D84FB87}" type="slidenum">
              <a:rPr lang="en-US" smtClean="0"/>
              <a:t>‹#›</a:t>
            </a:fld>
            <a:endParaRPr lang="en-US"/>
          </a:p>
        </p:txBody>
      </p:sp>
    </p:spTree>
    <p:extLst>
      <p:ext uri="{BB962C8B-B14F-4D97-AF65-F5344CB8AC3E}">
        <p14:creationId xmlns:p14="http://schemas.microsoft.com/office/powerpoint/2010/main" val="3061473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E2C68-25B1-4895-867B-AADDA86438BC}" type="datetimeFigureOut">
              <a:rPr lang="en-US" smtClean="0"/>
              <a:t>29-Apr-20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872B9A4-AC1D-4726-9271-46024D84FB87}" type="slidenum">
              <a:rPr lang="en-US" smtClean="0"/>
              <a:t>‹#›</a:t>
            </a:fld>
            <a:endParaRPr lang="en-US"/>
          </a:p>
        </p:txBody>
      </p:sp>
    </p:spTree>
    <p:extLst>
      <p:ext uri="{BB962C8B-B14F-4D97-AF65-F5344CB8AC3E}">
        <p14:creationId xmlns:p14="http://schemas.microsoft.com/office/powerpoint/2010/main" val="149059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6E2C68-25B1-4895-867B-AADDA86438BC}"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72B9A4-AC1D-4726-9271-46024D84FB87}" type="slidenum">
              <a:rPr lang="en-US" smtClean="0"/>
              <a:t>‹#›</a:t>
            </a:fld>
            <a:endParaRPr lang="en-US"/>
          </a:p>
        </p:txBody>
      </p:sp>
    </p:spTree>
    <p:extLst>
      <p:ext uri="{BB962C8B-B14F-4D97-AF65-F5344CB8AC3E}">
        <p14:creationId xmlns:p14="http://schemas.microsoft.com/office/powerpoint/2010/main" val="1050410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6E2C68-25B1-4895-867B-AADDA86438BC}" type="datetimeFigureOut">
              <a:rPr lang="en-US" smtClean="0"/>
              <a:t>29-Apr-20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72B9A4-AC1D-4726-9271-46024D84FB87}" type="slidenum">
              <a:rPr lang="en-US" smtClean="0"/>
              <a:t>‹#›</a:t>
            </a:fld>
            <a:endParaRPr lang="en-US"/>
          </a:p>
        </p:txBody>
      </p:sp>
    </p:spTree>
    <p:extLst>
      <p:ext uri="{BB962C8B-B14F-4D97-AF65-F5344CB8AC3E}">
        <p14:creationId xmlns:p14="http://schemas.microsoft.com/office/powerpoint/2010/main" val="299760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6E2C68-25B1-4895-867B-AADDA86438BC}" type="datetimeFigureOut">
              <a:rPr lang="en-US" smtClean="0"/>
              <a:t>29-Apr-20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72B9A4-AC1D-4726-9271-46024D84FB87}" type="slidenum">
              <a:rPr lang="en-US" smtClean="0"/>
              <a:t>‹#›</a:t>
            </a:fld>
            <a:endParaRPr lang="en-US"/>
          </a:p>
        </p:txBody>
      </p:sp>
    </p:spTree>
    <p:extLst>
      <p:ext uri="{BB962C8B-B14F-4D97-AF65-F5344CB8AC3E}">
        <p14:creationId xmlns:p14="http://schemas.microsoft.com/office/powerpoint/2010/main" val="2309083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E2C68-25B1-4895-867B-AADDA86438BC}" type="datetimeFigureOut">
              <a:rPr lang="en-US" smtClean="0"/>
              <a:t>29-Apr-20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872B9A4-AC1D-4726-9271-46024D84FB87}" type="slidenum">
              <a:rPr lang="en-US" smtClean="0"/>
              <a:t>‹#›</a:t>
            </a:fld>
            <a:endParaRPr lang="en-US"/>
          </a:p>
        </p:txBody>
      </p:sp>
    </p:spTree>
    <p:extLst>
      <p:ext uri="{BB962C8B-B14F-4D97-AF65-F5344CB8AC3E}">
        <p14:creationId xmlns:p14="http://schemas.microsoft.com/office/powerpoint/2010/main" val="56584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E2C68-25B1-4895-867B-AADDA86438BC}"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872B9A4-AC1D-4726-9271-46024D84FB87}" type="slidenum">
              <a:rPr lang="en-US" smtClean="0"/>
              <a:t>‹#›</a:t>
            </a:fld>
            <a:endParaRPr lang="en-US"/>
          </a:p>
        </p:txBody>
      </p:sp>
    </p:spTree>
    <p:extLst>
      <p:ext uri="{BB962C8B-B14F-4D97-AF65-F5344CB8AC3E}">
        <p14:creationId xmlns:p14="http://schemas.microsoft.com/office/powerpoint/2010/main" val="2077463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E2C68-25B1-4895-867B-AADDA86438BC}" type="datetimeFigureOut">
              <a:rPr lang="en-US" smtClean="0"/>
              <a:t>29-Apr-20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872B9A4-AC1D-4726-9271-46024D84FB87}" type="slidenum">
              <a:rPr lang="en-US" smtClean="0"/>
              <a:t>‹#›</a:t>
            </a:fld>
            <a:endParaRPr lang="en-US"/>
          </a:p>
        </p:txBody>
      </p:sp>
    </p:spTree>
    <p:extLst>
      <p:ext uri="{BB962C8B-B14F-4D97-AF65-F5344CB8AC3E}">
        <p14:creationId xmlns:p14="http://schemas.microsoft.com/office/powerpoint/2010/main" val="254270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A6E2C68-25B1-4895-867B-AADDA86438BC}" type="datetimeFigureOut">
              <a:rPr lang="en-US" smtClean="0"/>
              <a:t>29-Apr-20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872B9A4-AC1D-4726-9271-46024D84FB87}" type="slidenum">
              <a:rPr lang="en-US" smtClean="0"/>
              <a:t>‹#›</a:t>
            </a:fld>
            <a:endParaRPr lang="en-US"/>
          </a:p>
        </p:txBody>
      </p:sp>
    </p:spTree>
    <p:extLst>
      <p:ext uri="{BB962C8B-B14F-4D97-AF65-F5344CB8AC3E}">
        <p14:creationId xmlns:p14="http://schemas.microsoft.com/office/powerpoint/2010/main" val="3000663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43BB6-2797-4D5E-BCAE-60ECEC9EF05E}"/>
              </a:ext>
            </a:extLst>
          </p:cNvPr>
          <p:cNvSpPr>
            <a:spLocks noGrp="1"/>
          </p:cNvSpPr>
          <p:nvPr>
            <p:ph type="ctrTitle"/>
          </p:nvPr>
        </p:nvSpPr>
        <p:spPr/>
        <p:txBody>
          <a:bodyPr/>
          <a:lstStyle/>
          <a:p>
            <a:r>
              <a:rPr lang="en-US" dirty="0"/>
              <a:t>Opening Restaurant in Toronto Area</a:t>
            </a:r>
          </a:p>
        </p:txBody>
      </p:sp>
      <p:sp>
        <p:nvSpPr>
          <p:cNvPr id="3" name="Subtitle 2">
            <a:extLst>
              <a:ext uri="{FF2B5EF4-FFF2-40B4-BE49-F238E27FC236}">
                <a16:creationId xmlns:a16="http://schemas.microsoft.com/office/drawing/2014/main" id="{53987D3B-A239-4716-A3C0-B2E95569EE58}"/>
              </a:ext>
            </a:extLst>
          </p:cNvPr>
          <p:cNvSpPr>
            <a:spLocks noGrp="1"/>
          </p:cNvSpPr>
          <p:nvPr>
            <p:ph type="subTitle" idx="1"/>
          </p:nvPr>
        </p:nvSpPr>
        <p:spPr/>
        <p:txBody>
          <a:bodyPr/>
          <a:lstStyle/>
          <a:p>
            <a:r>
              <a:rPr lang="en-US" dirty="0"/>
              <a:t>Applied Data science capstone project</a:t>
            </a:r>
          </a:p>
        </p:txBody>
      </p:sp>
    </p:spTree>
    <p:extLst>
      <p:ext uri="{BB962C8B-B14F-4D97-AF65-F5344CB8AC3E}">
        <p14:creationId xmlns:p14="http://schemas.microsoft.com/office/powerpoint/2010/main" val="4288031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13F6-B805-41E7-9BE0-E93B68595CB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0162665-D05A-41E6-AC55-CCBEDC5BD703}"/>
              </a:ext>
            </a:extLst>
          </p:cNvPr>
          <p:cNvSpPr>
            <a:spLocks noGrp="1"/>
          </p:cNvSpPr>
          <p:nvPr>
            <p:ph idx="1"/>
          </p:nvPr>
        </p:nvSpPr>
        <p:spPr/>
        <p:txBody>
          <a:bodyPr/>
          <a:lstStyle/>
          <a:p>
            <a:pPr algn="just"/>
            <a:r>
              <a:rPr lang="en-US" dirty="0"/>
              <a:t>This is a capstone project for IBM Data Science Professional Certificate. In this project, I am creating a hypothetical scenario for a concept that there may not be enough Indian Restaurants in Toronto Area. Therefore, it might be a great opportunity for an entrepreneur who is based in Canada. </a:t>
            </a:r>
          </a:p>
          <a:p>
            <a:pPr algn="just"/>
            <a:r>
              <a:rPr lang="en-US" dirty="0"/>
              <a:t>As Indian food is popular among the Asian community, so this entrepreneur might think of opening its business in areas where the Asian community resides. With the purpose in mind, finding the location to open such a restaurant is one of the most important decisions for this entrepreneur and I am designing this project to help him find the most suitable location. </a:t>
            </a:r>
          </a:p>
        </p:txBody>
      </p:sp>
    </p:spTree>
    <p:extLst>
      <p:ext uri="{BB962C8B-B14F-4D97-AF65-F5344CB8AC3E}">
        <p14:creationId xmlns:p14="http://schemas.microsoft.com/office/powerpoint/2010/main" val="3531685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3A736-70A9-41CC-A8FB-47201AAAC223}"/>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BDF4EA26-5F49-49BF-824A-0F2F7F1E3E9C}"/>
              </a:ext>
            </a:extLst>
          </p:cNvPr>
          <p:cNvSpPr>
            <a:spLocks noGrp="1"/>
          </p:cNvSpPr>
          <p:nvPr>
            <p:ph idx="1"/>
          </p:nvPr>
        </p:nvSpPr>
        <p:spPr/>
        <p:txBody>
          <a:bodyPr/>
          <a:lstStyle/>
          <a:p>
            <a:pPr algn="just"/>
            <a:r>
              <a:rPr lang="en-US" dirty="0"/>
              <a:t>The objective of this capstone project is to find the most suitable location for the entrepreneur to open a new Indian Restaurant in Toronto, Canada. By using data science methods and tools along with machine learning algorithms such as clustering, this project aims to provide solutions to answer the business question: In Toronto, if an entrepreneur wants to open an Indian Restaurant, where should they consider opening it? </a:t>
            </a:r>
          </a:p>
        </p:txBody>
      </p:sp>
    </p:spTree>
    <p:extLst>
      <p:ext uri="{BB962C8B-B14F-4D97-AF65-F5344CB8AC3E}">
        <p14:creationId xmlns:p14="http://schemas.microsoft.com/office/powerpoint/2010/main" val="2759604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3354-3643-4148-A02D-62C39ED36CC3}"/>
              </a:ext>
            </a:extLst>
          </p:cNvPr>
          <p:cNvSpPr>
            <a:spLocks noGrp="1"/>
          </p:cNvSpPr>
          <p:nvPr>
            <p:ph type="title"/>
          </p:nvPr>
        </p:nvSpPr>
        <p:spPr/>
        <p:txBody>
          <a:bodyPr/>
          <a:lstStyle/>
          <a:p>
            <a:r>
              <a:rPr lang="en-US" dirty="0"/>
              <a:t>Data Acquisition </a:t>
            </a:r>
          </a:p>
        </p:txBody>
      </p:sp>
      <p:sp>
        <p:nvSpPr>
          <p:cNvPr id="3" name="Content Placeholder 2">
            <a:extLst>
              <a:ext uri="{FF2B5EF4-FFF2-40B4-BE49-F238E27FC236}">
                <a16:creationId xmlns:a16="http://schemas.microsoft.com/office/drawing/2014/main" id="{D9F5A6D5-C0F3-47D3-AA31-58CD14E142A3}"/>
              </a:ext>
            </a:extLst>
          </p:cNvPr>
          <p:cNvSpPr>
            <a:spLocks noGrp="1"/>
          </p:cNvSpPr>
          <p:nvPr>
            <p:ph idx="1"/>
          </p:nvPr>
        </p:nvSpPr>
        <p:spPr/>
        <p:txBody>
          <a:bodyPr>
            <a:normAutofit fontScale="92500" lnSpcReduction="10000"/>
          </a:bodyPr>
          <a:lstStyle/>
          <a:p>
            <a:pPr marL="0" indent="0" algn="just">
              <a:buNone/>
            </a:pPr>
            <a:r>
              <a:rPr lang="en-US" dirty="0"/>
              <a:t>To solve this problem, we will need below data: </a:t>
            </a:r>
          </a:p>
          <a:p>
            <a:pPr algn="just"/>
            <a:r>
              <a:rPr lang="en-US" dirty="0"/>
              <a:t>List of neighborhoods in Toronto, Canada </a:t>
            </a:r>
          </a:p>
          <a:p>
            <a:pPr algn="just"/>
            <a:r>
              <a:rPr lang="en-US" dirty="0"/>
              <a:t>Latitude and Longitude of these neighborhoods </a:t>
            </a:r>
          </a:p>
          <a:p>
            <a:pPr algn="just"/>
            <a:r>
              <a:rPr lang="en-US" dirty="0"/>
              <a:t>Venue data related to Indian restaurants. This will help us find neighborhoods that are more suitable to open an Indian Restaurant.</a:t>
            </a:r>
          </a:p>
          <a:p>
            <a:pPr marL="0" indent="0" algn="just">
              <a:buNone/>
            </a:pPr>
            <a:r>
              <a:rPr lang="en-US" dirty="0"/>
              <a:t>Extracting:</a:t>
            </a:r>
          </a:p>
          <a:p>
            <a:pPr algn="just">
              <a:buFont typeface="+mj-lt"/>
              <a:buAutoNum type="arabicPeriod"/>
            </a:pPr>
            <a:r>
              <a:rPr lang="en-US" dirty="0"/>
              <a:t>The scrapping of Toronto neighborhoods via Wikipedia </a:t>
            </a:r>
          </a:p>
          <a:p>
            <a:pPr algn="just">
              <a:buFont typeface="+mj-lt"/>
              <a:buAutoNum type="arabicPeriod"/>
            </a:pPr>
            <a:r>
              <a:rPr lang="en-US" dirty="0"/>
              <a:t>Getting Latitude and Longitude data of these neighborhoods via Geocoder package </a:t>
            </a:r>
          </a:p>
          <a:p>
            <a:pPr algn="just">
              <a:buFont typeface="+mj-lt"/>
              <a:buAutoNum type="arabicPeriod"/>
            </a:pPr>
            <a:r>
              <a:rPr lang="en-US" dirty="0"/>
              <a:t>Using Foursquare API to get venue data related to these neighborhoods </a:t>
            </a:r>
          </a:p>
          <a:p>
            <a:pPr algn="just">
              <a:buFont typeface="+mj-lt"/>
              <a:buAutoNum type="arabicPeriod"/>
            </a:pPr>
            <a:endParaRPr lang="en-US" dirty="0"/>
          </a:p>
          <a:p>
            <a:pPr algn="just"/>
            <a:endParaRPr lang="en-US" dirty="0"/>
          </a:p>
        </p:txBody>
      </p:sp>
    </p:spTree>
    <p:extLst>
      <p:ext uri="{BB962C8B-B14F-4D97-AF65-F5344CB8AC3E}">
        <p14:creationId xmlns:p14="http://schemas.microsoft.com/office/powerpoint/2010/main" val="275181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91BC-7424-48B0-AEE7-0E5F128525F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A3C6B73-95CD-4FDB-A27C-67AADD905F13}"/>
              </a:ext>
            </a:extLst>
          </p:cNvPr>
          <p:cNvSpPr>
            <a:spLocks noGrp="1"/>
          </p:cNvSpPr>
          <p:nvPr>
            <p:ph idx="1"/>
          </p:nvPr>
        </p:nvSpPr>
        <p:spPr>
          <a:xfrm>
            <a:off x="1154954" y="2470638"/>
            <a:ext cx="9773884" cy="3947747"/>
          </a:xfrm>
        </p:spPr>
        <p:txBody>
          <a:bodyPr>
            <a:normAutofit fontScale="92500" lnSpcReduction="20000"/>
          </a:bodyPr>
          <a:lstStyle/>
          <a:p>
            <a:pPr algn="just"/>
            <a:r>
              <a:rPr lang="en-US" dirty="0"/>
              <a:t>First, I need to get the list of neighborhoods in Toronto, Canada. This is possible by extracting the list of neighborhoods from Wikipedia: https://en.wikipedia.org/wiki/List_of_postal_codes_of_Canada:_M </a:t>
            </a:r>
          </a:p>
          <a:p>
            <a:pPr algn="just"/>
            <a:r>
              <a:rPr lang="en-US" dirty="0"/>
              <a:t>I did the web scraping by utilizing pandas HTML table scraping method as it is easier and more convenient to pull tabular data directly from a web page into the data frame. </a:t>
            </a:r>
          </a:p>
          <a:p>
            <a:pPr algn="just"/>
            <a:r>
              <a:rPr lang="en-US" dirty="0"/>
              <a:t>However, it is only a list of neighborhood names and postal codes. I need to get their coordinates to utilize Foursquare to pull the list of venues near these neighborhoods. To get the coordinates, I tried using Geocoder Package but it was not working so I used the CSV file provided by IBM team to match the coordinates of Toronto neighborhoods. </a:t>
            </a:r>
          </a:p>
          <a:p>
            <a:pPr algn="just"/>
            <a:r>
              <a:rPr lang="en-US" dirty="0"/>
              <a:t>After gathering these coordinates, I visualize the map of Toronto using Folium package to verify whether these are correct coordinates. </a:t>
            </a:r>
          </a:p>
          <a:p>
            <a:pPr algn="just"/>
            <a:r>
              <a:rPr lang="en-US" dirty="0"/>
              <a:t>Next, I use Foursquare API to pull the list of top 100 venues within 500 meters radius. I have created a Foursquare developer account in order to obtain account ID and API key to pull the data. From Foursquare, I am able to pull the names, categories, latitude, and longitude of the venues. With this data, I can also check how many unique categories that I can get from these venues. </a:t>
            </a:r>
          </a:p>
        </p:txBody>
      </p:sp>
    </p:spTree>
    <p:extLst>
      <p:ext uri="{BB962C8B-B14F-4D97-AF65-F5344CB8AC3E}">
        <p14:creationId xmlns:p14="http://schemas.microsoft.com/office/powerpoint/2010/main" val="3939660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1D30-4CC9-4256-9955-122741DBB6E5}"/>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FC3C5F54-7328-419E-BDF3-A9A2E03D0FC3}"/>
              </a:ext>
            </a:extLst>
          </p:cNvPr>
          <p:cNvSpPr>
            <a:spLocks noGrp="1"/>
          </p:cNvSpPr>
          <p:nvPr>
            <p:ph idx="1"/>
          </p:nvPr>
        </p:nvSpPr>
        <p:spPr>
          <a:xfrm>
            <a:off x="1154954" y="2479431"/>
            <a:ext cx="9422192" cy="3833445"/>
          </a:xfrm>
        </p:spPr>
        <p:txBody>
          <a:bodyPr>
            <a:normAutofit lnSpcReduction="10000"/>
          </a:bodyPr>
          <a:lstStyle/>
          <a:p>
            <a:pPr algn="just"/>
            <a:r>
              <a:rPr lang="en-US" dirty="0"/>
              <a:t>Then, I analyze each neighborhood by grouping the rows by neighborhood and taking the mean on the frequency of occurrence of each venue category. This is to prepare clustering to be done later. </a:t>
            </a:r>
          </a:p>
          <a:p>
            <a:pPr algn="just"/>
            <a:r>
              <a:rPr lang="en-US" dirty="0"/>
              <a:t>Here, I made a justification to specifically look for “Indian restaurants”. Lastly, I performed the clustering method by using k-means clustering. </a:t>
            </a:r>
          </a:p>
          <a:p>
            <a:pPr algn="just"/>
            <a:r>
              <a:rPr lang="en-US" dirty="0"/>
              <a:t>K-means clustering algorithm identifies k number of centroids, and then allocates every data point to the nearest cluster while keeping the centroids as small as possible. It is one of the simplest and popular unsupervised machine learning algorithms and it is highly suited for this project as well. </a:t>
            </a:r>
          </a:p>
          <a:p>
            <a:pPr algn="just"/>
            <a:r>
              <a:rPr lang="en-US" dirty="0"/>
              <a:t>I have clustered the neighborhoods in Toronto into 3 clusters based on their frequency of occurrence for “Indian food”. Based on the results (the concentration of clusters), I will be able to recommend the ideal location to open the restaurant. </a:t>
            </a:r>
          </a:p>
        </p:txBody>
      </p:sp>
    </p:spTree>
    <p:extLst>
      <p:ext uri="{BB962C8B-B14F-4D97-AF65-F5344CB8AC3E}">
        <p14:creationId xmlns:p14="http://schemas.microsoft.com/office/powerpoint/2010/main" val="3160470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1FA3-C322-44FE-B923-7B3DAAFF12AF}"/>
              </a:ext>
            </a:extLst>
          </p:cNvPr>
          <p:cNvSpPr>
            <a:spLocks noGrp="1"/>
          </p:cNvSpPr>
          <p:nvPr>
            <p:ph type="title"/>
          </p:nvPr>
        </p:nvSpPr>
        <p:spPr/>
        <p:txBody>
          <a:bodyPr/>
          <a:lstStyle/>
          <a:p>
            <a:r>
              <a:rPr lang="en-US" dirty="0"/>
              <a:t>Result</a:t>
            </a:r>
          </a:p>
        </p:txBody>
      </p:sp>
      <p:pic>
        <p:nvPicPr>
          <p:cNvPr id="4" name="Content Placeholder 3">
            <a:extLst>
              <a:ext uri="{FF2B5EF4-FFF2-40B4-BE49-F238E27FC236}">
                <a16:creationId xmlns:a16="http://schemas.microsoft.com/office/drawing/2014/main" id="{D8C379D9-5317-4647-88B9-E9D9FB99BAEB}"/>
              </a:ext>
            </a:extLst>
          </p:cNvPr>
          <p:cNvPicPr>
            <a:picLocks noGrp="1" noChangeAspect="1"/>
          </p:cNvPicPr>
          <p:nvPr>
            <p:ph idx="1"/>
          </p:nvPr>
        </p:nvPicPr>
        <p:blipFill>
          <a:blip r:embed="rId2"/>
          <a:stretch>
            <a:fillRect/>
          </a:stretch>
        </p:blipFill>
        <p:spPr>
          <a:xfrm>
            <a:off x="7036778" y="2415280"/>
            <a:ext cx="4537462" cy="3416300"/>
          </a:xfrm>
          <a:prstGeom prst="rect">
            <a:avLst/>
          </a:prstGeom>
        </p:spPr>
      </p:pic>
      <p:sp>
        <p:nvSpPr>
          <p:cNvPr id="5" name="Rectangle 4">
            <a:extLst>
              <a:ext uri="{FF2B5EF4-FFF2-40B4-BE49-F238E27FC236}">
                <a16:creationId xmlns:a16="http://schemas.microsoft.com/office/drawing/2014/main" id="{3F83ACE2-5511-457F-9599-041C15D7DD4F}"/>
              </a:ext>
            </a:extLst>
          </p:cNvPr>
          <p:cNvSpPr/>
          <p:nvPr/>
        </p:nvSpPr>
        <p:spPr>
          <a:xfrm>
            <a:off x="577362" y="2459557"/>
            <a:ext cx="6096000" cy="1200329"/>
          </a:xfrm>
          <a:prstGeom prst="rect">
            <a:avLst/>
          </a:prstGeom>
        </p:spPr>
        <p:txBody>
          <a:bodyPr>
            <a:spAutoFit/>
          </a:bodyPr>
          <a:lstStyle/>
          <a:p>
            <a:pPr algn="just"/>
            <a:r>
              <a:rPr lang="en-US" dirty="0">
                <a:solidFill>
                  <a:srgbClr val="000000"/>
                </a:solidFill>
                <a:latin typeface="Trebuchet MS" panose="020B0603020202020204" pitchFamily="34" charset="0"/>
              </a:rPr>
              <a:t>The results from k-means clustering show that we can categorize Toronto neighborhoods into 3 clusters based on how many Indian restaurants are in each neighborhood: </a:t>
            </a:r>
            <a:endParaRPr lang="en-US" dirty="0"/>
          </a:p>
        </p:txBody>
      </p:sp>
      <p:sp>
        <p:nvSpPr>
          <p:cNvPr id="6" name="Rectangle 5">
            <a:extLst>
              <a:ext uri="{FF2B5EF4-FFF2-40B4-BE49-F238E27FC236}">
                <a16:creationId xmlns:a16="http://schemas.microsoft.com/office/drawing/2014/main" id="{E1040EC7-04CC-4AC9-8329-1F1EE566853E}"/>
              </a:ext>
            </a:extLst>
          </p:cNvPr>
          <p:cNvSpPr/>
          <p:nvPr/>
        </p:nvSpPr>
        <p:spPr>
          <a:xfrm>
            <a:off x="577362" y="3879562"/>
            <a:ext cx="6096000" cy="1477328"/>
          </a:xfrm>
          <a:prstGeom prst="rect">
            <a:avLst/>
          </a:prstGeom>
        </p:spPr>
        <p:txBody>
          <a:bodyPr>
            <a:spAutoFit/>
          </a:bodyPr>
          <a:lstStyle/>
          <a:p>
            <a:pPr marL="285750" indent="-285750" algn="just">
              <a:buFont typeface="Arial" panose="020B0604020202020204" pitchFamily="34" charset="0"/>
              <a:buChar char="•"/>
            </a:pPr>
            <a:r>
              <a:rPr lang="en-US" dirty="0">
                <a:solidFill>
                  <a:srgbClr val="000000"/>
                </a:solidFill>
                <a:latin typeface="Calibri" panose="020F0502020204030204" pitchFamily="34" charset="0"/>
              </a:rPr>
              <a:t>Cluster 0: Neighborhoods with less number of Indian restaurants. </a:t>
            </a:r>
          </a:p>
          <a:p>
            <a:pPr marL="285750" indent="-285750" algn="just">
              <a:buFont typeface="Arial" panose="020B0604020202020204" pitchFamily="34" charset="0"/>
              <a:buChar char="•"/>
            </a:pPr>
            <a:r>
              <a:rPr lang="en-US" dirty="0">
                <a:solidFill>
                  <a:srgbClr val="000000"/>
                </a:solidFill>
                <a:latin typeface="Calibri" panose="020F0502020204030204" pitchFamily="34" charset="0"/>
              </a:rPr>
              <a:t>Cluster 1: Neighborhoods with more number of Indian restaurants. </a:t>
            </a:r>
          </a:p>
          <a:p>
            <a:pPr marL="285750" indent="-285750" algn="just">
              <a:buFont typeface="Arial" panose="020B0604020202020204" pitchFamily="34" charset="0"/>
              <a:buChar char="•"/>
            </a:pPr>
            <a:r>
              <a:rPr lang="en-US" dirty="0">
                <a:solidFill>
                  <a:srgbClr val="000000"/>
                </a:solidFill>
                <a:latin typeface="Calibri" panose="020F0502020204030204" pitchFamily="34" charset="0"/>
              </a:rPr>
              <a:t>Cluster 2: Neighborhoods with no Indian restaurants. </a:t>
            </a:r>
          </a:p>
        </p:txBody>
      </p:sp>
      <p:sp>
        <p:nvSpPr>
          <p:cNvPr id="7" name="Rectangle 6">
            <a:extLst>
              <a:ext uri="{FF2B5EF4-FFF2-40B4-BE49-F238E27FC236}">
                <a16:creationId xmlns:a16="http://schemas.microsoft.com/office/drawing/2014/main" id="{5E1B8E89-1BEF-48B4-BE0E-E8C3027DA42C}"/>
              </a:ext>
            </a:extLst>
          </p:cNvPr>
          <p:cNvSpPr/>
          <p:nvPr/>
        </p:nvSpPr>
        <p:spPr>
          <a:xfrm>
            <a:off x="2487660" y="5919897"/>
            <a:ext cx="6096000" cy="646331"/>
          </a:xfrm>
          <a:prstGeom prst="rect">
            <a:avLst/>
          </a:prstGeom>
        </p:spPr>
        <p:txBody>
          <a:bodyPr>
            <a:spAutoFit/>
          </a:bodyPr>
          <a:lstStyle/>
          <a:p>
            <a:pPr algn="just"/>
            <a:r>
              <a:rPr lang="en-US" dirty="0">
                <a:solidFill>
                  <a:srgbClr val="000000"/>
                </a:solidFill>
                <a:latin typeface="Trebuchet MS" panose="020B0603020202020204" pitchFamily="34" charset="0"/>
              </a:rPr>
              <a:t>The results are visualized in the map with Cluster 0 in green, Cluster 1 in red, Cluster 2 in green. </a:t>
            </a:r>
            <a:endParaRPr lang="en-US" dirty="0"/>
          </a:p>
        </p:txBody>
      </p:sp>
    </p:spTree>
    <p:extLst>
      <p:ext uri="{BB962C8B-B14F-4D97-AF65-F5344CB8AC3E}">
        <p14:creationId xmlns:p14="http://schemas.microsoft.com/office/powerpoint/2010/main" val="3870943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2B232B-C908-4B06-A12D-B63F75C90ED3}"/>
              </a:ext>
            </a:extLst>
          </p:cNvPr>
          <p:cNvPicPr>
            <a:picLocks noChangeAspect="1"/>
          </p:cNvPicPr>
          <p:nvPr/>
        </p:nvPicPr>
        <p:blipFill>
          <a:blip r:embed="rId2"/>
          <a:stretch>
            <a:fillRect/>
          </a:stretch>
        </p:blipFill>
        <p:spPr>
          <a:xfrm>
            <a:off x="575529" y="564128"/>
            <a:ext cx="9481113" cy="3218152"/>
          </a:xfrm>
          <a:prstGeom prst="rect">
            <a:avLst/>
          </a:prstGeom>
        </p:spPr>
      </p:pic>
      <p:pic>
        <p:nvPicPr>
          <p:cNvPr id="4" name="Picture 3">
            <a:extLst>
              <a:ext uri="{FF2B5EF4-FFF2-40B4-BE49-F238E27FC236}">
                <a16:creationId xmlns:a16="http://schemas.microsoft.com/office/drawing/2014/main" id="{043B7236-C3CE-4A95-9D34-2EDA7820331B}"/>
              </a:ext>
            </a:extLst>
          </p:cNvPr>
          <p:cNvPicPr>
            <a:picLocks noChangeAspect="1"/>
          </p:cNvPicPr>
          <p:nvPr/>
        </p:nvPicPr>
        <p:blipFill rotWithShape="1">
          <a:blip r:embed="rId3"/>
          <a:srcRect l="6888"/>
          <a:stretch/>
        </p:blipFill>
        <p:spPr>
          <a:xfrm>
            <a:off x="634127" y="4396498"/>
            <a:ext cx="9363915" cy="1586715"/>
          </a:xfrm>
          <a:prstGeom prst="rect">
            <a:avLst/>
          </a:prstGeom>
        </p:spPr>
      </p:pic>
    </p:spTree>
    <p:extLst>
      <p:ext uri="{BB962C8B-B14F-4D97-AF65-F5344CB8AC3E}">
        <p14:creationId xmlns:p14="http://schemas.microsoft.com/office/powerpoint/2010/main" val="273139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D1EB-D125-4D9B-9552-35558BB667FE}"/>
              </a:ext>
            </a:extLst>
          </p:cNvPr>
          <p:cNvSpPr>
            <a:spLocks noGrp="1"/>
          </p:cNvSpPr>
          <p:nvPr>
            <p:ph type="title"/>
          </p:nvPr>
        </p:nvSpPr>
        <p:spPr/>
        <p:txBody>
          <a:bodyPr/>
          <a:lstStyle/>
          <a:p>
            <a:r>
              <a:rPr lang="en-US" dirty="0"/>
              <a:t>Conclusion and Recommendations</a:t>
            </a:r>
          </a:p>
        </p:txBody>
      </p:sp>
      <p:sp>
        <p:nvSpPr>
          <p:cNvPr id="3" name="Content Placeholder 2">
            <a:extLst>
              <a:ext uri="{FF2B5EF4-FFF2-40B4-BE49-F238E27FC236}">
                <a16:creationId xmlns:a16="http://schemas.microsoft.com/office/drawing/2014/main" id="{B95B2325-B076-4D31-88FC-297B9A59C2C9}"/>
              </a:ext>
            </a:extLst>
          </p:cNvPr>
          <p:cNvSpPr>
            <a:spLocks noGrp="1"/>
          </p:cNvSpPr>
          <p:nvPr>
            <p:ph idx="1"/>
          </p:nvPr>
        </p:nvSpPr>
        <p:spPr/>
        <p:txBody>
          <a:bodyPr/>
          <a:lstStyle/>
          <a:p>
            <a:pPr algn="just"/>
            <a:r>
              <a:rPr lang="en-US" dirty="0"/>
              <a:t>Most of the Indian restaurants are in cluster 1 which is around Central Bay Street, St. James Town / </a:t>
            </a:r>
            <a:r>
              <a:rPr lang="en-US" dirty="0" err="1"/>
              <a:t>Cabbagetown</a:t>
            </a:r>
            <a:r>
              <a:rPr lang="en-US" dirty="0"/>
              <a:t>, Church and Wellesley, </a:t>
            </a:r>
            <a:r>
              <a:rPr lang="en-US" dirty="0" err="1"/>
              <a:t>Davisville</a:t>
            </a:r>
            <a:r>
              <a:rPr lang="en-US" dirty="0"/>
              <a:t>, Riverdale. </a:t>
            </a:r>
          </a:p>
          <a:p>
            <a:pPr algn="just"/>
            <a:r>
              <a:rPr lang="en-US" dirty="0"/>
              <a:t>Looking at nearby venues it seems cluster 0 might be a good location as there are not a lot of Indian restaurants in these areas. Therefore, this project recommends the entrepreneur to open an authentic Indian restaurant in these locations. </a:t>
            </a:r>
          </a:p>
        </p:txBody>
      </p:sp>
    </p:spTree>
    <p:extLst>
      <p:ext uri="{BB962C8B-B14F-4D97-AF65-F5344CB8AC3E}">
        <p14:creationId xmlns:p14="http://schemas.microsoft.com/office/powerpoint/2010/main" val="302687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TotalTime>
  <Words>858</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Trebuchet MS</vt:lpstr>
      <vt:lpstr>Wingdings 3</vt:lpstr>
      <vt:lpstr>Ion Boardroom</vt:lpstr>
      <vt:lpstr>Opening Restaurant in Toronto Area</vt:lpstr>
      <vt:lpstr>Introduction</vt:lpstr>
      <vt:lpstr>Business Problem</vt:lpstr>
      <vt:lpstr>Data Acquisition </vt:lpstr>
      <vt:lpstr>Methodology</vt:lpstr>
      <vt:lpstr>Methodology</vt:lpstr>
      <vt:lpstr>Result</vt:lpstr>
      <vt:lpstr>PowerPoint Presentation</vt:lpstr>
      <vt:lpstr>Conclusion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Restaurant in Toronto Area</dc:title>
  <dc:creator>Eashan Singh Gill</dc:creator>
  <cp:lastModifiedBy>Eashan Singh Gill</cp:lastModifiedBy>
  <cp:revision>22</cp:revision>
  <dcterms:created xsi:type="dcterms:W3CDTF">2020-04-29T11:09:13Z</dcterms:created>
  <dcterms:modified xsi:type="dcterms:W3CDTF">2020-04-29T11:29:42Z</dcterms:modified>
</cp:coreProperties>
</file>