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3" r:id="rId9"/>
    <p:sldId id="272" r:id="rId10"/>
    <p:sldId id="264" r:id="rId11"/>
    <p:sldId id="266" r:id="rId12"/>
    <p:sldId id="259" r:id="rId13"/>
    <p:sldId id="268" r:id="rId14"/>
    <p:sldId id="270" r:id="rId15"/>
    <p:sldId id="267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7"/>
    <p:restoredTop sz="78764"/>
  </p:normalViewPr>
  <p:slideViewPr>
    <p:cSldViewPr snapToGrid="0" snapToObjects="1">
      <p:cViewPr varScale="1">
        <p:scale>
          <a:sx n="122" d="100"/>
          <a:sy n="122" d="100"/>
        </p:scale>
        <p:origin x="2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AEB8A-5E17-7F40-8BEE-A5917DE4675C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CC7E0-4F59-2F42-9A09-A5EF43960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0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Dapr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AU" dirty="0" err="1"/>
              <a:t>Dapr</a:t>
            </a:r>
            <a:r>
              <a:rPr lang="en-AU" dirty="0"/>
              <a:t> is runtime for distributed applications that makes it easy for any developer to build event-driven, resilient, stateless and stateful applications in a micro-services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CC7E0-4F59-2F42-9A09-A5EF43960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0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CC7E0-4F59-2F42-9A09-A5EF439607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Distributed Application Runtime (</a:t>
            </a:r>
            <a:r>
              <a:rPr lang="en-AU" dirty="0" err="1"/>
              <a:t>Dapr</a:t>
            </a:r>
            <a:r>
              <a:rPr lang="en-AU" dirty="0"/>
              <a:t>) provides APIs that simplify microservice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CC7E0-4F59-2F42-9A09-A5EF439607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Dapr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AU" dirty="0" err="1"/>
              <a:t>Dapr</a:t>
            </a:r>
            <a:r>
              <a:rPr lang="en-AU" dirty="0"/>
              <a:t> is runtime for distributed applications that makes it easy for any developer to build event-driven, resilient, stateless and stateful applications in a </a:t>
            </a:r>
            <a:r>
              <a:rPr lang="en-AU"/>
              <a:t>micro-services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CC7E0-4F59-2F42-9A09-A5EF439607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6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files in </a:t>
            </a:r>
            <a:r>
              <a:rPr lang="en-US" dirty="0" err="1"/>
              <a:t>eShopOnContainers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CC7E0-4F59-2F42-9A09-A5EF43960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CC7E0-4F59-2F42-9A09-A5EF43960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CC7E0-4F59-2F42-9A09-A5EF439607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4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CC7E0-4F59-2F42-9A09-A5EF439607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2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the code of the subscriber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 </a:t>
            </a:r>
            <a:r>
              <a:rPr lang="en-US" dirty="0" err="1"/>
              <a:t>Dapr</a:t>
            </a:r>
            <a:r>
              <a:rPr lang="en-US" dirty="0"/>
              <a:t> on the subscriber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endpoint of the subscribe, and demonstrate calling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code of the publisher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 </a:t>
            </a:r>
            <a:r>
              <a:rPr lang="en-US" dirty="0" err="1"/>
              <a:t>Dapr</a:t>
            </a:r>
            <a:r>
              <a:rPr lang="en-US" dirty="0"/>
              <a:t> on the publisher and send a message on the terminal, and show the message on the subscriber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that you can send the message directly also to </a:t>
            </a:r>
            <a:r>
              <a:rPr lang="en-US" dirty="0" err="1"/>
              <a:t>Dapr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Show the message on the message broker to show how it is Cloud Event message format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 the configuration so that it’s not Cloud Event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CC7E0-4F59-2F42-9A09-A5EF43960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Abstraction and losing a bit of control </a:t>
            </a:r>
          </a:p>
          <a:p>
            <a:pPr marL="171450" indent="-171450">
              <a:buFontTx/>
              <a:buChar char="-"/>
            </a:pPr>
            <a:r>
              <a:rPr lang="en-US" dirty="0"/>
              <a:t>Troubleshooting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CC7E0-4F59-2F42-9A09-A5EF439607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6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2118-1AE7-814C-9E02-3CF38475E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9FF-6BC4-D64F-B31B-969903F21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1959-AF4C-6D40-85A3-9EF98726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C470F-7ACF-E84D-AD3B-5276BBFD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65438-FB84-DE4A-92A8-3F438A73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4D00-AEE1-AA41-B755-8F158A89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F7ABE-679E-3046-B5C3-381B3B12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3BD23-8F54-A041-904C-83A78FA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25D5-3045-A649-9F23-D34DCA43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E329-9B19-7148-B61F-FA7C3351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1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DE60B-3547-5243-8BD0-392A41747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A307F-B362-C441-A11E-FF5A6166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2EE9-D656-E843-BCB2-FC9B3056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171F-5460-064B-8660-2C8D808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C058F-D1AA-A04D-8830-026B7E5B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8BD2-8F66-3641-AE1C-FBDEE971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C650-3EC1-894E-99D1-14A13D06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ABD0-41E8-334D-8878-A6D7B77C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9D6A-ACCE-504E-8955-753C5562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89D3-F365-7D4B-A211-4535AD19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DD11-594D-CC48-84F7-93D65B1D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D911-5325-4E49-93B8-031AD9C5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1CEB-1253-144D-B0A8-0A5E59A6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7F0B-AB04-FB4B-9B61-267AC852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1A22-4632-CF45-B10E-0E0E9ADD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29B4-3135-274E-A5D3-B1246AEB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3735-4D5F-634D-B250-FCFA62A96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9649E-DCB0-DF4F-95F6-9A535FE26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640D5-BAD7-2A4A-B429-3AB7F883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F4E79-1381-404E-B885-5EE4EFC1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1756B-97D6-3348-BA5E-6F1264A5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6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D285-D091-8445-A26A-CB4D1589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CB4D-9466-D540-8166-43987589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509AF-B296-7D49-988F-82AD0F3A7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7E3B5-A2C2-6A4B-9192-9D3A6E714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A430D-0027-6F4B-9F31-9974F7C9D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FB7E3-0234-544A-BD80-0D47A6C4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9CE11-3833-BC47-8499-698A0EE8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9A206-0C10-634A-A413-14E45856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EFD3-61D7-F24B-96C2-7E4F6BBD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20AA7-9E62-2548-949E-C0111A7C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F5D4F-617D-004E-BD59-F198F05B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E1F80-1D80-0547-81F2-CA55F838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82453-B601-6546-BA4D-D5DA23FF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0603C-9831-F04A-A523-C30C3686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09E0F-31A4-184E-9022-DDB21268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5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3A48-1CDC-4E4D-B3F7-B15BCDD7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D8F5-7F9B-8C47-AD6F-10B94C17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C31A2-1817-0646-A384-56681EA10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9C09-C6CF-3B41-B895-9D68A602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46A60-4695-8840-9F52-F43BC7AF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8929-FFE4-074B-ACA4-31DC5C20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4540-9706-394B-8A97-A483E0FA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E8B6-868B-BB4A-9623-612FEDC6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73D7A-D425-014A-AC42-47C07768A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3E78-8D68-3646-B03E-261FD6A0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39DC-33BB-A842-9251-3728373E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58775-FBCC-4B45-9ABE-66ADC03E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934CD-F88A-194E-87CF-D4D7C56E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8518C-B7A3-0D46-B167-1621A460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3527-B958-2645-B526-F0857F72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66DC-45A4-3645-B7E3-7C6496650C62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47E2-C090-104C-B0B2-C94FE1802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08EA-8934-884E-9149-FA4E438D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A3-406F-D84C-B562-398325E5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1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FC85-58DF-7342-99F9-3EDC22906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Pub/sub in </a:t>
            </a:r>
            <a:r>
              <a:rPr lang="en-US" dirty="0" err="1"/>
              <a:t>Dapr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CE390-4BA0-5647-8D07-464FF00CA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 err="1"/>
              <a:t>EmadAshi.com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4099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92"/>
    </mc:Choice>
    <mc:Fallback xmlns="">
      <p:transition spd="slow" advTm="296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A60D605-5A0D-9E44-9621-80CC242F96A7}"/>
              </a:ext>
            </a:extLst>
          </p:cNvPr>
          <p:cNvSpPr/>
          <p:nvPr/>
        </p:nvSpPr>
        <p:spPr>
          <a:xfrm>
            <a:off x="785446" y="855785"/>
            <a:ext cx="4583723" cy="3833446"/>
          </a:xfrm>
          <a:prstGeom prst="rect">
            <a:avLst/>
          </a:prstGeom>
          <a:solidFill>
            <a:schemeClr val="accent1">
              <a:alpha val="3281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B92D1A-6C08-B249-A54F-42271E65A5C7}"/>
              </a:ext>
            </a:extLst>
          </p:cNvPr>
          <p:cNvSpPr/>
          <p:nvPr/>
        </p:nvSpPr>
        <p:spPr>
          <a:xfrm>
            <a:off x="3477116" y="1553497"/>
            <a:ext cx="1547238" cy="272353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42305-8C99-6641-9891-DFB82EB56770}"/>
              </a:ext>
            </a:extLst>
          </p:cNvPr>
          <p:cNvSpPr/>
          <p:nvPr/>
        </p:nvSpPr>
        <p:spPr>
          <a:xfrm>
            <a:off x="1204453" y="1553497"/>
            <a:ext cx="997974" cy="272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pic>
        <p:nvPicPr>
          <p:cNvPr id="6146" name="Picture 2" descr="Jepsen: RabbitMQ">
            <a:extLst>
              <a:ext uri="{FF2B5EF4-FFF2-40B4-BE49-F238E27FC236}">
                <a16:creationId xmlns:a16="http://schemas.microsoft.com/office/drawing/2014/main" id="{463D3F59-C62A-DF4A-B2D9-3A6F433A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400" y="1553497"/>
            <a:ext cx="1233471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8C1552-6AB8-7540-918B-E67463FEC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6400" y="3043561"/>
            <a:ext cx="1233471" cy="123347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B3B078-6AE3-3E43-9E14-E521F7EBF9DD}"/>
              </a:ext>
            </a:extLst>
          </p:cNvPr>
          <p:cNvCxnSpPr>
            <a:cxnSpLocks/>
          </p:cNvCxnSpPr>
          <p:nvPr/>
        </p:nvCxnSpPr>
        <p:spPr>
          <a:xfrm>
            <a:off x="5474677" y="2094271"/>
            <a:ext cx="29784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123AC1-5B39-FB4D-8F95-2A2EEEE7071A}"/>
              </a:ext>
            </a:extLst>
          </p:cNvPr>
          <p:cNvCxnSpPr>
            <a:cxnSpLocks/>
          </p:cNvCxnSpPr>
          <p:nvPr/>
        </p:nvCxnSpPr>
        <p:spPr>
          <a:xfrm>
            <a:off x="5474677" y="3592800"/>
            <a:ext cx="29784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Announcing Distributed Application Runtime (Dapr), an open ...">
            <a:extLst>
              <a:ext uri="{FF2B5EF4-FFF2-40B4-BE49-F238E27FC236}">
                <a16:creationId xmlns:a16="http://schemas.microsoft.com/office/drawing/2014/main" id="{EA0498F1-E75E-AE4C-996C-3B2AE81E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04" y="2159328"/>
            <a:ext cx="1301141" cy="13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609738-768C-ED42-8A0F-CFEE9B8EFC6F}"/>
              </a:ext>
            </a:extLst>
          </p:cNvPr>
          <p:cNvCxnSpPr>
            <a:cxnSpLocks/>
          </p:cNvCxnSpPr>
          <p:nvPr/>
        </p:nvCxnSpPr>
        <p:spPr>
          <a:xfrm>
            <a:off x="2500016" y="2633529"/>
            <a:ext cx="8410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EC7B73-7406-9446-8637-784A0D210D2C}"/>
              </a:ext>
            </a:extLst>
          </p:cNvPr>
          <p:cNvCxnSpPr>
            <a:cxnSpLocks/>
          </p:cNvCxnSpPr>
          <p:nvPr/>
        </p:nvCxnSpPr>
        <p:spPr>
          <a:xfrm>
            <a:off x="2418898" y="2932614"/>
            <a:ext cx="840117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ED913C3-F24D-C141-A33F-68BBDCFC5747}"/>
              </a:ext>
            </a:extLst>
          </p:cNvPr>
          <p:cNvSpPr/>
          <p:nvPr/>
        </p:nvSpPr>
        <p:spPr>
          <a:xfrm>
            <a:off x="3477115" y="1342765"/>
            <a:ext cx="1547237" cy="21073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423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07"/>
    </mc:Choice>
    <mc:Fallback xmlns="">
      <p:transition spd="slow" advTm="6620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EEBB0BA-E0DF-9642-AE6B-43705DF2941D}"/>
              </a:ext>
            </a:extLst>
          </p:cNvPr>
          <p:cNvSpPr/>
          <p:nvPr/>
        </p:nvSpPr>
        <p:spPr>
          <a:xfrm>
            <a:off x="773802" y="1167190"/>
            <a:ext cx="3693888" cy="2009757"/>
          </a:xfrm>
          <a:prstGeom prst="rect">
            <a:avLst/>
          </a:prstGeom>
          <a:solidFill>
            <a:schemeClr val="accent1">
              <a:alpha val="3281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57B582-5678-194B-A638-C75D005D0EA9}"/>
              </a:ext>
            </a:extLst>
          </p:cNvPr>
          <p:cNvSpPr/>
          <p:nvPr/>
        </p:nvSpPr>
        <p:spPr>
          <a:xfrm>
            <a:off x="7724310" y="1167190"/>
            <a:ext cx="3693888" cy="2009757"/>
          </a:xfrm>
          <a:prstGeom prst="rect">
            <a:avLst/>
          </a:prstGeom>
          <a:solidFill>
            <a:schemeClr val="accent1">
              <a:alpha val="3281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42305-8C99-6641-9891-DFB82EB56770}"/>
              </a:ext>
            </a:extLst>
          </p:cNvPr>
          <p:cNvSpPr/>
          <p:nvPr/>
        </p:nvSpPr>
        <p:spPr>
          <a:xfrm>
            <a:off x="1030953" y="1696839"/>
            <a:ext cx="1182819" cy="12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pic>
        <p:nvPicPr>
          <p:cNvPr id="6146" name="Picture 2" descr="Jepsen: RabbitMQ">
            <a:extLst>
              <a:ext uri="{FF2B5EF4-FFF2-40B4-BE49-F238E27FC236}">
                <a16:creationId xmlns:a16="http://schemas.microsoft.com/office/drawing/2014/main" id="{463D3F59-C62A-DF4A-B2D9-3A6F433A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64" y="1665256"/>
            <a:ext cx="1233471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B3B078-6AE3-3E43-9E14-E521F7EBF9DD}"/>
              </a:ext>
            </a:extLst>
          </p:cNvPr>
          <p:cNvCxnSpPr>
            <a:cxnSpLocks/>
          </p:cNvCxnSpPr>
          <p:nvPr/>
        </p:nvCxnSpPr>
        <p:spPr>
          <a:xfrm>
            <a:off x="4523568" y="2229477"/>
            <a:ext cx="955696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609738-768C-ED42-8A0F-CFEE9B8EFC6F}"/>
              </a:ext>
            </a:extLst>
          </p:cNvPr>
          <p:cNvCxnSpPr>
            <a:cxnSpLocks/>
          </p:cNvCxnSpPr>
          <p:nvPr/>
        </p:nvCxnSpPr>
        <p:spPr>
          <a:xfrm>
            <a:off x="2385129" y="1835667"/>
            <a:ext cx="588624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56001E-3B26-A948-978F-A6B9C0B22D1E}"/>
              </a:ext>
            </a:extLst>
          </p:cNvPr>
          <p:cNvGrpSpPr/>
          <p:nvPr/>
        </p:nvGrpSpPr>
        <p:grpSpPr>
          <a:xfrm>
            <a:off x="3199478" y="1600025"/>
            <a:ext cx="1123431" cy="1367987"/>
            <a:chOff x="3196129" y="1530740"/>
            <a:chExt cx="1123431" cy="13679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42A7ED-5910-5A41-92E5-D3B9796C5266}"/>
                </a:ext>
              </a:extLst>
            </p:cNvPr>
            <p:cNvGrpSpPr/>
            <p:nvPr/>
          </p:nvGrpSpPr>
          <p:grpSpPr>
            <a:xfrm>
              <a:off x="3196129" y="1792350"/>
              <a:ext cx="1123431" cy="1106377"/>
              <a:chOff x="5197649" y="2393356"/>
              <a:chExt cx="890979" cy="8273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7B92D1A-6C08-B249-A54F-42271E65A5C7}"/>
                  </a:ext>
                </a:extLst>
              </p:cNvPr>
              <p:cNvSpPr/>
              <p:nvPr/>
            </p:nvSpPr>
            <p:spPr>
              <a:xfrm>
                <a:off x="5197649" y="2393356"/>
                <a:ext cx="890979" cy="827361"/>
              </a:xfrm>
              <a:prstGeom prst="rect">
                <a:avLst/>
              </a:prstGeom>
              <a:solidFill>
                <a:schemeClr val="accent1">
                  <a:alpha val="56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" name="Picture 2" descr="Announcing Distributed Application Runtime (Dapr), an open ...">
                <a:extLst>
                  <a:ext uri="{FF2B5EF4-FFF2-40B4-BE49-F238E27FC236}">
                    <a16:creationId xmlns:a16="http://schemas.microsoft.com/office/drawing/2014/main" id="{EA0498F1-E75E-AE4C-996C-3B2AE81EC2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7996" y="2476053"/>
                <a:ext cx="667690" cy="6676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D913C3-F24D-C141-A33F-68BBDCFC5747}"/>
                </a:ext>
              </a:extLst>
            </p:cNvPr>
            <p:cNvSpPr/>
            <p:nvPr/>
          </p:nvSpPr>
          <p:spPr>
            <a:xfrm>
              <a:off x="3202036" y="1530740"/>
              <a:ext cx="1116000" cy="26161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AABD096-745F-2843-85C2-3B17830D540E}"/>
              </a:ext>
            </a:extLst>
          </p:cNvPr>
          <p:cNvSpPr txBox="1"/>
          <p:nvPr/>
        </p:nvSpPr>
        <p:spPr>
          <a:xfrm>
            <a:off x="6624320" y="715348"/>
            <a:ext cx="556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http://localhost:${</a:t>
            </a:r>
            <a:r>
              <a:rPr lang="en-AU" sz="1600" dirty="0" err="1"/>
              <a:t>daprPort</a:t>
            </a:r>
            <a:r>
              <a:rPr lang="en-AU" sz="1600" dirty="0"/>
              <a:t>}/publish/${</a:t>
            </a:r>
            <a:r>
              <a:rPr lang="en-AU" sz="1600" dirty="0" err="1"/>
              <a:t>pubsubName</a:t>
            </a:r>
            <a:r>
              <a:rPr lang="en-AU" sz="1600" dirty="0"/>
              <a:t>}/${topic}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972C8B-2BA3-1242-A2AA-A16709235182}"/>
              </a:ext>
            </a:extLst>
          </p:cNvPr>
          <p:cNvGrpSpPr/>
          <p:nvPr/>
        </p:nvGrpSpPr>
        <p:grpSpPr>
          <a:xfrm>
            <a:off x="8067517" y="1665256"/>
            <a:ext cx="1123431" cy="1367987"/>
            <a:chOff x="7668431" y="2495940"/>
            <a:chExt cx="1123431" cy="13679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FCE038-6805-F947-8CA4-CC7165ADAE28}"/>
                </a:ext>
              </a:extLst>
            </p:cNvPr>
            <p:cNvGrpSpPr/>
            <p:nvPr/>
          </p:nvGrpSpPr>
          <p:grpSpPr>
            <a:xfrm>
              <a:off x="7668431" y="2757550"/>
              <a:ext cx="1123431" cy="1106377"/>
              <a:chOff x="5197649" y="2393356"/>
              <a:chExt cx="890979" cy="82736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D7EA75-CD94-6144-A899-2B0E6C811284}"/>
                  </a:ext>
                </a:extLst>
              </p:cNvPr>
              <p:cNvSpPr/>
              <p:nvPr/>
            </p:nvSpPr>
            <p:spPr>
              <a:xfrm>
                <a:off x="5197649" y="2393356"/>
                <a:ext cx="890979" cy="827361"/>
              </a:xfrm>
              <a:prstGeom prst="rect">
                <a:avLst/>
              </a:prstGeom>
              <a:solidFill>
                <a:schemeClr val="accent1">
                  <a:alpha val="56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" descr="Announcing Distributed Application Runtime (Dapr), an open ...">
                <a:extLst>
                  <a:ext uri="{FF2B5EF4-FFF2-40B4-BE49-F238E27FC236}">
                    <a16:creationId xmlns:a16="http://schemas.microsoft.com/office/drawing/2014/main" id="{FB956405-6264-7C42-BC93-897C605F37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7996" y="2476053"/>
                <a:ext cx="667690" cy="6676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7D296C-E7B5-FD45-84D4-733955B08FE4}"/>
                </a:ext>
              </a:extLst>
            </p:cNvPr>
            <p:cNvSpPr/>
            <p:nvPr/>
          </p:nvSpPr>
          <p:spPr>
            <a:xfrm>
              <a:off x="7674338" y="2495940"/>
              <a:ext cx="1116000" cy="26161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3744092-F47C-B643-9817-5E06F1CE81ED}"/>
              </a:ext>
            </a:extLst>
          </p:cNvPr>
          <p:cNvSpPr/>
          <p:nvPr/>
        </p:nvSpPr>
        <p:spPr>
          <a:xfrm>
            <a:off x="10052748" y="1796061"/>
            <a:ext cx="1182819" cy="12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1656E9-53D0-254F-85EC-BEF7E5FF8CF1}"/>
              </a:ext>
            </a:extLst>
          </p:cNvPr>
          <p:cNvCxnSpPr>
            <a:cxnSpLocks/>
          </p:cNvCxnSpPr>
          <p:nvPr/>
        </p:nvCxnSpPr>
        <p:spPr>
          <a:xfrm>
            <a:off x="2385129" y="2211587"/>
            <a:ext cx="58862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DDD256-2AEF-7C4F-8156-50967A3710AF}"/>
              </a:ext>
            </a:extLst>
          </p:cNvPr>
          <p:cNvSpPr txBox="1"/>
          <p:nvPr/>
        </p:nvSpPr>
        <p:spPr>
          <a:xfrm>
            <a:off x="701368" y="715348"/>
            <a:ext cx="4003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http://localhost:${</a:t>
            </a:r>
            <a:r>
              <a:rPr lang="en-AU" sz="1600" dirty="0" err="1"/>
              <a:t>appPort</a:t>
            </a:r>
            <a:r>
              <a:rPr lang="en-AU" sz="1600" dirty="0"/>
              <a:t>}/</a:t>
            </a:r>
            <a:r>
              <a:rPr lang="en-AU" sz="1600" dirty="0" err="1"/>
              <a:t>dapr</a:t>
            </a:r>
            <a:r>
              <a:rPr lang="en-AU" sz="1600" dirty="0"/>
              <a:t>/subscribe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143795-75D5-4448-BDB4-0CD95C9F72AC}"/>
              </a:ext>
            </a:extLst>
          </p:cNvPr>
          <p:cNvSpPr txBox="1"/>
          <p:nvPr/>
        </p:nvSpPr>
        <p:spPr>
          <a:xfrm>
            <a:off x="924560" y="3549120"/>
            <a:ext cx="4003040" cy="267765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[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 {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en-AU" sz="1400" b="0" dirty="0" err="1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pubsubname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":</a:t>
            </a:r>
            <a:r>
              <a:rPr lang="en-AU" sz="1400" b="0" dirty="0">
                <a:solidFill>
                  <a:srgbClr val="9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pubsub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,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en-AU" sz="1400" b="0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topic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":</a:t>
            </a:r>
            <a:r>
              <a:rPr lang="en-AU" sz="1400" b="0" dirty="0">
                <a:solidFill>
                  <a:srgbClr val="9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,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en-AU" sz="1400" b="0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":</a:t>
            </a:r>
            <a:r>
              <a:rPr lang="en-AU" sz="1400" b="0" dirty="0">
                <a:solidFill>
                  <a:srgbClr val="9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AU" sz="1400" dirty="0" err="1">
                <a:solidFill>
                  <a:srgbClr val="E1EFFF"/>
                </a:solidFill>
                <a:latin typeface="Menlo" panose="020B0609030804020204" pitchFamily="49" charset="0"/>
              </a:rPr>
              <a:t>route</a:t>
            </a:r>
            <a:r>
              <a:rPr lang="en-AU" sz="1400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"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 },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 {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en-AU" sz="1400" b="0" dirty="0" err="1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pubsubname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":</a:t>
            </a:r>
            <a:r>
              <a:rPr lang="en-AU" sz="1400" b="0" dirty="0">
                <a:solidFill>
                  <a:srgbClr val="9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pubsub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,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   ”</a:t>
            </a:r>
            <a:r>
              <a:rPr lang="en-AU" sz="1400" b="0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topic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":</a:t>
            </a:r>
            <a:r>
              <a:rPr lang="en-AU" sz="1400" b="0" dirty="0">
                <a:solidFill>
                  <a:srgbClr val="9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,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en-AU" sz="1400" b="0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":</a:t>
            </a:r>
            <a:r>
              <a:rPr lang="en-AU" sz="1400" b="0" dirty="0">
                <a:solidFill>
                  <a:srgbClr val="9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AU" sz="1400" dirty="0" err="1">
                <a:solidFill>
                  <a:srgbClr val="E1EFFF"/>
                </a:solidFill>
                <a:latin typeface="Menlo" panose="020B0609030804020204" pitchFamily="49" charset="0"/>
              </a:rPr>
              <a:t>route</a:t>
            </a:r>
            <a:r>
              <a:rPr lang="en-AU" sz="1400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AU" sz="1400" b="0" dirty="0">
                <a:solidFill>
                  <a:srgbClr val="92FC79"/>
                </a:solidFill>
                <a:effectLst/>
                <a:latin typeface="Menlo" panose="020B0609030804020204" pitchFamily="49" charset="0"/>
              </a:rPr>
              <a:t>"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 }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-AU" sz="1400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]</a:t>
            </a:r>
            <a:endParaRPr lang="en-AU" sz="1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F25DF0-310A-9D44-8428-026F4B71EF5A}"/>
              </a:ext>
            </a:extLst>
          </p:cNvPr>
          <p:cNvCxnSpPr>
            <a:cxnSpLocks/>
          </p:cNvCxnSpPr>
          <p:nvPr/>
        </p:nvCxnSpPr>
        <p:spPr>
          <a:xfrm>
            <a:off x="9327536" y="2581169"/>
            <a:ext cx="588624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8E6106-451E-4748-9C33-F40512481E4A}"/>
              </a:ext>
            </a:extLst>
          </p:cNvPr>
          <p:cNvCxnSpPr>
            <a:cxnSpLocks/>
          </p:cNvCxnSpPr>
          <p:nvPr/>
        </p:nvCxnSpPr>
        <p:spPr>
          <a:xfrm>
            <a:off x="6712735" y="2581169"/>
            <a:ext cx="1201905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5F4E8E-F36C-C54B-B36E-66745442ECC7}"/>
              </a:ext>
            </a:extLst>
          </p:cNvPr>
          <p:cNvGrpSpPr/>
          <p:nvPr/>
        </p:nvGrpSpPr>
        <p:grpSpPr>
          <a:xfrm>
            <a:off x="1367705" y="1291422"/>
            <a:ext cx="111760" cy="405416"/>
            <a:chOff x="1356360" y="1259840"/>
            <a:chExt cx="111760" cy="40541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E78AB3-1BE7-784E-A1AC-7EBE08C04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240" y="1381760"/>
              <a:ext cx="0" cy="28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A688D5F-7CDE-4947-86B2-6A7E04CB316E}"/>
                </a:ext>
              </a:extLst>
            </p:cNvPr>
            <p:cNvSpPr/>
            <p:nvPr/>
          </p:nvSpPr>
          <p:spPr>
            <a:xfrm>
              <a:off x="1356360" y="1259840"/>
              <a:ext cx="111760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E5F2BF-A525-7D45-8A42-2F32C27293C4}"/>
              </a:ext>
            </a:extLst>
          </p:cNvPr>
          <p:cNvGrpSpPr/>
          <p:nvPr/>
        </p:nvGrpSpPr>
        <p:grpSpPr>
          <a:xfrm>
            <a:off x="8584325" y="1278212"/>
            <a:ext cx="111760" cy="405416"/>
            <a:chOff x="1356360" y="1259840"/>
            <a:chExt cx="111760" cy="40541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F94D17-A7BA-1F4C-895C-A29C35BC0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240" y="1381760"/>
              <a:ext cx="0" cy="28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1BB7E0-13D8-0147-90EB-950496D02050}"/>
                </a:ext>
              </a:extLst>
            </p:cNvPr>
            <p:cNvSpPr/>
            <p:nvPr/>
          </p:nvSpPr>
          <p:spPr>
            <a:xfrm>
              <a:off x="1356360" y="1259840"/>
              <a:ext cx="111760" cy="121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B6142F-DB29-6947-9D62-84BC79362363}"/>
              </a:ext>
            </a:extLst>
          </p:cNvPr>
          <p:cNvCxnSpPr>
            <a:cxnSpLocks/>
          </p:cNvCxnSpPr>
          <p:nvPr/>
        </p:nvCxnSpPr>
        <p:spPr>
          <a:xfrm>
            <a:off x="4523568" y="2581169"/>
            <a:ext cx="955696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C9F3F5-F4C7-4E4D-9DA1-DFBEAEB1140F}"/>
              </a:ext>
            </a:extLst>
          </p:cNvPr>
          <p:cNvCxnSpPr>
            <a:cxnSpLocks/>
          </p:cNvCxnSpPr>
          <p:nvPr/>
        </p:nvCxnSpPr>
        <p:spPr>
          <a:xfrm>
            <a:off x="2385129" y="2581169"/>
            <a:ext cx="674594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33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34"/>
    </mc:Choice>
    <mc:Fallback xmlns="">
      <p:transition spd="slow" advTm="1742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" grpId="0" animBg="1"/>
      <p:bldP spid="19" grpId="0"/>
      <p:bldP spid="25" grpId="0" animBg="1"/>
      <p:bldP spid="30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998-7E1B-2544-8533-BDD375D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F860D-4432-6448-BE06-6B85189C1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8"/>
    </mc:Choice>
    <mc:Fallback xmlns="">
      <p:transition spd="slow" advTm="1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E0A5-3F9C-D748-8CC0-AEB5DC0B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&amp; DLQ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22C04-1ECC-BA41-AA62-1DAB554F7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6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6D2D-89BF-4F4B-8ADA-5B923976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3A7B6-2B50-1647-9664-DC9FEA78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326"/>
            <a:ext cx="605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2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A255-0FEA-FF4A-815B-970F276E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53CBE-4100-AD43-86B1-5DCFD1CD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means less control</a:t>
            </a:r>
          </a:p>
          <a:p>
            <a:r>
              <a:rPr lang="en-US" dirty="0"/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61002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D39ED5-924A-D144-897F-880D91381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7048"/>
            <a:ext cx="9144000" cy="1166156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8245E1-5157-EB4D-BCF4-F114A04C0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9586"/>
            <a:ext cx="9144000" cy="969579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EmadAshi.com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626E-2CA3-AC4A-8C46-E9372A1F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1720850"/>
            <a:ext cx="3683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CA74-7DDC-A747-8B6D-99C1A4FC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8906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A6C3A-A314-A64C-8D9A-33A7FF6A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40923"/>
            <a:ext cx="10515600" cy="1048727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EmadAshi.com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EmadAshi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653A70-6AC7-6248-85E2-E7933A16F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2" descr="Announcing Distributed Application Runtime (Dapr), an open ...">
            <a:extLst>
              <a:ext uri="{FF2B5EF4-FFF2-40B4-BE49-F238E27FC236}">
                <a16:creationId xmlns:a16="http://schemas.microsoft.com/office/drawing/2014/main" id="{AD129D29-9F32-0148-92B3-4834B16B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02"/>
    </mc:Choice>
    <mc:Fallback xmlns="">
      <p:transition spd="slow" advTm="410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1F47AE34-4C18-154A-963D-AE27D0D8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10058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6"/>
    </mc:Choice>
    <mc:Fallback xmlns="">
      <p:transition spd="slow" advTm="37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About Datica">
            <a:extLst>
              <a:ext uri="{FF2B5EF4-FFF2-40B4-BE49-F238E27FC236}">
                <a16:creationId xmlns:a16="http://schemas.microsoft.com/office/drawing/2014/main" id="{95201A0D-FEBB-DF4A-84B6-99952D477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70" y="768350"/>
            <a:ext cx="2740659" cy="19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653A70-6AC7-6248-85E2-E7933A16F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2" descr="Announcing Distributed Application Runtime (Dapr), an open ...">
            <a:extLst>
              <a:ext uri="{FF2B5EF4-FFF2-40B4-BE49-F238E27FC236}">
                <a16:creationId xmlns:a16="http://schemas.microsoft.com/office/drawing/2014/main" id="{AD129D29-9F32-0148-92B3-4834B16B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13135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47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84"/>
    </mc:Choice>
    <mc:Fallback xmlns="">
      <p:transition spd="slow" advTm="464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31AB-CA72-014E-A0F7-B15BA765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65CB8-D25A-5F4D-B92F-88E787990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2"/>
    </mc:Choice>
    <mc:Fallback xmlns="">
      <p:transition spd="slow" advTm="68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EE4D-E1B7-D144-A51B-60BC5AB1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Traditionally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F261A-E8A0-274F-B0C0-8D8F34128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8"/>
    </mc:Choice>
    <mc:Fallback xmlns="">
      <p:transition spd="slow" advTm="469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3C7B16-A89F-5040-AD18-1C8C9B004DC5}"/>
              </a:ext>
            </a:extLst>
          </p:cNvPr>
          <p:cNvSpPr/>
          <p:nvPr/>
        </p:nvSpPr>
        <p:spPr>
          <a:xfrm>
            <a:off x="2202427" y="1553497"/>
            <a:ext cx="1651819" cy="27235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Plumbing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42305-8C99-6641-9891-DFB82EB56770}"/>
              </a:ext>
            </a:extLst>
          </p:cNvPr>
          <p:cNvSpPr/>
          <p:nvPr/>
        </p:nvSpPr>
        <p:spPr>
          <a:xfrm>
            <a:off x="1204453" y="1553497"/>
            <a:ext cx="997974" cy="272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pic>
        <p:nvPicPr>
          <p:cNvPr id="6146" name="Picture 2" descr="Jepsen: RabbitMQ">
            <a:extLst>
              <a:ext uri="{FF2B5EF4-FFF2-40B4-BE49-F238E27FC236}">
                <a16:creationId xmlns:a16="http://schemas.microsoft.com/office/drawing/2014/main" id="{463D3F59-C62A-DF4A-B2D9-3A6F433A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400" y="1553497"/>
            <a:ext cx="1233471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A19DF-69EB-DB47-B9BE-5620164FE2FB}"/>
              </a:ext>
            </a:extLst>
          </p:cNvPr>
          <p:cNvCxnSpPr>
            <a:cxnSpLocks/>
          </p:cNvCxnSpPr>
          <p:nvPr/>
        </p:nvCxnSpPr>
        <p:spPr>
          <a:xfrm>
            <a:off x="4070555" y="2094271"/>
            <a:ext cx="427703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52"/>
    </mc:Choice>
    <mc:Fallback xmlns="">
      <p:transition spd="slow" advTm="643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3C7B16-A89F-5040-AD18-1C8C9B004DC5}"/>
              </a:ext>
            </a:extLst>
          </p:cNvPr>
          <p:cNvSpPr/>
          <p:nvPr/>
        </p:nvSpPr>
        <p:spPr>
          <a:xfrm>
            <a:off x="2630607" y="1553498"/>
            <a:ext cx="1233471" cy="1307687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Plumbing</a:t>
            </a:r>
          </a:p>
          <a:p>
            <a:pPr algn="ctr"/>
            <a:r>
              <a:rPr lang="en-US" dirty="0"/>
              <a:t>RabbitMQ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42305-8C99-6641-9891-DFB82EB56770}"/>
              </a:ext>
            </a:extLst>
          </p:cNvPr>
          <p:cNvSpPr/>
          <p:nvPr/>
        </p:nvSpPr>
        <p:spPr>
          <a:xfrm>
            <a:off x="1204453" y="1553497"/>
            <a:ext cx="997974" cy="272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pic>
        <p:nvPicPr>
          <p:cNvPr id="6146" name="Picture 2" descr="Jepsen: RabbitMQ">
            <a:extLst>
              <a:ext uri="{FF2B5EF4-FFF2-40B4-BE49-F238E27FC236}">
                <a16:creationId xmlns:a16="http://schemas.microsoft.com/office/drawing/2014/main" id="{463D3F59-C62A-DF4A-B2D9-3A6F433A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400" y="1553497"/>
            <a:ext cx="1233471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8C1552-6AB8-7540-918B-E67463FEC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6400" y="3043561"/>
            <a:ext cx="1233471" cy="12334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86C1DF-CDA6-F646-B8EA-7F969BD4374C}"/>
              </a:ext>
            </a:extLst>
          </p:cNvPr>
          <p:cNvSpPr/>
          <p:nvPr/>
        </p:nvSpPr>
        <p:spPr>
          <a:xfrm>
            <a:off x="2202428" y="1553497"/>
            <a:ext cx="418348" cy="2723535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Abstraction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866177-FD1D-C94B-B344-EB759D344E63}"/>
              </a:ext>
            </a:extLst>
          </p:cNvPr>
          <p:cNvSpPr/>
          <p:nvPr/>
        </p:nvSpPr>
        <p:spPr>
          <a:xfrm>
            <a:off x="2630606" y="2861189"/>
            <a:ext cx="1233471" cy="141584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Plumbing</a:t>
            </a:r>
          </a:p>
          <a:p>
            <a:pPr algn="ctr"/>
            <a:r>
              <a:rPr lang="en-US" dirty="0"/>
              <a:t>Service Bus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134B6B-F8B1-AB49-89B2-2436121D087D}"/>
              </a:ext>
            </a:extLst>
          </p:cNvPr>
          <p:cNvCxnSpPr>
            <a:cxnSpLocks/>
          </p:cNvCxnSpPr>
          <p:nvPr/>
        </p:nvCxnSpPr>
        <p:spPr>
          <a:xfrm>
            <a:off x="4070555" y="2094271"/>
            <a:ext cx="427703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6243C-7908-5A43-A00F-49501D306278}"/>
              </a:ext>
            </a:extLst>
          </p:cNvPr>
          <p:cNvCxnSpPr>
            <a:cxnSpLocks/>
          </p:cNvCxnSpPr>
          <p:nvPr/>
        </p:nvCxnSpPr>
        <p:spPr>
          <a:xfrm>
            <a:off x="4070555" y="3592800"/>
            <a:ext cx="427703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4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718">
        <p:fade/>
      </p:transition>
    </mc:Choice>
    <mc:Fallback xmlns="">
      <p:transition spd="med" advTm="7271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5CC4-15F4-BB4D-ACE1-610A8C84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with </a:t>
            </a:r>
            <a:r>
              <a:rPr lang="en-US" dirty="0" err="1"/>
              <a:t>Dapr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DDE26-6BFB-DC45-B218-C72D4C5F3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1"/>
    </mc:Choice>
    <mc:Fallback xmlns="">
      <p:transition spd="slow" advTm="875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56.2|4.9|11.7|18.9|7.1|22.4|6.9|3.1|6|9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16370</TotalTime>
  <Words>320</Words>
  <Application>Microsoft Macintosh PowerPoint</Application>
  <PresentationFormat>Widescreen</PresentationFormat>
  <Paragraphs>76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Office Theme</vt:lpstr>
      <vt:lpstr>Pub/sub in Dapr</vt:lpstr>
      <vt:lpstr>PowerPoint Presentation</vt:lpstr>
      <vt:lpstr>PowerPoint Presentation</vt:lpstr>
      <vt:lpstr>PowerPoint Presentation</vt:lpstr>
      <vt:lpstr>Pub/Sub</vt:lpstr>
      <vt:lpstr>Pub/Sub Traditionally</vt:lpstr>
      <vt:lpstr>PowerPoint Presentation</vt:lpstr>
      <vt:lpstr>PowerPoint Presentation</vt:lpstr>
      <vt:lpstr>Pub/Sub with Dapr</vt:lpstr>
      <vt:lpstr>PowerPoint Presentation</vt:lpstr>
      <vt:lpstr>PowerPoint Presentation</vt:lpstr>
      <vt:lpstr>Demo</vt:lpstr>
      <vt:lpstr>TTL &amp; DLQ</vt:lpstr>
      <vt:lpstr>Scoping</vt:lpstr>
      <vt:lpstr>Challenges</vt:lpstr>
      <vt:lpstr>Q &amp; 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Pub/sub in Dapr</dc:title>
  <dc:creator>Emad Alashi</dc:creator>
  <cp:lastModifiedBy>Emad Alashi</cp:lastModifiedBy>
  <cp:revision>28</cp:revision>
  <dcterms:created xsi:type="dcterms:W3CDTF">2022-01-25T10:34:14Z</dcterms:created>
  <dcterms:modified xsi:type="dcterms:W3CDTF">2022-02-05T19:39:28Z</dcterms:modified>
</cp:coreProperties>
</file>