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67" r:id="rId3"/>
    <p:sldId id="268" r:id="rId4"/>
    <p:sldId id="270" r:id="rId5"/>
    <p:sldId id="257" r:id="rId6"/>
    <p:sldId id="262" r:id="rId7"/>
    <p:sldId id="263" r:id="rId8"/>
    <p:sldId id="258" r:id="rId9"/>
    <p:sldId id="264" r:id="rId10"/>
    <p:sldId id="259" r:id="rId11"/>
    <p:sldId id="261" r:id="rId12"/>
    <p:sldId id="269" r:id="rId13"/>
    <p:sldId id="260" r:id="rId14"/>
    <p:sldId id="271" r:id="rId15"/>
    <p:sldId id="275" r:id="rId16"/>
    <p:sldId id="273" r:id="rId17"/>
    <p:sldId id="265" r:id="rId18"/>
    <p:sldId id="266" r:id="rId19"/>
    <p:sldId id="274" r:id="rId20"/>
    <p:sldId id="276" r:id="rId21"/>
    <p:sldId id="277" r:id="rId22"/>
    <p:sldId id="27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6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41"/>
    <p:restoredTop sz="94731"/>
  </p:normalViewPr>
  <p:slideViewPr>
    <p:cSldViewPr snapToGrid="0" snapToObjects="1">
      <p:cViewPr varScale="1">
        <p:scale>
          <a:sx n="149" d="100"/>
          <a:sy n="149" d="100"/>
        </p:scale>
        <p:origin x="4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5B59A-0EDA-EF41-85FF-03176606BBBE}" type="datetimeFigureOut">
              <a:rPr lang="en-US" smtClean="0"/>
              <a:t>8/25/20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6E5CD-0DE5-2548-BADF-C53099846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04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isn’t a lot o talk about autoscaling in Kubernetes because it’s not too straightforward.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6E5CD-0DE5-2548-BADF-C53099846B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12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two problems with HPA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6E5CD-0DE5-2548-BADF-C53099846B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5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47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8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78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69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7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2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8/25/20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73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8/25/20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24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8/25/20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33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2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10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47D7E-6B19-984E-90F5-E9EEF49EFB72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43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madashi.com/" TargetMode="External"/><Relationship Id="rId2" Type="http://schemas.openxmlformats.org/officeDocument/2006/relationships/hyperlink" Target="https://twitter.com/eashi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@energepic-com-27411?utm_content=attributionCopyText&amp;utm_medium=referral&amp;utm_source=pexels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exels.com/photo/houses-businessman-man-hands-110469/?utm_content=attributionCopyText&amp;utm_medium=referral&amp;utm_source=pexels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@energepic-com-27411?utm_content=attributionCopyText&amp;utm_medium=referral&amp;utm_source=pexels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exels.com/photo/houses-businessman-man-hands-110469/?utm_content=attributionCopyText&amp;utm_medium=referral&amp;utm_source=pexel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mock-server.com/" TargetMode="External"/><Relationship Id="rId3" Type="http://schemas.openxmlformats.org/officeDocument/2006/relationships/hyperlink" Target="https://kubernetes.io/docs/tasks/run-application/horizontal-pod-autoscale-walkthrough/" TargetMode="External"/><Relationship Id="rId7" Type="http://schemas.openxmlformats.org/officeDocument/2006/relationships/hyperlink" Target="https://emadashi.com/" TargetMode="External"/><Relationship Id="rId2" Type="http://schemas.openxmlformats.org/officeDocument/2006/relationships/hyperlink" Target="https://kubernetes.io/docs/tasks/run-application/horizontal-pod-autoscale/#support-for-cooldown-dela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edacore/samples" TargetMode="External"/><Relationship Id="rId5" Type="http://schemas.openxmlformats.org/officeDocument/2006/relationships/hyperlink" Target="https://github.com/kedacore/keda/" TargetMode="External"/><Relationship Id="rId4" Type="http://schemas.openxmlformats.org/officeDocument/2006/relationships/hyperlink" Target="https://keda.sh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@fauxels?utm_content=attributionCopyText&amp;utm_medium=referral&amp;utm_source=pexels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exels.com/photo/photo-of-people-sitting-near-wooden-table-3183190/?utm_content=attributionCopyText&amp;utm_medium=referral&amp;utm_source=pexel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@fauxels?utm_content=attributionCopyText&amp;utm_medium=referral&amp;utm_source=pexels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exels.com/photo/photo-of-people-sitting-near-wooden-table-3183190/?utm_content=attributionCopyText&amp;utm_medium=referral&amp;utm_source=pexel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@daria?utm_content=attributionCopyText&amp;utm_medium=referral&amp;utm_source=pexels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exels.com/photo/person-holding-ice-cream-1030941/?utm_content=attributionCopyText&amp;utm_medium=referral&amp;utm_source=pexel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5AE6E-55A5-774F-B191-E0B64F8448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KEDA, Scale Your Kubernetes Workload on Your Own Terms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F9456F-4172-4943-A0EF-E179D2DD3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Emad </a:t>
            </a:r>
            <a:r>
              <a:rPr lang="en-US" dirty="0" err="1"/>
              <a:t>Alashi</a:t>
            </a:r>
            <a:endParaRPr lang="en-US" dirty="0"/>
          </a:p>
          <a:p>
            <a:r>
              <a:rPr lang="en-US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@emadashi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emadashi.com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sz="2500" dirty="0"/>
              <a:t>Telstra Purple</a:t>
            </a:r>
          </a:p>
        </p:txBody>
      </p:sp>
    </p:spTree>
    <p:extLst>
      <p:ext uri="{BB962C8B-B14F-4D97-AF65-F5344CB8AC3E}">
        <p14:creationId xmlns:p14="http://schemas.microsoft.com/office/powerpoint/2010/main" val="3199237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354F63-975C-9947-8B02-DB80DC6B38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KEDA Works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6785BF4-9BA8-2B4F-8C4C-D7089FC9A2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06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8s cluster">
            <a:extLst>
              <a:ext uri="{FF2B5EF4-FFF2-40B4-BE49-F238E27FC236}">
                <a16:creationId xmlns:a16="http://schemas.microsoft.com/office/drawing/2014/main" id="{831A18A1-1E23-7A4C-B645-2373E8D3BFE7}"/>
              </a:ext>
            </a:extLst>
          </p:cNvPr>
          <p:cNvSpPr/>
          <p:nvPr/>
        </p:nvSpPr>
        <p:spPr>
          <a:xfrm>
            <a:off x="331694" y="313765"/>
            <a:ext cx="7257825" cy="619461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arget">
            <a:extLst>
              <a:ext uri="{FF2B5EF4-FFF2-40B4-BE49-F238E27FC236}">
                <a16:creationId xmlns:a16="http://schemas.microsoft.com/office/drawing/2014/main" id="{F3274F57-36FD-354F-8767-4F02319800B1}"/>
              </a:ext>
            </a:extLst>
          </p:cNvPr>
          <p:cNvSpPr/>
          <p:nvPr/>
        </p:nvSpPr>
        <p:spPr>
          <a:xfrm>
            <a:off x="3146722" y="2540660"/>
            <a:ext cx="880217" cy="666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</a:t>
            </a:r>
          </a:p>
        </p:txBody>
      </p:sp>
      <p:sp>
        <p:nvSpPr>
          <p:cNvPr id="10" name="ScaledObject">
            <a:extLst>
              <a:ext uri="{FF2B5EF4-FFF2-40B4-BE49-F238E27FC236}">
                <a16:creationId xmlns:a16="http://schemas.microsoft.com/office/drawing/2014/main" id="{2A7FA6F1-4E2E-7E43-92D1-7F65E9E18730}"/>
              </a:ext>
            </a:extLst>
          </p:cNvPr>
          <p:cNvSpPr/>
          <p:nvPr/>
        </p:nvSpPr>
        <p:spPr>
          <a:xfrm>
            <a:off x="2917147" y="4559148"/>
            <a:ext cx="1196411" cy="11586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/>
              <a:t>ScaledObject</a:t>
            </a:r>
            <a:endParaRPr lang="en-US" dirty="0"/>
          </a:p>
        </p:txBody>
      </p:sp>
      <p:pic>
        <p:nvPicPr>
          <p:cNvPr id="11" name="queue" descr="A picture containing drawing&#10;&#10;Description automatically generated">
            <a:extLst>
              <a:ext uri="{FF2B5EF4-FFF2-40B4-BE49-F238E27FC236}">
                <a16:creationId xmlns:a16="http://schemas.microsoft.com/office/drawing/2014/main" id="{BB6860C5-A612-C44B-8217-8121FFE2A39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01930" y="607411"/>
            <a:ext cx="1191305" cy="1191305"/>
          </a:xfrm>
          <a:prstGeom prst="rect">
            <a:avLst/>
          </a:prstGeom>
        </p:spPr>
      </p:pic>
      <p:pic>
        <p:nvPicPr>
          <p:cNvPr id="12" name="K8s logo" descr="Kubernetes - Wikipedia">
            <a:extLst>
              <a:ext uri="{FF2B5EF4-FFF2-40B4-BE49-F238E27FC236}">
                <a16:creationId xmlns:a16="http://schemas.microsoft.com/office/drawing/2014/main" id="{3887F463-ACD4-1346-B765-EFF06E10A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947" y="349624"/>
            <a:ext cx="535159" cy="5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KEDA operator">
            <a:extLst>
              <a:ext uri="{FF2B5EF4-FFF2-40B4-BE49-F238E27FC236}">
                <a16:creationId xmlns:a16="http://schemas.microsoft.com/office/drawing/2014/main" id="{3011F17D-3568-A14B-AEF5-7FC060455641}"/>
              </a:ext>
            </a:extLst>
          </p:cNvPr>
          <p:cNvSpPr/>
          <p:nvPr/>
        </p:nvSpPr>
        <p:spPr>
          <a:xfrm>
            <a:off x="6262695" y="2540660"/>
            <a:ext cx="1196411" cy="13302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/>
          </a:p>
        </p:txBody>
      </p:sp>
      <p:pic>
        <p:nvPicPr>
          <p:cNvPr id="13" name="KEDA logo">
            <a:extLst>
              <a:ext uri="{FF2B5EF4-FFF2-40B4-BE49-F238E27FC236}">
                <a16:creationId xmlns:a16="http://schemas.microsoft.com/office/drawing/2014/main" id="{F26A7939-E93E-BA49-9C24-1A261D50F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336" y="2980768"/>
            <a:ext cx="757131" cy="29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Operator">
            <a:extLst>
              <a:ext uri="{FF2B5EF4-FFF2-40B4-BE49-F238E27FC236}">
                <a16:creationId xmlns:a16="http://schemas.microsoft.com/office/drawing/2014/main" id="{CE8879E2-085A-4942-A33C-01270229D3F5}"/>
              </a:ext>
            </a:extLst>
          </p:cNvPr>
          <p:cNvSpPr txBox="1"/>
          <p:nvPr/>
        </p:nvSpPr>
        <p:spPr>
          <a:xfrm>
            <a:off x="6343515" y="3235279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Operator</a:t>
            </a:r>
          </a:p>
        </p:txBody>
      </p:sp>
      <p:sp>
        <p:nvSpPr>
          <p:cNvPr id="16" name="hpa">
            <a:extLst>
              <a:ext uri="{FF2B5EF4-FFF2-40B4-BE49-F238E27FC236}">
                <a16:creationId xmlns:a16="http://schemas.microsoft.com/office/drawing/2014/main" id="{B3BA1375-15CB-AA4E-93F5-EC9DDE8B0A99}"/>
              </a:ext>
            </a:extLst>
          </p:cNvPr>
          <p:cNvSpPr/>
          <p:nvPr/>
        </p:nvSpPr>
        <p:spPr>
          <a:xfrm>
            <a:off x="926997" y="2846450"/>
            <a:ext cx="864188" cy="843811"/>
          </a:xfrm>
          <a:prstGeom prst="ellipse">
            <a:avLst/>
          </a:prstGeom>
          <a:solidFill>
            <a:srgbClr val="316A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HPA</a:t>
            </a:r>
          </a:p>
        </p:txBody>
      </p:sp>
      <p:sp>
        <p:nvSpPr>
          <p:cNvPr id="17" name="Kube Controller">
            <a:extLst>
              <a:ext uri="{FF2B5EF4-FFF2-40B4-BE49-F238E27FC236}">
                <a16:creationId xmlns:a16="http://schemas.microsoft.com/office/drawing/2014/main" id="{D84E5641-BF98-E24B-8255-81666D6EA61E}"/>
              </a:ext>
            </a:extLst>
          </p:cNvPr>
          <p:cNvSpPr/>
          <p:nvPr/>
        </p:nvSpPr>
        <p:spPr>
          <a:xfrm>
            <a:off x="2917147" y="869149"/>
            <a:ext cx="1304871" cy="850391"/>
          </a:xfrm>
          <a:prstGeom prst="rect">
            <a:avLst/>
          </a:prstGeom>
          <a:solidFill>
            <a:srgbClr val="316A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 Controllers</a:t>
            </a:r>
          </a:p>
        </p:txBody>
      </p:sp>
      <p:pic>
        <p:nvPicPr>
          <p:cNvPr id="3" name="kubectl" descr="Captain">
            <a:extLst>
              <a:ext uri="{FF2B5EF4-FFF2-40B4-BE49-F238E27FC236}">
                <a16:creationId xmlns:a16="http://schemas.microsoft.com/office/drawing/2014/main" id="{A49EA59F-653C-1A46-879F-81E0DDE5BF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63851" y="4681261"/>
            <a:ext cx="914400" cy="914400"/>
          </a:xfrm>
          <a:prstGeom prst="rect">
            <a:avLst/>
          </a:prstGeom>
        </p:spPr>
      </p:pic>
      <p:cxnSp>
        <p:nvCxnSpPr>
          <p:cNvPr id="6" name="f kubectl t target" descr="Create Target">
            <a:extLst>
              <a:ext uri="{FF2B5EF4-FFF2-40B4-BE49-F238E27FC236}">
                <a16:creationId xmlns:a16="http://schemas.microsoft.com/office/drawing/2014/main" id="{6BFBE3E5-A16E-BE49-82A0-1F8B2BA31DEA}"/>
              </a:ext>
            </a:extLst>
          </p:cNvPr>
          <p:cNvCxnSpPr>
            <a:cxnSpLocks/>
          </p:cNvCxnSpPr>
          <p:nvPr/>
        </p:nvCxnSpPr>
        <p:spPr>
          <a:xfrm flipH="1" flipV="1">
            <a:off x="4113558" y="3165920"/>
            <a:ext cx="3750296" cy="17736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f kubectl t scaledobject">
            <a:extLst>
              <a:ext uri="{FF2B5EF4-FFF2-40B4-BE49-F238E27FC236}">
                <a16:creationId xmlns:a16="http://schemas.microsoft.com/office/drawing/2014/main" id="{E34D6ADF-6B85-F44C-AD6C-9B0D993ED174}"/>
              </a:ext>
            </a:extLst>
          </p:cNvPr>
          <p:cNvCxnSpPr>
            <a:cxnSpLocks/>
          </p:cNvCxnSpPr>
          <p:nvPr/>
        </p:nvCxnSpPr>
        <p:spPr>
          <a:xfrm flipH="1">
            <a:off x="4113558" y="5235996"/>
            <a:ext cx="361184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f keda t scaledobject">
            <a:extLst>
              <a:ext uri="{FF2B5EF4-FFF2-40B4-BE49-F238E27FC236}">
                <a16:creationId xmlns:a16="http://schemas.microsoft.com/office/drawing/2014/main" id="{78571CD0-531B-1046-8FC5-9D4B9973C12E}"/>
              </a:ext>
            </a:extLst>
          </p:cNvPr>
          <p:cNvCxnSpPr>
            <a:cxnSpLocks/>
          </p:cNvCxnSpPr>
          <p:nvPr/>
        </p:nvCxnSpPr>
        <p:spPr>
          <a:xfrm flipH="1">
            <a:off x="4113558" y="3687447"/>
            <a:ext cx="1982442" cy="11070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f keda t hpa">
            <a:extLst>
              <a:ext uri="{FF2B5EF4-FFF2-40B4-BE49-F238E27FC236}">
                <a16:creationId xmlns:a16="http://schemas.microsoft.com/office/drawing/2014/main" id="{29C1B618-ED74-DA4E-910B-4A831D319BA0}"/>
              </a:ext>
            </a:extLst>
          </p:cNvPr>
          <p:cNvCxnSpPr>
            <a:cxnSpLocks/>
          </p:cNvCxnSpPr>
          <p:nvPr/>
        </p:nvCxnSpPr>
        <p:spPr>
          <a:xfrm flipH="1" flipV="1">
            <a:off x="1872005" y="3501272"/>
            <a:ext cx="4300208" cy="287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f keda t target">
            <a:extLst>
              <a:ext uri="{FF2B5EF4-FFF2-40B4-BE49-F238E27FC236}">
                <a16:creationId xmlns:a16="http://schemas.microsoft.com/office/drawing/2014/main" id="{73037384-DF63-5A4E-9025-3897A31BD834}"/>
              </a:ext>
            </a:extLst>
          </p:cNvPr>
          <p:cNvCxnSpPr>
            <a:cxnSpLocks/>
          </p:cNvCxnSpPr>
          <p:nvPr/>
        </p:nvCxnSpPr>
        <p:spPr>
          <a:xfrm flipH="1">
            <a:off x="4113558" y="3046711"/>
            <a:ext cx="20494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4BB70D9-01DF-CF48-BA08-44281E757484}"/>
              </a:ext>
            </a:extLst>
          </p:cNvPr>
          <p:cNvSpPr txBox="1"/>
          <p:nvPr/>
        </p:nvSpPr>
        <p:spPr>
          <a:xfrm>
            <a:off x="4484078" y="2762128"/>
            <a:ext cx="1504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 to 1 / 1 to 0</a:t>
            </a:r>
          </a:p>
        </p:txBody>
      </p:sp>
      <p:cxnSp>
        <p:nvCxnSpPr>
          <p:cNvPr id="54" name="f keda t queue">
            <a:extLst>
              <a:ext uri="{FF2B5EF4-FFF2-40B4-BE49-F238E27FC236}">
                <a16:creationId xmlns:a16="http://schemas.microsoft.com/office/drawing/2014/main" id="{F7E50F71-C4E2-1D4B-8374-2E7427CFF4F5}"/>
              </a:ext>
            </a:extLst>
          </p:cNvPr>
          <p:cNvCxnSpPr>
            <a:cxnSpLocks/>
          </p:cNvCxnSpPr>
          <p:nvPr/>
        </p:nvCxnSpPr>
        <p:spPr>
          <a:xfrm flipV="1">
            <a:off x="7459106" y="1490472"/>
            <a:ext cx="1142825" cy="10193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f kube-controller t hpa">
            <a:extLst>
              <a:ext uri="{FF2B5EF4-FFF2-40B4-BE49-F238E27FC236}">
                <a16:creationId xmlns:a16="http://schemas.microsoft.com/office/drawing/2014/main" id="{AE957F92-9FE3-924F-8D2E-6A36988151CC}"/>
              </a:ext>
            </a:extLst>
          </p:cNvPr>
          <p:cNvCxnSpPr>
            <a:cxnSpLocks/>
          </p:cNvCxnSpPr>
          <p:nvPr/>
        </p:nvCxnSpPr>
        <p:spPr>
          <a:xfrm flipH="1">
            <a:off x="1649339" y="1598064"/>
            <a:ext cx="1136590" cy="11640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f kube-controller t keda">
            <a:extLst>
              <a:ext uri="{FF2B5EF4-FFF2-40B4-BE49-F238E27FC236}">
                <a16:creationId xmlns:a16="http://schemas.microsoft.com/office/drawing/2014/main" id="{D7A96EEA-1FB1-EA42-9B9E-A77AB18ADDBB}"/>
              </a:ext>
            </a:extLst>
          </p:cNvPr>
          <p:cNvCxnSpPr>
            <a:cxnSpLocks/>
          </p:cNvCxnSpPr>
          <p:nvPr/>
        </p:nvCxnSpPr>
        <p:spPr>
          <a:xfrm>
            <a:off x="4317023" y="1490472"/>
            <a:ext cx="1846033" cy="9449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f kube-controller t keda">
            <a:extLst>
              <a:ext uri="{FF2B5EF4-FFF2-40B4-BE49-F238E27FC236}">
                <a16:creationId xmlns:a16="http://schemas.microsoft.com/office/drawing/2014/main" id="{A80E60B8-C3DF-D246-95C0-FC7BFEAAB6E2}"/>
              </a:ext>
            </a:extLst>
          </p:cNvPr>
          <p:cNvCxnSpPr>
            <a:cxnSpLocks/>
          </p:cNvCxnSpPr>
          <p:nvPr/>
        </p:nvCxnSpPr>
        <p:spPr>
          <a:xfrm>
            <a:off x="3569676" y="1798716"/>
            <a:ext cx="0" cy="6367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1 to more">
            <a:extLst>
              <a:ext uri="{FF2B5EF4-FFF2-40B4-BE49-F238E27FC236}">
                <a16:creationId xmlns:a16="http://schemas.microsoft.com/office/drawing/2014/main" id="{75B8D7EA-8044-7545-ACDC-6EE16C626637}"/>
              </a:ext>
            </a:extLst>
          </p:cNvPr>
          <p:cNvSpPr txBox="1"/>
          <p:nvPr/>
        </p:nvSpPr>
        <p:spPr>
          <a:xfrm>
            <a:off x="2638040" y="1904692"/>
            <a:ext cx="2049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 to more / more to 1</a:t>
            </a:r>
          </a:p>
        </p:txBody>
      </p:sp>
    </p:spTree>
    <p:extLst>
      <p:ext uri="{BB962C8B-B14F-4D97-AF65-F5344CB8AC3E}">
        <p14:creationId xmlns:p14="http://schemas.microsoft.com/office/powerpoint/2010/main" val="315764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6" grpId="0" animBg="1"/>
      <p:bldP spid="30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AD2D6A-50B8-1A4C-ACBE-CB6646F5EA8A}"/>
              </a:ext>
            </a:extLst>
          </p:cNvPr>
          <p:cNvSpPr/>
          <p:nvPr/>
        </p:nvSpPr>
        <p:spPr>
          <a:xfrm>
            <a:off x="1844467" y="3105835"/>
            <a:ext cx="85030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AU" sz="2000" dirty="0" err="1">
                <a:solidFill>
                  <a:schemeClr val="tx1">
                    <a:lumMod val="65000"/>
                  </a:schemeClr>
                </a:solidFill>
              </a:rPr>
              <a:t>currentReplicas</a:t>
            </a:r>
            <a:r>
              <a:rPr lang="en-AU" sz="2000" dirty="0">
                <a:solidFill>
                  <a:schemeClr val="accent1">
                    <a:lumMod val="75000"/>
                  </a:schemeClr>
                </a:solidFill>
              </a:rPr>
              <a:t> + </a:t>
            </a:r>
            <a:r>
              <a:rPr lang="en-AU" sz="2000" dirty="0" err="1">
                <a:solidFill>
                  <a:schemeClr val="accent2"/>
                </a:solidFill>
              </a:rPr>
              <a:t>desiredReplicas</a:t>
            </a:r>
            <a:r>
              <a:rPr lang="en-AU" sz="2000" dirty="0"/>
              <a:t>  =  </a:t>
            </a:r>
            <a:r>
              <a:rPr lang="en-AU" sz="2000" dirty="0" err="1">
                <a:solidFill>
                  <a:schemeClr val="accent5"/>
                </a:solidFill>
              </a:rPr>
              <a:t>currentMetricValue</a:t>
            </a:r>
            <a:r>
              <a:rPr lang="en-AU" sz="2000" dirty="0"/>
              <a:t> / </a:t>
            </a:r>
            <a:r>
              <a:rPr lang="en-AU" sz="2000" dirty="0" err="1">
                <a:solidFill>
                  <a:schemeClr val="accent6"/>
                </a:solidFill>
              </a:rPr>
              <a:t>targetMetricValue</a:t>
            </a:r>
            <a:r>
              <a:rPr lang="en-AU" sz="2000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421F11-B5CC-614A-8638-EC475B4F214F}"/>
              </a:ext>
            </a:extLst>
          </p:cNvPr>
          <p:cNvSpPr/>
          <p:nvPr/>
        </p:nvSpPr>
        <p:spPr>
          <a:xfrm>
            <a:off x="1844467" y="3508114"/>
            <a:ext cx="85030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dirty="0"/>
              <a:t>             </a:t>
            </a:r>
            <a:r>
              <a:rPr lang="en-AU" sz="2000" dirty="0">
                <a:solidFill>
                  <a:schemeClr val="tx1">
                    <a:lumMod val="65000"/>
                  </a:schemeClr>
                </a:solidFill>
              </a:rPr>
              <a:t>1</a:t>
            </a:r>
            <a:r>
              <a:rPr lang="en-AU" sz="2000" dirty="0"/>
              <a:t>              +             </a:t>
            </a:r>
            <a:r>
              <a:rPr lang="en-AU" sz="2000" dirty="0">
                <a:solidFill>
                  <a:srgbClr val="C00000"/>
                </a:solidFill>
              </a:rPr>
              <a:t>  </a:t>
            </a:r>
            <a:r>
              <a:rPr lang="en-AU" sz="2000" dirty="0"/>
              <a:t>                 =                                      /                  </a:t>
            </a:r>
            <a:r>
              <a:rPr lang="en-AU" sz="2000" dirty="0">
                <a:solidFill>
                  <a:schemeClr val="accent6"/>
                </a:solidFill>
              </a:rPr>
              <a:t>2</a:t>
            </a:r>
            <a:r>
              <a:rPr lang="en-AU" sz="2000" dirty="0"/>
              <a:t>                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BAA285-0118-0142-8CFB-90D6C0F6BF1F}"/>
              </a:ext>
            </a:extLst>
          </p:cNvPr>
          <p:cNvSpPr txBox="1"/>
          <p:nvPr/>
        </p:nvSpPr>
        <p:spPr>
          <a:xfrm>
            <a:off x="6588808" y="3538892"/>
            <a:ext cx="41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5A523-32F2-1A46-B9AB-804C4A9AF844}"/>
              </a:ext>
            </a:extLst>
          </p:cNvPr>
          <p:cNvSpPr txBox="1"/>
          <p:nvPr/>
        </p:nvSpPr>
        <p:spPr>
          <a:xfrm>
            <a:off x="4314202" y="3505945"/>
            <a:ext cx="41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2288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228A22-8C38-1244-9A53-6E05248262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Workshop 1: </a:t>
            </a:r>
            <a:br>
              <a:rPr lang="en-US" dirty="0"/>
            </a:br>
            <a:r>
              <a:rPr lang="en-US" dirty="0"/>
              <a:t>RabbitMQ Scaler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7C2D8-6917-F644-9D81-4A2364F787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5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F62C6-D536-B340-A938-C2EB3DDF3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8464"/>
            <a:ext cx="3807187" cy="2228074"/>
          </a:xfrm>
        </p:spPr>
        <p:txBody>
          <a:bodyPr>
            <a:normAutofit/>
          </a:bodyPr>
          <a:lstStyle/>
          <a:p>
            <a:r>
              <a:rPr lang="en-US" sz="4000" dirty="0"/>
              <a:t>Workshop 1 plan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4F53853-5610-4A54-B89C-2ED030ED8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206" y="2962279"/>
            <a:ext cx="4332717" cy="314324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Deploy KEDA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Create RabbitMQ Queue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Deploy RabbitMQ Consumer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Deploy </a:t>
            </a:r>
            <a:r>
              <a:rPr lang="en-US" sz="2000" dirty="0" err="1"/>
              <a:t>ScaledObject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Deploy RabbitMQ Publisher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Observe scaling </a:t>
            </a:r>
            <a:r>
              <a:rPr lang="en-US" sz="2000" dirty="0">
                <a:sym typeface="Wingdings" pitchFamily="2" charset="2"/>
              </a:rPr>
              <a:t></a:t>
            </a:r>
            <a:endParaRPr lang="en-US" sz="2000" dirty="0"/>
          </a:p>
        </p:txBody>
      </p:sp>
      <p:pic>
        <p:nvPicPr>
          <p:cNvPr id="5" name="Content Placeholder 4" descr="A person using a computer&#10;&#10;Description automatically generated">
            <a:extLst>
              <a:ext uri="{FF2B5EF4-FFF2-40B4-BE49-F238E27FC236}">
                <a16:creationId xmlns:a16="http://schemas.microsoft.com/office/drawing/2014/main" id="{CA6F3692-BBC0-A648-B0B3-3B6B704249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461"/>
          <a:stretch/>
        </p:blipFill>
        <p:spPr>
          <a:xfrm>
            <a:off x="5010386" y="10"/>
            <a:ext cx="7181613" cy="6857990"/>
          </a:xfrm>
          <a:prstGeom prst="rect">
            <a:avLst/>
          </a:prstGeom>
          <a:effectLst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8FDDDBB-FB7C-564D-A731-7B3791774239}"/>
              </a:ext>
            </a:extLst>
          </p:cNvPr>
          <p:cNvSpPr/>
          <p:nvPr/>
        </p:nvSpPr>
        <p:spPr>
          <a:xfrm>
            <a:off x="9703912" y="6580991"/>
            <a:ext cx="24850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dirty="0"/>
              <a:t>Photo by </a:t>
            </a:r>
            <a:r>
              <a:rPr lang="en-AU" sz="1200" b="1" dirty="0">
                <a:hlinkClick r:id="rId3"/>
              </a:rPr>
              <a:t>energepic.com</a:t>
            </a:r>
            <a:r>
              <a:rPr lang="en-AU" sz="1200" dirty="0"/>
              <a:t> from </a:t>
            </a:r>
            <a:r>
              <a:rPr lang="en-AU" sz="1200" b="1" dirty="0">
                <a:hlinkClick r:id="rId4"/>
              </a:rPr>
              <a:t>Pexels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106381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7B4083C-A237-8F44-8B9D-04615350AC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do it!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F41C9855-7893-714C-80F6-B34BA2A9EE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86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228A22-8C38-1244-9A53-6E05248262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External Scalers Work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7C2D8-6917-F644-9D81-4A2364F787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53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f keda t myscaler">
            <a:extLst>
              <a:ext uri="{FF2B5EF4-FFF2-40B4-BE49-F238E27FC236}">
                <a16:creationId xmlns:a16="http://schemas.microsoft.com/office/drawing/2014/main" id="{F7E50F71-C4E2-1D4B-8374-2E7427CFF4F5}"/>
              </a:ext>
            </a:extLst>
          </p:cNvPr>
          <p:cNvCxnSpPr>
            <a:cxnSpLocks/>
          </p:cNvCxnSpPr>
          <p:nvPr/>
        </p:nvCxnSpPr>
        <p:spPr>
          <a:xfrm flipV="1">
            <a:off x="7459106" y="1765025"/>
            <a:ext cx="0" cy="7448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K8s cluster">
            <a:extLst>
              <a:ext uri="{FF2B5EF4-FFF2-40B4-BE49-F238E27FC236}">
                <a16:creationId xmlns:a16="http://schemas.microsoft.com/office/drawing/2014/main" id="{831A18A1-1E23-7A4C-B645-2373E8D3BFE7}"/>
              </a:ext>
            </a:extLst>
          </p:cNvPr>
          <p:cNvSpPr/>
          <p:nvPr/>
        </p:nvSpPr>
        <p:spPr>
          <a:xfrm>
            <a:off x="331694" y="313765"/>
            <a:ext cx="9088970" cy="619461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arget">
            <a:extLst>
              <a:ext uri="{FF2B5EF4-FFF2-40B4-BE49-F238E27FC236}">
                <a16:creationId xmlns:a16="http://schemas.microsoft.com/office/drawing/2014/main" id="{F3274F57-36FD-354F-8767-4F02319800B1}"/>
              </a:ext>
            </a:extLst>
          </p:cNvPr>
          <p:cNvSpPr/>
          <p:nvPr/>
        </p:nvSpPr>
        <p:spPr>
          <a:xfrm>
            <a:off x="3146722" y="2540660"/>
            <a:ext cx="880217" cy="666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</a:t>
            </a:r>
          </a:p>
        </p:txBody>
      </p:sp>
      <p:sp>
        <p:nvSpPr>
          <p:cNvPr id="10" name="ScaledObject">
            <a:extLst>
              <a:ext uri="{FF2B5EF4-FFF2-40B4-BE49-F238E27FC236}">
                <a16:creationId xmlns:a16="http://schemas.microsoft.com/office/drawing/2014/main" id="{2A7FA6F1-4E2E-7E43-92D1-7F65E9E18730}"/>
              </a:ext>
            </a:extLst>
          </p:cNvPr>
          <p:cNvSpPr/>
          <p:nvPr/>
        </p:nvSpPr>
        <p:spPr>
          <a:xfrm>
            <a:off x="2917147" y="4559148"/>
            <a:ext cx="1196411" cy="11586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/>
              <a:t>ScaledObject</a:t>
            </a:r>
            <a:endParaRPr lang="en-US" dirty="0"/>
          </a:p>
        </p:txBody>
      </p:sp>
      <p:pic>
        <p:nvPicPr>
          <p:cNvPr id="12" name="K8s logo" descr="Kubernetes - Wikipedia">
            <a:extLst>
              <a:ext uri="{FF2B5EF4-FFF2-40B4-BE49-F238E27FC236}">
                <a16:creationId xmlns:a16="http://schemas.microsoft.com/office/drawing/2014/main" id="{3887F463-ACD4-1346-B765-EFF06E10A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165" y="342899"/>
            <a:ext cx="535159" cy="5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KEDA operator">
            <a:extLst>
              <a:ext uri="{FF2B5EF4-FFF2-40B4-BE49-F238E27FC236}">
                <a16:creationId xmlns:a16="http://schemas.microsoft.com/office/drawing/2014/main" id="{3011F17D-3568-A14B-AEF5-7FC060455641}"/>
              </a:ext>
            </a:extLst>
          </p:cNvPr>
          <p:cNvSpPr/>
          <p:nvPr/>
        </p:nvSpPr>
        <p:spPr>
          <a:xfrm>
            <a:off x="6870361" y="2582713"/>
            <a:ext cx="1196411" cy="13302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/>
          </a:p>
        </p:txBody>
      </p:sp>
      <p:pic>
        <p:nvPicPr>
          <p:cNvPr id="13" name="KEDA logo">
            <a:extLst>
              <a:ext uri="{FF2B5EF4-FFF2-40B4-BE49-F238E27FC236}">
                <a16:creationId xmlns:a16="http://schemas.microsoft.com/office/drawing/2014/main" id="{F26A7939-E93E-BA49-9C24-1A261D50F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002" y="3022821"/>
            <a:ext cx="757131" cy="29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Operator">
            <a:extLst>
              <a:ext uri="{FF2B5EF4-FFF2-40B4-BE49-F238E27FC236}">
                <a16:creationId xmlns:a16="http://schemas.microsoft.com/office/drawing/2014/main" id="{CE8879E2-085A-4942-A33C-01270229D3F5}"/>
              </a:ext>
            </a:extLst>
          </p:cNvPr>
          <p:cNvSpPr txBox="1"/>
          <p:nvPr/>
        </p:nvSpPr>
        <p:spPr>
          <a:xfrm>
            <a:off x="6951181" y="3277332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Operator</a:t>
            </a:r>
          </a:p>
        </p:txBody>
      </p:sp>
      <p:sp>
        <p:nvSpPr>
          <p:cNvPr id="16" name="hpa">
            <a:extLst>
              <a:ext uri="{FF2B5EF4-FFF2-40B4-BE49-F238E27FC236}">
                <a16:creationId xmlns:a16="http://schemas.microsoft.com/office/drawing/2014/main" id="{B3BA1375-15CB-AA4E-93F5-EC9DDE8B0A99}"/>
              </a:ext>
            </a:extLst>
          </p:cNvPr>
          <p:cNvSpPr/>
          <p:nvPr/>
        </p:nvSpPr>
        <p:spPr>
          <a:xfrm>
            <a:off x="926997" y="2846450"/>
            <a:ext cx="864188" cy="843811"/>
          </a:xfrm>
          <a:prstGeom prst="ellipse">
            <a:avLst/>
          </a:prstGeom>
          <a:solidFill>
            <a:srgbClr val="316A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HPA</a:t>
            </a:r>
          </a:p>
        </p:txBody>
      </p:sp>
      <p:sp>
        <p:nvSpPr>
          <p:cNvPr id="17" name="Kube Controller">
            <a:extLst>
              <a:ext uri="{FF2B5EF4-FFF2-40B4-BE49-F238E27FC236}">
                <a16:creationId xmlns:a16="http://schemas.microsoft.com/office/drawing/2014/main" id="{D84E5641-BF98-E24B-8255-81666D6EA61E}"/>
              </a:ext>
            </a:extLst>
          </p:cNvPr>
          <p:cNvSpPr/>
          <p:nvPr/>
        </p:nvSpPr>
        <p:spPr>
          <a:xfrm>
            <a:off x="2917147" y="869149"/>
            <a:ext cx="1304871" cy="850391"/>
          </a:xfrm>
          <a:prstGeom prst="rect">
            <a:avLst/>
          </a:prstGeom>
          <a:solidFill>
            <a:srgbClr val="316A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 Controllers</a:t>
            </a:r>
          </a:p>
        </p:txBody>
      </p:sp>
      <p:pic>
        <p:nvPicPr>
          <p:cNvPr id="3" name="kubectl" descr="Captain">
            <a:extLst>
              <a:ext uri="{FF2B5EF4-FFF2-40B4-BE49-F238E27FC236}">
                <a16:creationId xmlns:a16="http://schemas.microsoft.com/office/drawing/2014/main" id="{A49EA59F-653C-1A46-879F-81E0DDE5BF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77864" y="4794496"/>
            <a:ext cx="914400" cy="914400"/>
          </a:xfrm>
          <a:prstGeom prst="rect">
            <a:avLst/>
          </a:prstGeom>
        </p:spPr>
      </p:pic>
      <p:cxnSp>
        <p:nvCxnSpPr>
          <p:cNvPr id="6" name="f kubectl t target" descr="Create Target">
            <a:extLst>
              <a:ext uri="{FF2B5EF4-FFF2-40B4-BE49-F238E27FC236}">
                <a16:creationId xmlns:a16="http://schemas.microsoft.com/office/drawing/2014/main" id="{6BFBE3E5-A16E-BE49-82A0-1F8B2BA31DEA}"/>
              </a:ext>
            </a:extLst>
          </p:cNvPr>
          <p:cNvCxnSpPr>
            <a:cxnSpLocks/>
          </p:cNvCxnSpPr>
          <p:nvPr/>
        </p:nvCxnSpPr>
        <p:spPr>
          <a:xfrm flipH="1" flipV="1">
            <a:off x="4113559" y="3165920"/>
            <a:ext cx="5667898" cy="17341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f kubectl t scaledobject">
            <a:extLst>
              <a:ext uri="{FF2B5EF4-FFF2-40B4-BE49-F238E27FC236}">
                <a16:creationId xmlns:a16="http://schemas.microsoft.com/office/drawing/2014/main" id="{E34D6ADF-6B85-F44C-AD6C-9B0D993ED174}"/>
              </a:ext>
            </a:extLst>
          </p:cNvPr>
          <p:cNvCxnSpPr>
            <a:cxnSpLocks/>
          </p:cNvCxnSpPr>
          <p:nvPr/>
        </p:nvCxnSpPr>
        <p:spPr>
          <a:xfrm flipH="1" flipV="1">
            <a:off x="4113560" y="5235996"/>
            <a:ext cx="5556651" cy="157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f keda t scaledobject">
            <a:extLst>
              <a:ext uri="{FF2B5EF4-FFF2-40B4-BE49-F238E27FC236}">
                <a16:creationId xmlns:a16="http://schemas.microsoft.com/office/drawing/2014/main" id="{78571CD0-531B-1046-8FC5-9D4B9973C12E}"/>
              </a:ext>
            </a:extLst>
          </p:cNvPr>
          <p:cNvCxnSpPr>
            <a:cxnSpLocks/>
          </p:cNvCxnSpPr>
          <p:nvPr/>
        </p:nvCxnSpPr>
        <p:spPr>
          <a:xfrm flipH="1">
            <a:off x="4113558" y="3673088"/>
            <a:ext cx="2585453" cy="11214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f keda t hpa">
            <a:extLst>
              <a:ext uri="{FF2B5EF4-FFF2-40B4-BE49-F238E27FC236}">
                <a16:creationId xmlns:a16="http://schemas.microsoft.com/office/drawing/2014/main" id="{29C1B618-ED74-DA4E-910B-4A831D319BA0}"/>
              </a:ext>
            </a:extLst>
          </p:cNvPr>
          <p:cNvCxnSpPr>
            <a:cxnSpLocks/>
          </p:cNvCxnSpPr>
          <p:nvPr/>
        </p:nvCxnSpPr>
        <p:spPr>
          <a:xfrm flipH="1" flipV="1">
            <a:off x="1872005" y="3501273"/>
            <a:ext cx="4827006" cy="33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f keda t target">
            <a:extLst>
              <a:ext uri="{FF2B5EF4-FFF2-40B4-BE49-F238E27FC236}">
                <a16:creationId xmlns:a16="http://schemas.microsoft.com/office/drawing/2014/main" id="{73037384-DF63-5A4E-9025-3897A31BD834}"/>
              </a:ext>
            </a:extLst>
          </p:cNvPr>
          <p:cNvCxnSpPr>
            <a:cxnSpLocks/>
          </p:cNvCxnSpPr>
          <p:nvPr/>
        </p:nvCxnSpPr>
        <p:spPr>
          <a:xfrm flipH="1">
            <a:off x="4113558" y="3046711"/>
            <a:ext cx="258545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4BB70D9-01DF-CF48-BA08-44281E757484}"/>
              </a:ext>
            </a:extLst>
          </p:cNvPr>
          <p:cNvSpPr txBox="1"/>
          <p:nvPr/>
        </p:nvSpPr>
        <p:spPr>
          <a:xfrm>
            <a:off x="4484078" y="2762128"/>
            <a:ext cx="1504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 to 1 / 1 to 0</a:t>
            </a:r>
          </a:p>
        </p:txBody>
      </p:sp>
      <p:cxnSp>
        <p:nvCxnSpPr>
          <p:cNvPr id="20" name="f kube-controller t hpa">
            <a:extLst>
              <a:ext uri="{FF2B5EF4-FFF2-40B4-BE49-F238E27FC236}">
                <a16:creationId xmlns:a16="http://schemas.microsoft.com/office/drawing/2014/main" id="{AE957F92-9FE3-924F-8D2E-6A36988151CC}"/>
              </a:ext>
            </a:extLst>
          </p:cNvPr>
          <p:cNvCxnSpPr>
            <a:cxnSpLocks/>
          </p:cNvCxnSpPr>
          <p:nvPr/>
        </p:nvCxnSpPr>
        <p:spPr>
          <a:xfrm flipH="1">
            <a:off x="1649339" y="1598064"/>
            <a:ext cx="1136590" cy="11640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f kube-controller t keda">
            <a:extLst>
              <a:ext uri="{FF2B5EF4-FFF2-40B4-BE49-F238E27FC236}">
                <a16:creationId xmlns:a16="http://schemas.microsoft.com/office/drawing/2014/main" id="{D7A96EEA-1FB1-EA42-9B9E-A77AB18ADDBB}"/>
              </a:ext>
            </a:extLst>
          </p:cNvPr>
          <p:cNvCxnSpPr>
            <a:cxnSpLocks/>
          </p:cNvCxnSpPr>
          <p:nvPr/>
        </p:nvCxnSpPr>
        <p:spPr>
          <a:xfrm>
            <a:off x="4317023" y="1490472"/>
            <a:ext cx="2381988" cy="10922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f kube-controller t keda">
            <a:extLst>
              <a:ext uri="{FF2B5EF4-FFF2-40B4-BE49-F238E27FC236}">
                <a16:creationId xmlns:a16="http://schemas.microsoft.com/office/drawing/2014/main" id="{A80E60B8-C3DF-D246-95C0-FC7BFEAAB6E2}"/>
              </a:ext>
            </a:extLst>
          </p:cNvPr>
          <p:cNvCxnSpPr>
            <a:cxnSpLocks/>
          </p:cNvCxnSpPr>
          <p:nvPr/>
        </p:nvCxnSpPr>
        <p:spPr>
          <a:xfrm>
            <a:off x="3569676" y="1798716"/>
            <a:ext cx="0" cy="6367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1 to more">
            <a:extLst>
              <a:ext uri="{FF2B5EF4-FFF2-40B4-BE49-F238E27FC236}">
                <a16:creationId xmlns:a16="http://schemas.microsoft.com/office/drawing/2014/main" id="{75B8D7EA-8044-7545-ACDC-6EE16C626637}"/>
              </a:ext>
            </a:extLst>
          </p:cNvPr>
          <p:cNvSpPr txBox="1"/>
          <p:nvPr/>
        </p:nvSpPr>
        <p:spPr>
          <a:xfrm>
            <a:off x="2638040" y="1904692"/>
            <a:ext cx="2049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 to more / more to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0C3CE2-1DCE-4346-BF21-6034EA633B06}"/>
              </a:ext>
            </a:extLst>
          </p:cNvPr>
          <p:cNvSpPr/>
          <p:nvPr/>
        </p:nvSpPr>
        <p:spPr>
          <a:xfrm>
            <a:off x="6870361" y="772057"/>
            <a:ext cx="1094481" cy="8890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Scaler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8CA555-F724-374A-B521-315CDC71D82C}"/>
              </a:ext>
            </a:extLst>
          </p:cNvPr>
          <p:cNvSpPr txBox="1"/>
          <p:nvPr/>
        </p:nvSpPr>
        <p:spPr>
          <a:xfrm>
            <a:off x="7468566" y="1978900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9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6" grpId="0" animBg="1"/>
      <p:bldP spid="30" grpId="0"/>
      <p:bldP spid="33" grpId="0"/>
      <p:bldP spid="22" grpId="0" animBg="1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54F991-D8EE-8846-91BE-F9EF73FE37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Workshop 2:</a:t>
            </a:r>
            <a:br>
              <a:rPr lang="en-US" dirty="0"/>
            </a:br>
            <a:r>
              <a:rPr lang="en-US" dirty="0"/>
              <a:t>Building External Scaler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6F02CB2-F82E-854F-8852-D7CF9DFD0A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62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F62C6-D536-B340-A938-C2EB3DDF3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8464"/>
            <a:ext cx="3807187" cy="2228074"/>
          </a:xfrm>
        </p:spPr>
        <p:txBody>
          <a:bodyPr>
            <a:normAutofit/>
          </a:bodyPr>
          <a:lstStyle/>
          <a:p>
            <a:r>
              <a:rPr lang="en-US" sz="4000" dirty="0"/>
              <a:t>Workshop 2 plan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4F53853-5610-4A54-B89C-2ED030ED8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206" y="2962279"/>
            <a:ext cx="4332717" cy="314324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Clean up last demo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Create Target Deployment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Create External scaler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Deploy External scaler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Create </a:t>
            </a:r>
            <a:r>
              <a:rPr lang="en-US" sz="2000" dirty="0" err="1"/>
              <a:t>Mockserver</a:t>
            </a:r>
            <a:r>
              <a:rPr lang="en-US" sz="2000" dirty="0"/>
              <a:t> (fake metrics)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Create </a:t>
            </a:r>
            <a:r>
              <a:rPr lang="en-US" sz="2000" dirty="0" err="1"/>
              <a:t>ScaledObject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Observe scaling </a:t>
            </a:r>
            <a:r>
              <a:rPr lang="en-US" sz="2000" dirty="0">
                <a:sym typeface="Wingdings" pitchFamily="2" charset="2"/>
              </a:rPr>
              <a:t></a:t>
            </a:r>
            <a:endParaRPr lang="en-US" sz="2000" dirty="0"/>
          </a:p>
        </p:txBody>
      </p:sp>
      <p:pic>
        <p:nvPicPr>
          <p:cNvPr id="5" name="Content Placeholder 4" descr="A person using a computer&#10;&#10;Description automatically generated">
            <a:extLst>
              <a:ext uri="{FF2B5EF4-FFF2-40B4-BE49-F238E27FC236}">
                <a16:creationId xmlns:a16="http://schemas.microsoft.com/office/drawing/2014/main" id="{CA6F3692-BBC0-A648-B0B3-3B6B704249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461"/>
          <a:stretch/>
        </p:blipFill>
        <p:spPr>
          <a:xfrm>
            <a:off x="5010386" y="10"/>
            <a:ext cx="7181613" cy="6857990"/>
          </a:xfrm>
          <a:prstGeom prst="rect">
            <a:avLst/>
          </a:prstGeom>
          <a:effectLst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8FDDDBB-FB7C-564D-A731-7B3791774239}"/>
              </a:ext>
            </a:extLst>
          </p:cNvPr>
          <p:cNvSpPr/>
          <p:nvPr/>
        </p:nvSpPr>
        <p:spPr>
          <a:xfrm>
            <a:off x="9703912" y="6580991"/>
            <a:ext cx="24850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dirty="0"/>
              <a:t>Photo by </a:t>
            </a:r>
            <a:r>
              <a:rPr lang="en-AU" sz="1200" b="1" dirty="0">
                <a:hlinkClick r:id="rId3"/>
              </a:rPr>
              <a:t>energepic.com</a:t>
            </a:r>
            <a:r>
              <a:rPr lang="en-AU" sz="1200" dirty="0"/>
              <a:t> from </a:t>
            </a:r>
            <a:r>
              <a:rPr lang="en-AU" sz="1200" b="1" dirty="0">
                <a:hlinkClick r:id="rId4"/>
              </a:rPr>
              <a:t>Pexels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130497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A664736B-09EE-884D-A6A0-B089187A3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5813" y="4131877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https://</a:t>
            </a:r>
            <a:r>
              <a:rPr lang="en-US" sz="3600" dirty="0" err="1">
                <a:solidFill>
                  <a:schemeClr val="accent4">
                    <a:lumMod val="75000"/>
                  </a:schemeClr>
                </a:solidFill>
              </a:rPr>
              <a:t>github.com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lang="en-US" sz="3600" dirty="0" err="1"/>
              <a:t>eashi</a:t>
            </a:r>
            <a:r>
              <a:rPr lang="en-US" sz="3600" dirty="0"/>
              <a:t>/</a:t>
            </a:r>
            <a:r>
              <a:rPr lang="en-US" sz="3600" dirty="0" err="1"/>
              <a:t>keda</a:t>
            </a:r>
            <a:r>
              <a:rPr lang="en-US" sz="3600" dirty="0"/>
              <a:t>-workshop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70C80EC0-745E-7B44-A5E2-AD609C71D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0" y="692684"/>
            <a:ext cx="33020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036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7B4083C-A237-8F44-8B9D-04615350AC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do it!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F41C9855-7893-714C-80F6-B34BA2A9EE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65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FA9065-A2C9-9F42-B178-C988801824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TriggerAuthentication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B423C7E-4B44-B849-8D3E-354D61582A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57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D3786-4DD3-7C48-9A94-B341A7FFF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FA19F-419A-7841-863D-9CE064E37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Horizontal  Pod Autoscaler</a:t>
            </a:r>
            <a:endParaRPr lang="en-US" dirty="0"/>
          </a:p>
          <a:p>
            <a:r>
              <a:rPr lang="en-US" dirty="0">
                <a:hlinkClick r:id="rId3"/>
              </a:rPr>
              <a:t>Horizontal Pod Autoscaler Walkthrough</a:t>
            </a:r>
            <a:endParaRPr lang="en-US" dirty="0"/>
          </a:p>
          <a:p>
            <a:r>
              <a:rPr lang="en-US" dirty="0">
                <a:hlinkClick r:id="rId4"/>
              </a:rPr>
              <a:t>https://keda.sh/</a:t>
            </a:r>
            <a:endParaRPr lang="en-US" dirty="0"/>
          </a:p>
          <a:p>
            <a:r>
              <a:rPr lang="en-US" dirty="0">
                <a:hlinkClick r:id="rId5"/>
              </a:rPr>
              <a:t>KEDA on GitHub</a:t>
            </a:r>
            <a:endParaRPr lang="en-US" dirty="0"/>
          </a:p>
          <a:p>
            <a:r>
              <a:rPr lang="en-US" dirty="0">
                <a:hlinkClick r:id="rId6"/>
              </a:rPr>
              <a:t>KEDA Samples</a:t>
            </a:r>
            <a:endParaRPr lang="en-US" dirty="0"/>
          </a:p>
          <a:p>
            <a:r>
              <a:rPr lang="en-US" dirty="0">
                <a:hlinkClick r:id="rId7"/>
              </a:rPr>
              <a:t>Https://emadashi.com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r>
              <a:rPr lang="en-US" dirty="0">
                <a:hlinkClick r:id="rId8"/>
              </a:rPr>
              <a:t>Mock-server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068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oup of people sitting at a table with a computer&#10;&#10;Description automatically generated">
            <a:extLst>
              <a:ext uri="{FF2B5EF4-FFF2-40B4-BE49-F238E27FC236}">
                <a16:creationId xmlns:a16="http://schemas.microsoft.com/office/drawing/2014/main" id="{87BFF659-7A91-3344-A0E8-913E73371C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32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F28E8B8-0A91-2242-A660-AEDC3BCDB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255E5F-919D-0F47-912C-1503740D1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726408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What’s our plan?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60BAA16-C10F-214D-8EF5-FB7746D55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C08160-1331-8445-A594-A66057E70109}"/>
              </a:ext>
            </a:extLst>
          </p:cNvPr>
          <p:cNvSpPr/>
          <p:nvPr/>
        </p:nvSpPr>
        <p:spPr>
          <a:xfrm>
            <a:off x="10440934" y="6596390"/>
            <a:ext cx="18565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50" dirty="0"/>
              <a:t>Photo by </a:t>
            </a:r>
            <a:r>
              <a:rPr lang="en-AU" sz="1050" b="1" dirty="0">
                <a:hlinkClick r:id="rId3"/>
              </a:rPr>
              <a:t>fauxels</a:t>
            </a:r>
            <a:r>
              <a:rPr lang="en-AU" sz="1050" dirty="0"/>
              <a:t> from </a:t>
            </a:r>
            <a:r>
              <a:rPr lang="en-AU" sz="1050" b="1" dirty="0">
                <a:hlinkClick r:id="rId4"/>
              </a:rPr>
              <a:t>Pexels</a:t>
            </a:r>
            <a:endParaRPr lang="en-AU" sz="1050" dirty="0"/>
          </a:p>
        </p:txBody>
      </p:sp>
    </p:spTree>
    <p:extLst>
      <p:ext uri="{BB962C8B-B14F-4D97-AF65-F5344CB8AC3E}">
        <p14:creationId xmlns:p14="http://schemas.microsoft.com/office/powerpoint/2010/main" val="3493898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oup of people sitting at a table with a computer&#10;&#10;Description automatically generated">
            <a:extLst>
              <a:ext uri="{FF2B5EF4-FFF2-40B4-BE49-F238E27FC236}">
                <a16:creationId xmlns:a16="http://schemas.microsoft.com/office/drawing/2014/main" id="{87BFF659-7A91-3344-A0E8-913E73371C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3298"/>
          <a:stretch/>
        </p:blipFill>
        <p:spPr>
          <a:xfrm>
            <a:off x="3523488" y="-8536"/>
            <a:ext cx="866851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457318E-2F96-6D4B-8827-5E40F75C5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255E5F-919D-0F47-912C-1503740D1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699" y="296111"/>
            <a:ext cx="4726408" cy="714618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800" dirty="0"/>
              <a:t>What will we do?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60BAA16-C10F-214D-8EF5-FB7746D55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1306830"/>
            <a:ext cx="5350252" cy="477423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Presentation 1: KEDA &amp; Built-in Scalers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Workshop 1: RabbitMQ Scaler</a:t>
            </a:r>
          </a:p>
          <a:p>
            <a:pPr algn="l"/>
            <a:r>
              <a:rPr lang="en-US" sz="2000" dirty="0"/>
              <a:t>-----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Presentation 2: External Scalers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Workshop 2: Building an External Scaler</a:t>
            </a:r>
          </a:p>
          <a:p>
            <a:pPr algn="l"/>
            <a:r>
              <a:rPr lang="en-US" sz="2000" dirty="0"/>
              <a:t>----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/>
              <a:t>Misc</a:t>
            </a:r>
            <a:r>
              <a:rPr lang="en-US" sz="2000" dirty="0"/>
              <a:t>: Authentication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l"/>
            <a:r>
              <a:rPr lang="en-US" sz="2000" dirty="0"/>
              <a:t>Breaks will be every 1.5-2.0 hours.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C08160-1331-8445-A594-A66057E70109}"/>
              </a:ext>
            </a:extLst>
          </p:cNvPr>
          <p:cNvSpPr/>
          <p:nvPr/>
        </p:nvSpPr>
        <p:spPr>
          <a:xfrm>
            <a:off x="10440934" y="6596390"/>
            <a:ext cx="18565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50" dirty="0"/>
              <a:t>Photo by </a:t>
            </a:r>
            <a:r>
              <a:rPr lang="en-AU" sz="1050" b="1" dirty="0">
                <a:hlinkClick r:id="rId3"/>
              </a:rPr>
              <a:t>fauxels</a:t>
            </a:r>
            <a:r>
              <a:rPr lang="en-AU" sz="1050" dirty="0"/>
              <a:t> from </a:t>
            </a:r>
            <a:r>
              <a:rPr lang="en-AU" sz="1050" b="1" dirty="0">
                <a:hlinkClick r:id="rId4"/>
              </a:rPr>
              <a:t>Pexels</a:t>
            </a:r>
            <a:endParaRPr lang="en-AU" sz="1050" dirty="0"/>
          </a:p>
        </p:txBody>
      </p:sp>
    </p:spTree>
    <p:extLst>
      <p:ext uri="{BB962C8B-B14F-4D97-AF65-F5344CB8AC3E}">
        <p14:creationId xmlns:p14="http://schemas.microsoft.com/office/powerpoint/2010/main" val="458991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A picture containing person, outdoor, food, person&#10;&#10;Description automatically generated">
            <a:extLst>
              <a:ext uri="{FF2B5EF4-FFF2-40B4-BE49-F238E27FC236}">
                <a16:creationId xmlns:a16="http://schemas.microsoft.com/office/drawing/2014/main" id="{C8977E0D-23CD-6748-AB4A-D9BB01EC47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58" r="5692" b="33428"/>
          <a:stretch/>
        </p:blipFill>
        <p:spPr>
          <a:xfrm>
            <a:off x="3887752" y="18288"/>
            <a:ext cx="8304245" cy="6821424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3AEAE9-C1A2-8A49-8710-FAAC4689C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Kubernetes Without KEDA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1FD95E3-6F71-0B42-95ED-DDFA525E9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US" sz="20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435A3E0-F2BC-2E45-927A-D9E339AF0385}"/>
              </a:ext>
            </a:extLst>
          </p:cNvPr>
          <p:cNvSpPr/>
          <p:nvPr/>
        </p:nvSpPr>
        <p:spPr>
          <a:xfrm>
            <a:off x="9991672" y="6622372"/>
            <a:ext cx="228620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AU" sz="1050" dirty="0"/>
              <a:t>Photo by </a:t>
            </a:r>
            <a:r>
              <a:rPr lang="en-AU" sz="1050" b="1" dirty="0">
                <a:hlinkClick r:id="rId3"/>
              </a:rPr>
              <a:t>Daria Shevtsova</a:t>
            </a:r>
            <a:r>
              <a:rPr lang="en-AU" sz="1050" dirty="0"/>
              <a:t> from </a:t>
            </a:r>
            <a:r>
              <a:rPr lang="en-AU" sz="1050" b="1" dirty="0">
                <a:hlinkClick r:id="rId4"/>
              </a:rPr>
              <a:t>Pexels</a:t>
            </a:r>
            <a:endParaRPr lang="en-AU" sz="1050" dirty="0"/>
          </a:p>
        </p:txBody>
      </p:sp>
    </p:spTree>
    <p:extLst>
      <p:ext uri="{BB962C8B-B14F-4D97-AF65-F5344CB8AC3E}">
        <p14:creationId xmlns:p14="http://schemas.microsoft.com/office/powerpoint/2010/main" val="42265485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K8s cluster">
            <a:extLst>
              <a:ext uri="{FF2B5EF4-FFF2-40B4-BE49-F238E27FC236}">
                <a16:creationId xmlns:a16="http://schemas.microsoft.com/office/drawing/2014/main" id="{03273D92-BB84-D840-8124-21F217B12FCB}"/>
              </a:ext>
            </a:extLst>
          </p:cNvPr>
          <p:cNvSpPr/>
          <p:nvPr/>
        </p:nvSpPr>
        <p:spPr>
          <a:xfrm>
            <a:off x="331694" y="313765"/>
            <a:ext cx="7257825" cy="619461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arget">
            <a:extLst>
              <a:ext uri="{FF2B5EF4-FFF2-40B4-BE49-F238E27FC236}">
                <a16:creationId xmlns:a16="http://schemas.microsoft.com/office/drawing/2014/main" id="{17EFE706-B083-294E-86B9-C1538A6AA390}"/>
              </a:ext>
            </a:extLst>
          </p:cNvPr>
          <p:cNvSpPr/>
          <p:nvPr/>
        </p:nvSpPr>
        <p:spPr>
          <a:xfrm>
            <a:off x="3146722" y="2540660"/>
            <a:ext cx="880217" cy="666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</a:t>
            </a:r>
          </a:p>
        </p:txBody>
      </p:sp>
      <p:pic>
        <p:nvPicPr>
          <p:cNvPr id="10" name="K8s logo" descr="Kubernetes - Wikipedia">
            <a:extLst>
              <a:ext uri="{FF2B5EF4-FFF2-40B4-BE49-F238E27FC236}">
                <a16:creationId xmlns:a16="http://schemas.microsoft.com/office/drawing/2014/main" id="{E81E348A-78E1-2745-AA90-496C3F54A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947" y="349624"/>
            <a:ext cx="535159" cy="5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Operator">
            <a:extLst>
              <a:ext uri="{FF2B5EF4-FFF2-40B4-BE49-F238E27FC236}">
                <a16:creationId xmlns:a16="http://schemas.microsoft.com/office/drawing/2014/main" id="{0065DB4F-A190-7A45-A0D0-ADEFDCF4F635}"/>
              </a:ext>
            </a:extLst>
          </p:cNvPr>
          <p:cNvSpPr txBox="1"/>
          <p:nvPr/>
        </p:nvSpPr>
        <p:spPr>
          <a:xfrm>
            <a:off x="6343515" y="3235279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Operator</a:t>
            </a:r>
          </a:p>
        </p:txBody>
      </p:sp>
      <p:sp>
        <p:nvSpPr>
          <p:cNvPr id="14" name="hpa">
            <a:extLst>
              <a:ext uri="{FF2B5EF4-FFF2-40B4-BE49-F238E27FC236}">
                <a16:creationId xmlns:a16="http://schemas.microsoft.com/office/drawing/2014/main" id="{897114C1-904A-9040-B195-B4CB76528231}"/>
              </a:ext>
            </a:extLst>
          </p:cNvPr>
          <p:cNvSpPr/>
          <p:nvPr/>
        </p:nvSpPr>
        <p:spPr>
          <a:xfrm>
            <a:off x="926997" y="2846450"/>
            <a:ext cx="864188" cy="843811"/>
          </a:xfrm>
          <a:prstGeom prst="ellipse">
            <a:avLst/>
          </a:prstGeom>
          <a:solidFill>
            <a:srgbClr val="316A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HPA</a:t>
            </a:r>
          </a:p>
        </p:txBody>
      </p:sp>
      <p:sp>
        <p:nvSpPr>
          <p:cNvPr id="15" name="Kube Controller">
            <a:extLst>
              <a:ext uri="{FF2B5EF4-FFF2-40B4-BE49-F238E27FC236}">
                <a16:creationId xmlns:a16="http://schemas.microsoft.com/office/drawing/2014/main" id="{B7FB56F5-A64A-544B-A99D-5B6DCBC9894B}"/>
              </a:ext>
            </a:extLst>
          </p:cNvPr>
          <p:cNvSpPr/>
          <p:nvPr/>
        </p:nvSpPr>
        <p:spPr>
          <a:xfrm>
            <a:off x="2917147" y="869149"/>
            <a:ext cx="1304871" cy="850391"/>
          </a:xfrm>
          <a:prstGeom prst="rect">
            <a:avLst/>
          </a:prstGeom>
          <a:solidFill>
            <a:srgbClr val="316A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 Controllers</a:t>
            </a:r>
          </a:p>
        </p:txBody>
      </p:sp>
      <p:pic>
        <p:nvPicPr>
          <p:cNvPr id="16" name="kubectl" descr="Captain">
            <a:extLst>
              <a:ext uri="{FF2B5EF4-FFF2-40B4-BE49-F238E27FC236}">
                <a16:creationId xmlns:a16="http://schemas.microsoft.com/office/drawing/2014/main" id="{1C59ADC6-90B1-1547-926F-41E3DDC72F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63851" y="4681261"/>
            <a:ext cx="914400" cy="914400"/>
          </a:xfrm>
          <a:prstGeom prst="rect">
            <a:avLst/>
          </a:prstGeom>
        </p:spPr>
      </p:pic>
      <p:cxnSp>
        <p:nvCxnSpPr>
          <p:cNvPr id="17" name="f kubectl t target" descr="Create Target">
            <a:extLst>
              <a:ext uri="{FF2B5EF4-FFF2-40B4-BE49-F238E27FC236}">
                <a16:creationId xmlns:a16="http://schemas.microsoft.com/office/drawing/2014/main" id="{04A0A9D5-6813-3349-96F4-856999B35A79}"/>
              </a:ext>
            </a:extLst>
          </p:cNvPr>
          <p:cNvCxnSpPr>
            <a:cxnSpLocks/>
          </p:cNvCxnSpPr>
          <p:nvPr/>
        </p:nvCxnSpPr>
        <p:spPr>
          <a:xfrm flipH="1" flipV="1">
            <a:off x="4113558" y="3165920"/>
            <a:ext cx="3750296" cy="17736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f kube-controller t hpa">
            <a:extLst>
              <a:ext uri="{FF2B5EF4-FFF2-40B4-BE49-F238E27FC236}">
                <a16:creationId xmlns:a16="http://schemas.microsoft.com/office/drawing/2014/main" id="{219197AF-1CAB-C441-8E6F-A90B2DD65C24}"/>
              </a:ext>
            </a:extLst>
          </p:cNvPr>
          <p:cNvCxnSpPr>
            <a:cxnSpLocks/>
          </p:cNvCxnSpPr>
          <p:nvPr/>
        </p:nvCxnSpPr>
        <p:spPr>
          <a:xfrm flipH="1">
            <a:off x="1649339" y="1598064"/>
            <a:ext cx="1136590" cy="11640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f kube-controller t keda">
            <a:extLst>
              <a:ext uri="{FF2B5EF4-FFF2-40B4-BE49-F238E27FC236}">
                <a16:creationId xmlns:a16="http://schemas.microsoft.com/office/drawing/2014/main" id="{20AAE950-D83C-3E40-9CBA-E255F2603478}"/>
              </a:ext>
            </a:extLst>
          </p:cNvPr>
          <p:cNvCxnSpPr>
            <a:cxnSpLocks/>
          </p:cNvCxnSpPr>
          <p:nvPr/>
        </p:nvCxnSpPr>
        <p:spPr>
          <a:xfrm>
            <a:off x="3569676" y="1798716"/>
            <a:ext cx="0" cy="6367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f kubectl t HPA" descr="Create Target">
            <a:extLst>
              <a:ext uri="{FF2B5EF4-FFF2-40B4-BE49-F238E27FC236}">
                <a16:creationId xmlns:a16="http://schemas.microsoft.com/office/drawing/2014/main" id="{022E64A3-1B3F-B24B-8DB6-16D1F2DB411D}"/>
              </a:ext>
            </a:extLst>
          </p:cNvPr>
          <p:cNvCxnSpPr>
            <a:cxnSpLocks/>
          </p:cNvCxnSpPr>
          <p:nvPr/>
        </p:nvCxnSpPr>
        <p:spPr>
          <a:xfrm flipH="1" flipV="1">
            <a:off x="1877804" y="3488987"/>
            <a:ext cx="5986047" cy="16699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kube-controller to k8s">
            <a:extLst>
              <a:ext uri="{FF2B5EF4-FFF2-40B4-BE49-F238E27FC236}">
                <a16:creationId xmlns:a16="http://schemas.microsoft.com/office/drawing/2014/main" id="{B220B7A4-1290-824D-901D-3B301B338008}"/>
              </a:ext>
            </a:extLst>
          </p:cNvPr>
          <p:cNvCxnSpPr/>
          <p:nvPr/>
        </p:nvCxnSpPr>
        <p:spPr>
          <a:xfrm flipV="1">
            <a:off x="4382219" y="690113"/>
            <a:ext cx="2303253" cy="4399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512A620-8245-CB4B-A79D-EC86077A749E}"/>
              </a:ext>
            </a:extLst>
          </p:cNvPr>
          <p:cNvSpPr txBox="1"/>
          <p:nvPr/>
        </p:nvSpPr>
        <p:spPr>
          <a:xfrm>
            <a:off x="5842672" y="499817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1334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8DFFE-7F86-A44D-A4D5-1F9B7BC41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HPA only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314C0-3165-D74D-BDB0-CFD6BAE2A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CPU and Memory by default</a:t>
            </a:r>
          </a:p>
          <a:p>
            <a:r>
              <a:rPr lang="en-US" dirty="0"/>
              <a:t>No “0 to 1” and “1 to 0”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03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EDA logo">
            <a:extLst>
              <a:ext uri="{FF2B5EF4-FFF2-40B4-BE49-F238E27FC236}">
                <a16:creationId xmlns:a16="http://schemas.microsoft.com/office/drawing/2014/main" id="{7F281F27-FFB0-D046-95BE-92CE9DE3E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816" y="2390898"/>
            <a:ext cx="5328368" cy="207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693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B3E5D-467D-AE47-A075-E32FC5595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KEDA brings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BC152-0E92-2348-851F-2BA8DE523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Acts as a metric server for many scalers (22)</a:t>
            </a:r>
          </a:p>
          <a:p>
            <a:pPr lvl="1"/>
            <a:r>
              <a:rPr lang="en-US" dirty="0"/>
              <a:t>Kafka</a:t>
            </a:r>
          </a:p>
          <a:p>
            <a:pPr lvl="1"/>
            <a:r>
              <a:rPr lang="en-US" dirty="0"/>
              <a:t>AWS (SQS, CloudWatch, Kinesis)</a:t>
            </a:r>
          </a:p>
          <a:p>
            <a:pPr lvl="1"/>
            <a:r>
              <a:rPr lang="en-US" dirty="0"/>
              <a:t>Azure (Storage Queue, Blob, Events Hub, Monitor, Service Bus…)</a:t>
            </a:r>
          </a:p>
          <a:p>
            <a:pPr lvl="1"/>
            <a:r>
              <a:rPr lang="en-US" dirty="0"/>
              <a:t>RabbitMQ</a:t>
            </a:r>
          </a:p>
          <a:p>
            <a:pPr lvl="1"/>
            <a:r>
              <a:rPr lang="en-US" dirty="0"/>
              <a:t>Redis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Build your own scaler</a:t>
            </a:r>
          </a:p>
          <a:p>
            <a:r>
              <a:rPr lang="en-US" dirty="0"/>
              <a:t>Support for “0 to 1” and “1 to 0”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67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376</Words>
  <Application>Microsoft Macintosh PowerPoint</Application>
  <PresentationFormat>Widescreen</PresentationFormat>
  <Paragraphs>97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KEDA, Scale Your Kubernetes Workload on Your Own Terms</vt:lpstr>
      <vt:lpstr>PowerPoint Presentation</vt:lpstr>
      <vt:lpstr>What’s our plan?</vt:lpstr>
      <vt:lpstr>What will we do?</vt:lpstr>
      <vt:lpstr>Kubernetes Without KEDA</vt:lpstr>
      <vt:lpstr>PowerPoint Presentation</vt:lpstr>
      <vt:lpstr>Challenges with HPA only</vt:lpstr>
      <vt:lpstr>PowerPoint Presentation</vt:lpstr>
      <vt:lpstr>KEDA brings in</vt:lpstr>
      <vt:lpstr>How KEDA Works</vt:lpstr>
      <vt:lpstr>PowerPoint Presentation</vt:lpstr>
      <vt:lpstr>PowerPoint Presentation</vt:lpstr>
      <vt:lpstr>Workshop 1:  RabbitMQ Scaler</vt:lpstr>
      <vt:lpstr>Workshop 1 plan</vt:lpstr>
      <vt:lpstr>Let’s do it!</vt:lpstr>
      <vt:lpstr>How External Scalers Work</vt:lpstr>
      <vt:lpstr>PowerPoint Presentation</vt:lpstr>
      <vt:lpstr>Workshop 2: Building External Scaler</vt:lpstr>
      <vt:lpstr>Workshop 2 plan</vt:lpstr>
      <vt:lpstr>Let’s do it!</vt:lpstr>
      <vt:lpstr>TriggerAuthentication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KEDA, Scale Your Kubernetes Workload on Your Own Terms</dc:title>
  <dc:creator>Emad Alashi</dc:creator>
  <cp:lastModifiedBy>Emad Alashi</cp:lastModifiedBy>
  <cp:revision>10</cp:revision>
  <dcterms:created xsi:type="dcterms:W3CDTF">2020-07-28T05:39:25Z</dcterms:created>
  <dcterms:modified xsi:type="dcterms:W3CDTF">2020-08-25T12:15:06Z</dcterms:modified>
</cp:coreProperties>
</file>