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68" r:id="rId4"/>
    <p:sldId id="270" r:id="rId5"/>
    <p:sldId id="257" r:id="rId6"/>
    <p:sldId id="262" r:id="rId7"/>
    <p:sldId id="263" r:id="rId8"/>
    <p:sldId id="258" r:id="rId9"/>
    <p:sldId id="264" r:id="rId10"/>
    <p:sldId id="259" r:id="rId11"/>
    <p:sldId id="261" r:id="rId12"/>
    <p:sldId id="269" r:id="rId13"/>
    <p:sldId id="260" r:id="rId14"/>
    <p:sldId id="271" r:id="rId15"/>
    <p:sldId id="275" r:id="rId16"/>
    <p:sldId id="273" r:id="rId17"/>
    <p:sldId id="265" r:id="rId18"/>
    <p:sldId id="266" r:id="rId19"/>
    <p:sldId id="274" r:id="rId20"/>
    <p:sldId id="276" r:id="rId21"/>
    <p:sldId id="277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3"/>
    <p:restoredTop sz="94731"/>
  </p:normalViewPr>
  <p:slideViewPr>
    <p:cSldViewPr snapToGrid="0" snapToObjects="1">
      <p:cViewPr varScale="1">
        <p:scale>
          <a:sx n="148" d="100"/>
          <a:sy n="148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59A-0EDA-EF41-85FF-03176606BBBE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E5CD-0DE5-2548-BADF-C53099846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a lot o talk about autoscaling in Kubernetes because it’s not too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problems with HPA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4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secret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E5CD-0DE5-2548-BADF-C53099846B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7D7E-6B19-984E-90F5-E9EEF49EFB72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F78CE-C9A4-1248-9C08-5286E228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3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dashi.com/" TargetMode="External"/><Relationship Id="rId2" Type="http://schemas.openxmlformats.org/officeDocument/2006/relationships/hyperlink" Target="https://twitter.com/eash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energepic-com-27411?utm_content=attributionCopyText&amp;utm_medium=referral&amp;utm_source=pexel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xels.com/photo/houses-businessman-man-hands-110469/?utm_content=attributionCopyText&amp;utm_medium=referral&amp;utm_source=pex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ock-server.com/" TargetMode="External"/><Relationship Id="rId3" Type="http://schemas.openxmlformats.org/officeDocument/2006/relationships/hyperlink" Target="https://kubernetes.io/docs/tasks/run-application/horizontal-pod-autoscale-walkthrough/" TargetMode="External"/><Relationship Id="rId7" Type="http://schemas.openxmlformats.org/officeDocument/2006/relationships/hyperlink" Target="https://emadashi.com/" TargetMode="External"/><Relationship Id="rId2" Type="http://schemas.openxmlformats.org/officeDocument/2006/relationships/hyperlink" Target="https://kubernetes.io/docs/tasks/run-application/horizontal-pod-autoscale/#support-for-cooldown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edacore/samples" TargetMode="External"/><Relationship Id="rId5" Type="http://schemas.openxmlformats.org/officeDocument/2006/relationships/hyperlink" Target="https://github.com/kedacore/keda/" TargetMode="External"/><Relationship Id="rId4" Type="http://schemas.openxmlformats.org/officeDocument/2006/relationships/hyperlink" Target="https://keda.sh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fauxels?utm_content=attributionCopyText&amp;utm_medium=referral&amp;utm_source=pexel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hoto-of-people-sitting-near-wooden-table-3183190/?utm_content=attributionCopyText&amp;utm_medium=referral&amp;utm_source=pexe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daria?utm_content=attributionCopyText&amp;utm_medium=referral&amp;utm_source=pexel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person-holding-ice-cream-1030941/?utm_content=attributionCopyText&amp;utm_medium=referral&amp;utm_source=pex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AE6E-55A5-774F-B191-E0B64F84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KEDA, Scale Your Kubernetes Workload on Your Own Terms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456F-4172-4943-A0EF-E179D2DD3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Emad </a:t>
            </a:r>
            <a:r>
              <a:rPr lang="en-US" dirty="0" err="1"/>
              <a:t>Alashi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@emadashi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emadashi.com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500" dirty="0"/>
              <a:t>Telstra Purple</a:t>
            </a:r>
          </a:p>
        </p:txBody>
      </p:sp>
    </p:spTree>
    <p:extLst>
      <p:ext uri="{BB962C8B-B14F-4D97-AF65-F5344CB8AC3E}">
        <p14:creationId xmlns:p14="http://schemas.microsoft.com/office/powerpoint/2010/main" val="319923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54F63-975C-9947-8B02-DB80DC6B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KEDA 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785BF4-9BA8-2B4F-8C4C-D7089FC9A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1" name="queue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6860C5-A612-C44B-8217-8121FFE2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1930" y="607411"/>
            <a:ext cx="1191305" cy="1191305"/>
          </a:xfrm>
          <a:prstGeom prst="rect">
            <a:avLst/>
          </a:prstGeom>
        </p:spPr>
      </p:pic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262695" y="2540660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36" y="2980768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>
            <a:off x="4113558" y="5235996"/>
            <a:ext cx="36118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87447"/>
            <a:ext cx="1982442" cy="1107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2"/>
            <a:ext cx="4300208" cy="28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0494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54" name="f keda t queue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490472"/>
            <a:ext cx="1142825" cy="10193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1846033" cy="94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</p:spTree>
    <p:extLst>
      <p:ext uri="{BB962C8B-B14F-4D97-AF65-F5344CB8AC3E}">
        <p14:creationId xmlns:p14="http://schemas.microsoft.com/office/powerpoint/2010/main" val="315764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D2D6A-50B8-1A4C-ACBE-CB6646F5EA8A}"/>
              </a:ext>
            </a:extLst>
          </p:cNvPr>
          <p:cNvSpPr/>
          <p:nvPr/>
        </p:nvSpPr>
        <p:spPr>
          <a:xfrm>
            <a:off x="1844467" y="3105835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AU" sz="2000" dirty="0" err="1">
                <a:solidFill>
                  <a:schemeClr val="tx1">
                    <a:lumMod val="65000"/>
                  </a:schemeClr>
                </a:solidFill>
              </a:rPr>
              <a:t>currentReplicas</a:t>
            </a:r>
            <a:r>
              <a:rPr lang="en-AU" sz="2000" dirty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AU" sz="2000" dirty="0" err="1">
                <a:solidFill>
                  <a:schemeClr val="accent2"/>
                </a:solidFill>
              </a:rPr>
              <a:t>desiredReplicas</a:t>
            </a:r>
            <a:r>
              <a:rPr lang="en-AU" sz="2000" dirty="0"/>
              <a:t>  =  </a:t>
            </a:r>
            <a:r>
              <a:rPr lang="en-AU" sz="2000" dirty="0" err="1">
                <a:solidFill>
                  <a:schemeClr val="accent5"/>
                </a:solidFill>
              </a:rPr>
              <a:t>currentMetricValue</a:t>
            </a:r>
            <a:r>
              <a:rPr lang="en-AU" sz="2000" dirty="0"/>
              <a:t> / </a:t>
            </a:r>
            <a:r>
              <a:rPr lang="en-AU" sz="2000" dirty="0" err="1">
                <a:solidFill>
                  <a:schemeClr val="accent6"/>
                </a:solidFill>
              </a:rPr>
              <a:t>targetMetricValue</a:t>
            </a:r>
            <a:r>
              <a:rPr lang="en-AU" sz="2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21F11-B5CC-614A-8638-EC475B4F214F}"/>
              </a:ext>
            </a:extLst>
          </p:cNvPr>
          <p:cNvSpPr/>
          <p:nvPr/>
        </p:nvSpPr>
        <p:spPr>
          <a:xfrm>
            <a:off x="1844467" y="3508114"/>
            <a:ext cx="8503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            </a:t>
            </a:r>
            <a:r>
              <a:rPr lang="en-AU" sz="2000" dirty="0">
                <a:solidFill>
                  <a:schemeClr val="tx1">
                    <a:lumMod val="65000"/>
                  </a:schemeClr>
                </a:solidFill>
              </a:rPr>
              <a:t>1</a:t>
            </a:r>
            <a:r>
              <a:rPr lang="en-AU" sz="2000" dirty="0"/>
              <a:t>              +             </a:t>
            </a:r>
            <a:r>
              <a:rPr lang="en-AU" sz="2000" dirty="0">
                <a:solidFill>
                  <a:srgbClr val="C00000"/>
                </a:solidFill>
              </a:rPr>
              <a:t>  </a:t>
            </a:r>
            <a:r>
              <a:rPr lang="en-AU" sz="2000" dirty="0"/>
              <a:t>                 =                                      /                  </a:t>
            </a:r>
            <a:r>
              <a:rPr lang="en-AU" sz="2000" dirty="0">
                <a:solidFill>
                  <a:schemeClr val="accent6"/>
                </a:solidFill>
              </a:rPr>
              <a:t>2</a:t>
            </a:r>
            <a:r>
              <a:rPr lang="en-AU" sz="2000" dirty="0"/>
              <a:t>                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285-0118-0142-8CFB-90D6C0F6BF1F}"/>
              </a:ext>
            </a:extLst>
          </p:cNvPr>
          <p:cNvSpPr txBox="1"/>
          <p:nvPr/>
        </p:nvSpPr>
        <p:spPr>
          <a:xfrm>
            <a:off x="6588808" y="3538892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5A523-32F2-1A46-B9AB-804C4A9AF844}"/>
              </a:ext>
            </a:extLst>
          </p:cNvPr>
          <p:cNvSpPr txBox="1"/>
          <p:nvPr/>
        </p:nvSpPr>
        <p:spPr>
          <a:xfrm>
            <a:off x="4314202" y="3505945"/>
            <a:ext cx="41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28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1: </a:t>
            </a:r>
            <a:br>
              <a:rPr lang="en-US" dirty="0"/>
            </a:br>
            <a:r>
              <a:rPr lang="en-US" dirty="0"/>
              <a:t>RabbitMQ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1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KEDA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RabbitMQ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Consumer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RabbitMQ Publisher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0638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28A22-8C38-1244-9A53-6E0524826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External Scalers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7C2D8-6917-F644-9D81-4A2364F78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5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f keda t myscaler">
            <a:extLst>
              <a:ext uri="{FF2B5EF4-FFF2-40B4-BE49-F238E27FC236}">
                <a16:creationId xmlns:a16="http://schemas.microsoft.com/office/drawing/2014/main" id="{F7E50F71-C4E2-1D4B-8374-2E7427CFF4F5}"/>
              </a:ext>
            </a:extLst>
          </p:cNvPr>
          <p:cNvCxnSpPr>
            <a:cxnSpLocks/>
          </p:cNvCxnSpPr>
          <p:nvPr/>
        </p:nvCxnSpPr>
        <p:spPr>
          <a:xfrm flipV="1">
            <a:off x="7459106" y="1765025"/>
            <a:ext cx="0" cy="7448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8s cluster">
            <a:extLst>
              <a:ext uri="{FF2B5EF4-FFF2-40B4-BE49-F238E27FC236}">
                <a16:creationId xmlns:a16="http://schemas.microsoft.com/office/drawing/2014/main" id="{831A18A1-1E23-7A4C-B645-2373E8D3BFE7}"/>
              </a:ext>
            </a:extLst>
          </p:cNvPr>
          <p:cNvSpPr/>
          <p:nvPr/>
        </p:nvSpPr>
        <p:spPr>
          <a:xfrm>
            <a:off x="331694" y="313765"/>
            <a:ext cx="9088970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rget">
            <a:extLst>
              <a:ext uri="{FF2B5EF4-FFF2-40B4-BE49-F238E27FC236}">
                <a16:creationId xmlns:a16="http://schemas.microsoft.com/office/drawing/2014/main" id="{F3274F57-36FD-354F-8767-4F02319800B1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10" name="ScaledObject">
            <a:extLst>
              <a:ext uri="{FF2B5EF4-FFF2-40B4-BE49-F238E27FC236}">
                <a16:creationId xmlns:a16="http://schemas.microsoft.com/office/drawing/2014/main" id="{2A7FA6F1-4E2E-7E43-92D1-7F65E9E18730}"/>
              </a:ext>
            </a:extLst>
          </p:cNvPr>
          <p:cNvSpPr/>
          <p:nvPr/>
        </p:nvSpPr>
        <p:spPr>
          <a:xfrm>
            <a:off x="2917147" y="4559148"/>
            <a:ext cx="1196411" cy="115862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/>
              <a:t>ScaledObject</a:t>
            </a:r>
            <a:endParaRPr lang="en-US" dirty="0"/>
          </a:p>
        </p:txBody>
      </p:sp>
      <p:pic>
        <p:nvPicPr>
          <p:cNvPr id="12" name="K8s logo" descr="Kubernetes - Wikipedia">
            <a:extLst>
              <a:ext uri="{FF2B5EF4-FFF2-40B4-BE49-F238E27FC236}">
                <a16:creationId xmlns:a16="http://schemas.microsoft.com/office/drawing/2014/main" id="{3887F463-ACD4-1346-B765-EFF06E10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165" y="342899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KEDA operator">
            <a:extLst>
              <a:ext uri="{FF2B5EF4-FFF2-40B4-BE49-F238E27FC236}">
                <a16:creationId xmlns:a16="http://schemas.microsoft.com/office/drawing/2014/main" id="{3011F17D-3568-A14B-AEF5-7FC060455641}"/>
              </a:ext>
            </a:extLst>
          </p:cNvPr>
          <p:cNvSpPr/>
          <p:nvPr/>
        </p:nvSpPr>
        <p:spPr>
          <a:xfrm>
            <a:off x="6870361" y="2582713"/>
            <a:ext cx="1196411" cy="1330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13" name="KEDA logo">
            <a:extLst>
              <a:ext uri="{FF2B5EF4-FFF2-40B4-BE49-F238E27FC236}">
                <a16:creationId xmlns:a16="http://schemas.microsoft.com/office/drawing/2014/main" id="{F26A7939-E93E-BA49-9C24-1A261D50F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02" y="3022821"/>
            <a:ext cx="757131" cy="29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Operator">
            <a:extLst>
              <a:ext uri="{FF2B5EF4-FFF2-40B4-BE49-F238E27FC236}">
                <a16:creationId xmlns:a16="http://schemas.microsoft.com/office/drawing/2014/main" id="{CE8879E2-085A-4942-A33C-01270229D3F5}"/>
              </a:ext>
            </a:extLst>
          </p:cNvPr>
          <p:cNvSpPr txBox="1"/>
          <p:nvPr/>
        </p:nvSpPr>
        <p:spPr>
          <a:xfrm>
            <a:off x="6951181" y="3277332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16" name="hpa">
            <a:extLst>
              <a:ext uri="{FF2B5EF4-FFF2-40B4-BE49-F238E27FC236}">
                <a16:creationId xmlns:a16="http://schemas.microsoft.com/office/drawing/2014/main" id="{B3BA1375-15CB-AA4E-93F5-EC9DDE8B0A99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7" name="Kube Controller">
            <a:extLst>
              <a:ext uri="{FF2B5EF4-FFF2-40B4-BE49-F238E27FC236}">
                <a16:creationId xmlns:a16="http://schemas.microsoft.com/office/drawing/2014/main" id="{D84E5641-BF98-E24B-8255-81666D6EA61E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3" name="kubectl" descr="Captain">
            <a:extLst>
              <a:ext uri="{FF2B5EF4-FFF2-40B4-BE49-F238E27FC236}">
                <a16:creationId xmlns:a16="http://schemas.microsoft.com/office/drawing/2014/main" id="{A49EA59F-653C-1A46-879F-81E0DDE5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77864" y="4794496"/>
            <a:ext cx="914400" cy="914400"/>
          </a:xfrm>
          <a:prstGeom prst="rect">
            <a:avLst/>
          </a:prstGeom>
        </p:spPr>
      </p:pic>
      <p:cxnSp>
        <p:nvCxnSpPr>
          <p:cNvPr id="6" name="f kubectl t target" descr="Create Target">
            <a:extLst>
              <a:ext uri="{FF2B5EF4-FFF2-40B4-BE49-F238E27FC236}">
                <a16:creationId xmlns:a16="http://schemas.microsoft.com/office/drawing/2014/main" id="{6BFBE3E5-A16E-BE49-82A0-1F8B2BA31DEA}"/>
              </a:ext>
            </a:extLst>
          </p:cNvPr>
          <p:cNvCxnSpPr>
            <a:cxnSpLocks/>
          </p:cNvCxnSpPr>
          <p:nvPr/>
        </p:nvCxnSpPr>
        <p:spPr>
          <a:xfrm flipH="1" flipV="1">
            <a:off x="4113559" y="3165920"/>
            <a:ext cx="5667898" cy="1734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 kubectl t scaledobject">
            <a:extLst>
              <a:ext uri="{FF2B5EF4-FFF2-40B4-BE49-F238E27FC236}">
                <a16:creationId xmlns:a16="http://schemas.microsoft.com/office/drawing/2014/main" id="{E34D6ADF-6B85-F44C-AD6C-9B0D993ED174}"/>
              </a:ext>
            </a:extLst>
          </p:cNvPr>
          <p:cNvCxnSpPr>
            <a:cxnSpLocks/>
          </p:cNvCxnSpPr>
          <p:nvPr/>
        </p:nvCxnSpPr>
        <p:spPr>
          <a:xfrm flipH="1" flipV="1">
            <a:off x="4113560" y="5235996"/>
            <a:ext cx="5556651" cy="15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f keda t scaledobject">
            <a:extLst>
              <a:ext uri="{FF2B5EF4-FFF2-40B4-BE49-F238E27FC236}">
                <a16:creationId xmlns:a16="http://schemas.microsoft.com/office/drawing/2014/main" id="{78571CD0-531B-1046-8FC5-9D4B9973C12E}"/>
              </a:ext>
            </a:extLst>
          </p:cNvPr>
          <p:cNvCxnSpPr>
            <a:cxnSpLocks/>
          </p:cNvCxnSpPr>
          <p:nvPr/>
        </p:nvCxnSpPr>
        <p:spPr>
          <a:xfrm flipH="1">
            <a:off x="4113558" y="3673088"/>
            <a:ext cx="2585453" cy="1121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eda t hpa">
            <a:extLst>
              <a:ext uri="{FF2B5EF4-FFF2-40B4-BE49-F238E27FC236}">
                <a16:creationId xmlns:a16="http://schemas.microsoft.com/office/drawing/2014/main" id="{29C1B618-ED74-DA4E-910B-4A831D319BA0}"/>
              </a:ext>
            </a:extLst>
          </p:cNvPr>
          <p:cNvCxnSpPr>
            <a:cxnSpLocks/>
          </p:cNvCxnSpPr>
          <p:nvPr/>
        </p:nvCxnSpPr>
        <p:spPr>
          <a:xfrm flipH="1" flipV="1">
            <a:off x="1872005" y="3501273"/>
            <a:ext cx="4827006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 keda t target">
            <a:extLst>
              <a:ext uri="{FF2B5EF4-FFF2-40B4-BE49-F238E27FC236}">
                <a16:creationId xmlns:a16="http://schemas.microsoft.com/office/drawing/2014/main" id="{73037384-DF63-5A4E-9025-3897A31BD834}"/>
              </a:ext>
            </a:extLst>
          </p:cNvPr>
          <p:cNvCxnSpPr>
            <a:cxnSpLocks/>
          </p:cNvCxnSpPr>
          <p:nvPr/>
        </p:nvCxnSpPr>
        <p:spPr>
          <a:xfrm flipH="1">
            <a:off x="4113558" y="3046711"/>
            <a:ext cx="25854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BB70D9-01DF-CF48-BA08-44281E757484}"/>
              </a:ext>
            </a:extLst>
          </p:cNvPr>
          <p:cNvSpPr txBox="1"/>
          <p:nvPr/>
        </p:nvSpPr>
        <p:spPr>
          <a:xfrm>
            <a:off x="4484078" y="2762128"/>
            <a:ext cx="1504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to 1 / 1 to 0</a:t>
            </a:r>
          </a:p>
        </p:txBody>
      </p:sp>
      <p:cxnSp>
        <p:nvCxnSpPr>
          <p:cNvPr id="20" name="f kube-controller t hpa">
            <a:extLst>
              <a:ext uri="{FF2B5EF4-FFF2-40B4-BE49-F238E27FC236}">
                <a16:creationId xmlns:a16="http://schemas.microsoft.com/office/drawing/2014/main" id="{AE957F92-9FE3-924F-8D2E-6A36988151CC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D7A96EEA-1FB1-EA42-9B9E-A77AB18ADDBB}"/>
              </a:ext>
            </a:extLst>
          </p:cNvPr>
          <p:cNvCxnSpPr>
            <a:cxnSpLocks/>
          </p:cNvCxnSpPr>
          <p:nvPr/>
        </p:nvCxnSpPr>
        <p:spPr>
          <a:xfrm>
            <a:off x="4317023" y="1490472"/>
            <a:ext cx="2381988" cy="1092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 kube-controller t keda">
            <a:extLst>
              <a:ext uri="{FF2B5EF4-FFF2-40B4-BE49-F238E27FC236}">
                <a16:creationId xmlns:a16="http://schemas.microsoft.com/office/drawing/2014/main" id="{A80E60B8-C3DF-D246-95C0-FC7BFEAAB6E2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1 to more">
            <a:extLst>
              <a:ext uri="{FF2B5EF4-FFF2-40B4-BE49-F238E27FC236}">
                <a16:creationId xmlns:a16="http://schemas.microsoft.com/office/drawing/2014/main" id="{75B8D7EA-8044-7545-ACDC-6EE16C626637}"/>
              </a:ext>
            </a:extLst>
          </p:cNvPr>
          <p:cNvSpPr txBox="1"/>
          <p:nvPr/>
        </p:nvSpPr>
        <p:spPr>
          <a:xfrm>
            <a:off x="2638040" y="1904692"/>
            <a:ext cx="204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to more / more to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C3CE2-1DCE-4346-BF21-6034EA633B06}"/>
              </a:ext>
            </a:extLst>
          </p:cNvPr>
          <p:cNvSpPr/>
          <p:nvPr/>
        </p:nvSpPr>
        <p:spPr>
          <a:xfrm>
            <a:off x="6870361" y="772057"/>
            <a:ext cx="1094481" cy="8890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Scaler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CA555-F724-374A-B521-315CDC71D82C}"/>
              </a:ext>
            </a:extLst>
          </p:cNvPr>
          <p:cNvSpPr txBox="1"/>
          <p:nvPr/>
        </p:nvSpPr>
        <p:spPr>
          <a:xfrm>
            <a:off x="7468566" y="19789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30" grpId="0"/>
      <p:bldP spid="33" grpId="0"/>
      <p:bldP spid="22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54F991-D8EE-8846-91BE-F9EF73FE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Workshop 2:</a:t>
            </a:r>
            <a:br>
              <a:rPr lang="en-US" dirty="0"/>
            </a:br>
            <a:r>
              <a:rPr lang="en-US" dirty="0"/>
              <a:t>Building External Scaler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F02CB2-F82E-854F-8852-D7CF9DFD0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6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62C6-D536-B340-A938-C2EB3DDF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dirty="0"/>
              <a:t>Workshop 2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F53853-5610-4A54-B89C-2ED030ED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6" y="2962279"/>
            <a:ext cx="4332717" cy="31432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 up last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Target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External scaler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 External scaler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Mockserver</a:t>
            </a:r>
            <a:r>
              <a:rPr lang="en-US" sz="2000" dirty="0"/>
              <a:t> (fake metrics)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</a:t>
            </a:r>
            <a:r>
              <a:rPr lang="en-US" sz="2000" dirty="0" err="1"/>
              <a:t>ScaledObject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Observe scaling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pic>
        <p:nvPicPr>
          <p:cNvPr id="5" name="Content Placeholder 4" descr="A person using a computer&#10;&#10;Description automatically generated">
            <a:extLst>
              <a:ext uri="{FF2B5EF4-FFF2-40B4-BE49-F238E27FC236}">
                <a16:creationId xmlns:a16="http://schemas.microsoft.com/office/drawing/2014/main" id="{CA6F3692-BBC0-A648-B0B3-3B6B70424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FDDDBB-FB7C-564D-A731-7B3791774239}"/>
              </a:ext>
            </a:extLst>
          </p:cNvPr>
          <p:cNvSpPr/>
          <p:nvPr/>
        </p:nvSpPr>
        <p:spPr>
          <a:xfrm>
            <a:off x="9703912" y="6580991"/>
            <a:ext cx="2485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/>
              <a:t>Photo by </a:t>
            </a:r>
            <a:r>
              <a:rPr lang="en-AU" sz="1200" b="1" dirty="0">
                <a:hlinkClick r:id="rId3"/>
              </a:rPr>
              <a:t>energepic.com</a:t>
            </a:r>
            <a:r>
              <a:rPr lang="en-AU" sz="1200" dirty="0"/>
              <a:t> from </a:t>
            </a:r>
            <a:r>
              <a:rPr lang="en-AU" sz="1200" b="1" dirty="0">
                <a:hlinkClick r:id="rId4"/>
              </a:rPr>
              <a:t>Pexels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7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664736B-09EE-884D-A6A0-B089187A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13" y="413187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https://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github.com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3600" dirty="0" err="1"/>
              <a:t>eashi</a:t>
            </a:r>
            <a:r>
              <a:rPr lang="en-US" sz="3600" dirty="0"/>
              <a:t>/</a:t>
            </a:r>
            <a:r>
              <a:rPr lang="en-US" sz="3600" dirty="0" err="1"/>
              <a:t>keda</a:t>
            </a:r>
            <a:r>
              <a:rPr lang="en-US" sz="3600" dirty="0"/>
              <a:t>-workshop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70C80EC0-745E-7B44-A5E2-AD609C71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692684"/>
            <a:ext cx="3302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3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B4083C-A237-8F44-8B9D-04615350A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41C9855-7893-714C-80F6-B34BA2A9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A9065-A2C9-9F42-B178-C9888018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23C7E-4B44-B849-8D3E-354D61582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86D-2873-D64B-A221-7EFC31AA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TriggerAuthentication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13A9-1EB7-B34D-95D3-82AE1B4AB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authentication</a:t>
            </a:r>
          </a:p>
          <a:p>
            <a:r>
              <a:rPr lang="en-US" dirty="0"/>
              <a:t>Support for referencing secrets directly</a:t>
            </a:r>
          </a:p>
          <a:p>
            <a:r>
              <a:rPr lang="en-US" dirty="0"/>
              <a:t>Managed Identity (e.g. Azure Pod Identity)</a:t>
            </a:r>
          </a:p>
        </p:txBody>
      </p:sp>
    </p:spTree>
    <p:extLst>
      <p:ext uri="{BB962C8B-B14F-4D97-AF65-F5344CB8AC3E}">
        <p14:creationId xmlns:p14="http://schemas.microsoft.com/office/powerpoint/2010/main" val="65636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E69ED-EE01-E04D-A7A4-55582069BCB3}"/>
              </a:ext>
            </a:extLst>
          </p:cNvPr>
          <p:cNvSpPr/>
          <p:nvPr/>
        </p:nvSpPr>
        <p:spPr>
          <a:xfrm>
            <a:off x="2998149" y="1367327"/>
            <a:ext cx="719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err="1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apiVersion</a:t>
            </a:r>
            <a:r>
              <a:rPr lang="en-AU" sz="2400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: keda.k8s.io/v1alpha1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kind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TriggerAuthentication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>
                    <a:alpha val="45000"/>
                  </a:srgbClr>
                </a:solidFill>
                <a:latin typeface="Menlo" panose="020B0609030804020204" pitchFamily="49" charset="0"/>
              </a:rPr>
              <a:t>metadata: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name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-consumer-trigger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B8BB26">
                    <a:alpha val="42000"/>
                  </a:srgbClr>
                </a:solidFill>
                <a:latin typeface="Menlo" panose="020B0609030804020204" pitchFamily="49" charset="0"/>
              </a:rPr>
              <a:t>namespace: default</a:t>
            </a: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spec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 err="1">
                <a:solidFill>
                  <a:srgbClr val="8EC07C"/>
                </a:solidFill>
                <a:latin typeface="Menlo" panose="020B0609030804020204" pitchFamily="49" charset="0"/>
              </a:rPr>
              <a:t>secretTargetRef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-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parameter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host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  name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</a:t>
            </a:r>
            <a:r>
              <a:rPr lang="en-AU" sz="2400" dirty="0">
                <a:solidFill>
                  <a:srgbClr val="B8BB26"/>
                </a:solidFill>
                <a:latin typeface="Menlo" panose="020B0609030804020204" pitchFamily="49" charset="0"/>
              </a:rPr>
              <a:t>-consumer-secret</a:t>
            </a:r>
            <a:endParaRPr lang="en-AU" sz="2400" dirty="0">
              <a:solidFill>
                <a:srgbClr val="EBDBB2"/>
              </a:solidFill>
              <a:latin typeface="Menlo" panose="020B0609030804020204" pitchFamily="49" charset="0"/>
            </a:endParaRPr>
          </a:p>
          <a:p>
            <a:r>
              <a:rPr lang="en-AU" sz="2400" dirty="0">
                <a:solidFill>
                  <a:srgbClr val="8EC07C"/>
                </a:solidFill>
                <a:latin typeface="Menlo" panose="020B0609030804020204" pitchFamily="49" charset="0"/>
              </a:rPr>
              <a:t>  key</a:t>
            </a:r>
            <a:r>
              <a:rPr lang="en-AU" sz="2400" dirty="0">
                <a:solidFill>
                  <a:srgbClr val="A89984"/>
                </a:solidFill>
                <a:latin typeface="Menlo" panose="020B0609030804020204" pitchFamily="49" charset="0"/>
              </a:rPr>
              <a:t>:</a:t>
            </a:r>
            <a:r>
              <a:rPr lang="en-AU" sz="2400" dirty="0">
                <a:solidFill>
                  <a:srgbClr val="EBDBB2"/>
                </a:solidFill>
                <a:latin typeface="Menlo" panose="020B0609030804020204" pitchFamily="49" charset="0"/>
              </a:rPr>
              <a:t> </a:t>
            </a:r>
            <a:r>
              <a:rPr lang="en-AU" sz="2400" dirty="0" err="1">
                <a:solidFill>
                  <a:srgbClr val="B8BB26"/>
                </a:solidFill>
                <a:latin typeface="Menlo" panose="020B0609030804020204" pitchFamily="49" charset="0"/>
              </a:rPr>
              <a:t>RabbitMqHost</a:t>
            </a:r>
            <a:endParaRPr lang="en-AU" sz="2400" b="0" dirty="0">
              <a:solidFill>
                <a:srgbClr val="EBDBB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41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F8EFD-5803-CE43-B2E1-6A6188BE4530}"/>
              </a:ext>
            </a:extLst>
          </p:cNvPr>
          <p:cNvSpPr/>
          <p:nvPr/>
        </p:nvSpPr>
        <p:spPr>
          <a:xfrm>
            <a:off x="2932632" y="2090172"/>
            <a:ext cx="63267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C5DBA"/>
                </a:solidFill>
                <a:latin typeface="Courier" pitchFamily="2" charset="0"/>
              </a:rPr>
              <a:t>apiVersion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keda.k8s.io/v1alpha1</a:t>
            </a: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kind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</a:t>
            </a:r>
            <a:r>
              <a:rPr lang="en-US" sz="2400" dirty="0" err="1">
                <a:solidFill>
                  <a:srgbClr val="F6F6EF"/>
                </a:solidFill>
                <a:latin typeface="Courier" pitchFamily="2" charset="0"/>
              </a:rPr>
              <a:t>TriggerAuthentication</a:t>
            </a:r>
            <a:endParaRPr lang="en-US" sz="2400" dirty="0">
              <a:solidFill>
                <a:srgbClr val="F6F6EF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metadata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name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azure-</a:t>
            </a:r>
            <a:r>
              <a:rPr lang="en-US" sz="2400" dirty="0" err="1">
                <a:solidFill>
                  <a:srgbClr val="F6F6EF"/>
                </a:solidFill>
                <a:latin typeface="Courier" pitchFamily="2" charset="0"/>
              </a:rPr>
              <a:t>servicebus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-auth</a:t>
            </a:r>
          </a:p>
          <a:p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spec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</a:t>
            </a:r>
            <a:r>
              <a:rPr lang="en-US" sz="2400" dirty="0" err="1">
                <a:solidFill>
                  <a:srgbClr val="FC5DBA"/>
                </a:solidFill>
                <a:latin typeface="Courier" pitchFamily="2" charset="0"/>
              </a:rPr>
              <a:t>podIdentity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   </a:t>
            </a:r>
          </a:p>
          <a:p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		</a:t>
            </a:r>
            <a:r>
              <a:rPr lang="en-US" sz="2400" dirty="0">
                <a:solidFill>
                  <a:srgbClr val="FC5DBA"/>
                </a:solidFill>
                <a:latin typeface="Courier" pitchFamily="2" charset="0"/>
              </a:rPr>
              <a:t>provider</a:t>
            </a:r>
            <a:r>
              <a:rPr lang="en-US" sz="2400" dirty="0">
                <a:solidFill>
                  <a:srgbClr val="F6F6EF"/>
                </a:solidFill>
                <a:latin typeface="Courier" pitchFamily="2" charset="0"/>
              </a:rPr>
              <a:t>: azure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636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786-4DD3-7C48-9A94-B341A7FF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A19F-419A-7841-863D-9CE064E3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Horizontal  Pod Autoscaler</a:t>
            </a:r>
            <a:endParaRPr lang="en-US" dirty="0"/>
          </a:p>
          <a:p>
            <a:r>
              <a:rPr lang="en-US" dirty="0">
                <a:hlinkClick r:id="rId3"/>
              </a:rPr>
              <a:t>Horizontal Pod Autoscaler Walkthrough</a:t>
            </a:r>
            <a:endParaRPr lang="en-US" dirty="0"/>
          </a:p>
          <a:p>
            <a:r>
              <a:rPr lang="en-US" dirty="0">
                <a:hlinkClick r:id="rId4"/>
              </a:rPr>
              <a:t>https://keda.sh/</a:t>
            </a:r>
            <a:endParaRPr lang="en-US" dirty="0"/>
          </a:p>
          <a:p>
            <a:r>
              <a:rPr lang="en-US" dirty="0">
                <a:hlinkClick r:id="rId5"/>
              </a:rPr>
              <a:t>KEDA on GitHub</a:t>
            </a:r>
            <a:endParaRPr lang="en-US" dirty="0"/>
          </a:p>
          <a:p>
            <a:r>
              <a:rPr lang="en-US" dirty="0">
                <a:hlinkClick r:id="rId6"/>
              </a:rPr>
              <a:t>KEDA Samples</a:t>
            </a:r>
            <a:endParaRPr lang="en-US" dirty="0"/>
          </a:p>
          <a:p>
            <a:r>
              <a:rPr lang="en-US" dirty="0">
                <a:hlinkClick r:id="rId7"/>
              </a:rPr>
              <a:t>Https://emadashi.com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>
                <a:hlinkClick r:id="rId8"/>
              </a:rPr>
              <a:t>Mock-server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28E8B8-0A91-2242-A660-AEDC3BCDB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264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What’s our plan?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349389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itting at a table with a computer&#10;&#10;Description automatically generated">
            <a:extLst>
              <a:ext uri="{FF2B5EF4-FFF2-40B4-BE49-F238E27FC236}">
                <a16:creationId xmlns:a16="http://schemas.microsoft.com/office/drawing/2014/main" id="{87BFF659-7A91-3344-A0E8-913E7337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-8536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57318E-2F96-6D4B-8827-5E40F75C5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255E5F-919D-0F47-912C-1503740D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99" y="296111"/>
            <a:ext cx="4726408" cy="71461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/>
              <a:t>What will we do?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0BAA16-C10F-214D-8EF5-FB7746D55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1306830"/>
            <a:ext cx="5350252" cy="47742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1: KEDA &amp; Built-in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1: RabbitMQ Scaler</a:t>
            </a:r>
          </a:p>
          <a:p>
            <a:pPr algn="l"/>
            <a:r>
              <a:rPr lang="en-US" sz="2000" dirty="0"/>
              <a:t>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Presentation 2: External Scalers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Workshop 2: Building an External Scaler</a:t>
            </a:r>
          </a:p>
          <a:p>
            <a:pPr algn="l"/>
            <a:r>
              <a:rPr lang="en-US" sz="2000" dirty="0"/>
              <a:t>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Misc</a:t>
            </a:r>
            <a:r>
              <a:rPr lang="en-US" sz="2000" dirty="0"/>
              <a:t>: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Breaks will be every 1.5-2.0 hours.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08160-1331-8445-A594-A66057E70109}"/>
              </a:ext>
            </a:extLst>
          </p:cNvPr>
          <p:cNvSpPr/>
          <p:nvPr/>
        </p:nvSpPr>
        <p:spPr>
          <a:xfrm>
            <a:off x="10440934" y="6596390"/>
            <a:ext cx="18565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fauxels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58991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person, outdoor, food, person&#10;&#10;Description automatically generated">
            <a:extLst>
              <a:ext uri="{FF2B5EF4-FFF2-40B4-BE49-F238E27FC236}">
                <a16:creationId xmlns:a16="http://schemas.microsoft.com/office/drawing/2014/main" id="{C8977E0D-23CD-6748-AB4A-D9BB01EC4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8" r="5692" b="33428"/>
          <a:stretch/>
        </p:blipFill>
        <p:spPr>
          <a:xfrm>
            <a:off x="3887752" y="18288"/>
            <a:ext cx="8304245" cy="68214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AEAE9-C1A2-8A49-8710-FAAC468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Kubernetes Without KEDA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FD95E3-6F71-0B42-95ED-DDFA525E9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5A3E0-F2BC-2E45-927A-D9E339AF0385}"/>
              </a:ext>
            </a:extLst>
          </p:cNvPr>
          <p:cNvSpPr/>
          <p:nvPr/>
        </p:nvSpPr>
        <p:spPr>
          <a:xfrm>
            <a:off x="9991672" y="6622372"/>
            <a:ext cx="22862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sz="1050" dirty="0"/>
              <a:t>Photo by </a:t>
            </a:r>
            <a:r>
              <a:rPr lang="en-AU" sz="1050" b="1" dirty="0">
                <a:hlinkClick r:id="rId3"/>
              </a:rPr>
              <a:t>Daria Shevtsova</a:t>
            </a:r>
            <a:r>
              <a:rPr lang="en-AU" sz="1050" dirty="0"/>
              <a:t> from </a:t>
            </a:r>
            <a:r>
              <a:rPr lang="en-AU" sz="1050" b="1" dirty="0">
                <a:hlinkClick r:id="rId4"/>
              </a:rPr>
              <a:t>Pexels</a:t>
            </a:r>
            <a:endParaRPr lang="en-AU" sz="1050" dirty="0"/>
          </a:p>
        </p:txBody>
      </p:sp>
    </p:spTree>
    <p:extLst>
      <p:ext uri="{BB962C8B-B14F-4D97-AF65-F5344CB8AC3E}">
        <p14:creationId xmlns:p14="http://schemas.microsoft.com/office/powerpoint/2010/main" val="4226548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8s cluster">
            <a:extLst>
              <a:ext uri="{FF2B5EF4-FFF2-40B4-BE49-F238E27FC236}">
                <a16:creationId xmlns:a16="http://schemas.microsoft.com/office/drawing/2014/main" id="{03273D92-BB84-D840-8124-21F217B12FCB}"/>
              </a:ext>
            </a:extLst>
          </p:cNvPr>
          <p:cNvSpPr/>
          <p:nvPr/>
        </p:nvSpPr>
        <p:spPr>
          <a:xfrm>
            <a:off x="331694" y="313765"/>
            <a:ext cx="7257825" cy="61946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rget">
            <a:extLst>
              <a:ext uri="{FF2B5EF4-FFF2-40B4-BE49-F238E27FC236}">
                <a16:creationId xmlns:a16="http://schemas.microsoft.com/office/drawing/2014/main" id="{17EFE706-B083-294E-86B9-C1538A6AA390}"/>
              </a:ext>
            </a:extLst>
          </p:cNvPr>
          <p:cNvSpPr/>
          <p:nvPr/>
        </p:nvSpPr>
        <p:spPr>
          <a:xfrm>
            <a:off x="3146722" y="2540660"/>
            <a:ext cx="880217" cy="666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pic>
        <p:nvPicPr>
          <p:cNvPr id="10" name="K8s logo" descr="Kubernetes - Wikipedia">
            <a:extLst>
              <a:ext uri="{FF2B5EF4-FFF2-40B4-BE49-F238E27FC236}">
                <a16:creationId xmlns:a16="http://schemas.microsoft.com/office/drawing/2014/main" id="{E81E348A-78E1-2745-AA90-496C3F54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47" y="349624"/>
            <a:ext cx="535159" cy="5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Operator">
            <a:extLst>
              <a:ext uri="{FF2B5EF4-FFF2-40B4-BE49-F238E27FC236}">
                <a16:creationId xmlns:a16="http://schemas.microsoft.com/office/drawing/2014/main" id="{0065DB4F-A190-7A45-A0D0-ADEFDCF4F635}"/>
              </a:ext>
            </a:extLst>
          </p:cNvPr>
          <p:cNvSpPr txBox="1"/>
          <p:nvPr/>
        </p:nvSpPr>
        <p:spPr>
          <a:xfrm>
            <a:off x="6343515" y="323527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14" name="hpa">
            <a:extLst>
              <a:ext uri="{FF2B5EF4-FFF2-40B4-BE49-F238E27FC236}">
                <a16:creationId xmlns:a16="http://schemas.microsoft.com/office/drawing/2014/main" id="{897114C1-904A-9040-B195-B4CB76528231}"/>
              </a:ext>
            </a:extLst>
          </p:cNvPr>
          <p:cNvSpPr/>
          <p:nvPr/>
        </p:nvSpPr>
        <p:spPr>
          <a:xfrm>
            <a:off x="926997" y="2846450"/>
            <a:ext cx="864188" cy="843811"/>
          </a:xfrm>
          <a:prstGeom prst="ellipse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HPA</a:t>
            </a:r>
          </a:p>
        </p:txBody>
      </p:sp>
      <p:sp>
        <p:nvSpPr>
          <p:cNvPr id="15" name="Kube Controller">
            <a:extLst>
              <a:ext uri="{FF2B5EF4-FFF2-40B4-BE49-F238E27FC236}">
                <a16:creationId xmlns:a16="http://schemas.microsoft.com/office/drawing/2014/main" id="{B7FB56F5-A64A-544B-A99D-5B6DCBC9894B}"/>
              </a:ext>
            </a:extLst>
          </p:cNvPr>
          <p:cNvSpPr/>
          <p:nvPr/>
        </p:nvSpPr>
        <p:spPr>
          <a:xfrm>
            <a:off x="2917147" y="869149"/>
            <a:ext cx="1304871" cy="850391"/>
          </a:xfrm>
          <a:prstGeom prst="rect">
            <a:avLst/>
          </a:prstGeom>
          <a:solidFill>
            <a:srgbClr val="316A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Controllers</a:t>
            </a:r>
          </a:p>
        </p:txBody>
      </p:sp>
      <p:pic>
        <p:nvPicPr>
          <p:cNvPr id="16" name="kubectl" descr="Captain">
            <a:extLst>
              <a:ext uri="{FF2B5EF4-FFF2-40B4-BE49-F238E27FC236}">
                <a16:creationId xmlns:a16="http://schemas.microsoft.com/office/drawing/2014/main" id="{1C59ADC6-90B1-1547-926F-41E3DDC7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3851" y="4681261"/>
            <a:ext cx="914400" cy="914400"/>
          </a:xfrm>
          <a:prstGeom prst="rect">
            <a:avLst/>
          </a:prstGeom>
        </p:spPr>
      </p:pic>
      <p:cxnSp>
        <p:nvCxnSpPr>
          <p:cNvPr id="17" name="f kubectl t target" descr="Create Target">
            <a:extLst>
              <a:ext uri="{FF2B5EF4-FFF2-40B4-BE49-F238E27FC236}">
                <a16:creationId xmlns:a16="http://schemas.microsoft.com/office/drawing/2014/main" id="{04A0A9D5-6813-3349-96F4-856999B35A79}"/>
              </a:ext>
            </a:extLst>
          </p:cNvPr>
          <p:cNvCxnSpPr>
            <a:cxnSpLocks/>
          </p:cNvCxnSpPr>
          <p:nvPr/>
        </p:nvCxnSpPr>
        <p:spPr>
          <a:xfrm flipH="1" flipV="1">
            <a:off x="4113558" y="3165920"/>
            <a:ext cx="3750296" cy="1773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 kube-controller t hpa">
            <a:extLst>
              <a:ext uri="{FF2B5EF4-FFF2-40B4-BE49-F238E27FC236}">
                <a16:creationId xmlns:a16="http://schemas.microsoft.com/office/drawing/2014/main" id="{219197AF-1CAB-C441-8E6F-A90B2DD65C24}"/>
              </a:ext>
            </a:extLst>
          </p:cNvPr>
          <p:cNvCxnSpPr>
            <a:cxnSpLocks/>
          </p:cNvCxnSpPr>
          <p:nvPr/>
        </p:nvCxnSpPr>
        <p:spPr>
          <a:xfrm flipH="1">
            <a:off x="1649339" y="1598064"/>
            <a:ext cx="1136590" cy="1164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 kube-controller t keda">
            <a:extLst>
              <a:ext uri="{FF2B5EF4-FFF2-40B4-BE49-F238E27FC236}">
                <a16:creationId xmlns:a16="http://schemas.microsoft.com/office/drawing/2014/main" id="{20AAE950-D83C-3E40-9CBA-E255F2603478}"/>
              </a:ext>
            </a:extLst>
          </p:cNvPr>
          <p:cNvCxnSpPr>
            <a:cxnSpLocks/>
          </p:cNvCxnSpPr>
          <p:nvPr/>
        </p:nvCxnSpPr>
        <p:spPr>
          <a:xfrm>
            <a:off x="3569676" y="1798716"/>
            <a:ext cx="0" cy="636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 kubectl t HPA" descr="Create Target">
            <a:extLst>
              <a:ext uri="{FF2B5EF4-FFF2-40B4-BE49-F238E27FC236}">
                <a16:creationId xmlns:a16="http://schemas.microsoft.com/office/drawing/2014/main" id="{022E64A3-1B3F-B24B-8DB6-16D1F2DB411D}"/>
              </a:ext>
            </a:extLst>
          </p:cNvPr>
          <p:cNvCxnSpPr>
            <a:cxnSpLocks/>
          </p:cNvCxnSpPr>
          <p:nvPr/>
        </p:nvCxnSpPr>
        <p:spPr>
          <a:xfrm flipH="1" flipV="1">
            <a:off x="1877804" y="3488987"/>
            <a:ext cx="5986047" cy="166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kube-controller to k8s">
            <a:extLst>
              <a:ext uri="{FF2B5EF4-FFF2-40B4-BE49-F238E27FC236}">
                <a16:creationId xmlns:a16="http://schemas.microsoft.com/office/drawing/2014/main" id="{B220B7A4-1290-824D-901D-3B301B338008}"/>
              </a:ext>
            </a:extLst>
          </p:cNvPr>
          <p:cNvCxnSpPr/>
          <p:nvPr/>
        </p:nvCxnSpPr>
        <p:spPr>
          <a:xfrm flipV="1">
            <a:off x="4382219" y="690113"/>
            <a:ext cx="2303253" cy="43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12A620-8245-CB4B-A79D-EC86077A749E}"/>
              </a:ext>
            </a:extLst>
          </p:cNvPr>
          <p:cNvSpPr txBox="1"/>
          <p:nvPr/>
        </p:nvSpPr>
        <p:spPr>
          <a:xfrm>
            <a:off x="5842672" y="4998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33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DFFE-7F86-A44D-A4D5-1F9B7BC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HPA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14C0-3165-D74D-BDB0-CFD6BAE2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CPU and Memory by default</a:t>
            </a:r>
          </a:p>
          <a:p>
            <a:r>
              <a:rPr lang="en-US" dirty="0"/>
              <a:t>No “0 to 1” and “1 to 0”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EDA logo">
            <a:extLst>
              <a:ext uri="{FF2B5EF4-FFF2-40B4-BE49-F238E27FC236}">
                <a16:creationId xmlns:a16="http://schemas.microsoft.com/office/drawing/2014/main" id="{7F281F27-FFB0-D046-95BE-92CE9DE3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816" y="2390898"/>
            <a:ext cx="5328368" cy="20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9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3E5D-467D-AE47-A075-E32FC559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KEDA brings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152-0E92-2348-851F-2BA8DE52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metric server for many scalers (22)</a:t>
            </a:r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/>
              <a:t>AWS (SQS, CloudWatch, Kinesis)</a:t>
            </a:r>
          </a:p>
          <a:p>
            <a:pPr lvl="1"/>
            <a:r>
              <a:rPr lang="en-US" dirty="0"/>
              <a:t>Azure (Storage Queue, Blob, Events Hub, Monitor, Service Bus…)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your own scaler</a:t>
            </a:r>
          </a:p>
          <a:p>
            <a:r>
              <a:rPr lang="en-US" dirty="0"/>
              <a:t>Support for “0 to 1” and “1 to 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469</Words>
  <Application>Microsoft Macintosh PowerPoint</Application>
  <PresentationFormat>Widescreen</PresentationFormat>
  <Paragraphs>122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Menlo</vt:lpstr>
      <vt:lpstr>Office Theme</vt:lpstr>
      <vt:lpstr>KEDA, Scale Your Kubernetes Workload on Your Own Terms</vt:lpstr>
      <vt:lpstr>PowerPoint Presentation</vt:lpstr>
      <vt:lpstr>What’s our plan?</vt:lpstr>
      <vt:lpstr>What will we do?</vt:lpstr>
      <vt:lpstr>Kubernetes Without KEDA</vt:lpstr>
      <vt:lpstr>PowerPoint Presentation</vt:lpstr>
      <vt:lpstr>Challenges with HPA only</vt:lpstr>
      <vt:lpstr>PowerPoint Presentation</vt:lpstr>
      <vt:lpstr>KEDA brings in</vt:lpstr>
      <vt:lpstr>How KEDA Works</vt:lpstr>
      <vt:lpstr>PowerPoint Presentation</vt:lpstr>
      <vt:lpstr>PowerPoint Presentation</vt:lpstr>
      <vt:lpstr>Workshop 1:  RabbitMQ Scaler</vt:lpstr>
      <vt:lpstr>Workshop 1 plan</vt:lpstr>
      <vt:lpstr>Let’s do it!</vt:lpstr>
      <vt:lpstr>How External Scalers Work</vt:lpstr>
      <vt:lpstr>PowerPoint Presentation</vt:lpstr>
      <vt:lpstr>Workshop 2: Building External Scaler</vt:lpstr>
      <vt:lpstr>Workshop 2 plan</vt:lpstr>
      <vt:lpstr>Let’s do it!</vt:lpstr>
      <vt:lpstr>TriggerAuthentication</vt:lpstr>
      <vt:lpstr>TriggerAuthentication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KEDA, Scale Your Kubernetes Workload on Your Own Terms</dc:title>
  <dc:creator>Emad Alashi</dc:creator>
  <cp:lastModifiedBy>Emad Alashi</cp:lastModifiedBy>
  <cp:revision>19</cp:revision>
  <dcterms:created xsi:type="dcterms:W3CDTF">2020-07-28T05:39:25Z</dcterms:created>
  <dcterms:modified xsi:type="dcterms:W3CDTF">2020-09-06T05:19:17Z</dcterms:modified>
</cp:coreProperties>
</file>