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1" r:id="rId12"/>
    <p:sldId id="269" r:id="rId13"/>
    <p:sldId id="282" r:id="rId14"/>
    <p:sldId id="260" r:id="rId15"/>
    <p:sldId id="271" r:id="rId16"/>
    <p:sldId id="275" r:id="rId17"/>
    <p:sldId id="273" r:id="rId18"/>
    <p:sldId id="265" r:id="rId19"/>
    <p:sldId id="266" r:id="rId20"/>
    <p:sldId id="274" r:id="rId21"/>
    <p:sldId id="276" r:id="rId22"/>
    <p:sldId id="277" r:id="rId23"/>
    <p:sldId id="281" r:id="rId24"/>
    <p:sldId id="278" r:id="rId25"/>
    <p:sldId id="279" r:id="rId26"/>
    <p:sldId id="280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4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: </a:t>
            </a:r>
            <a:r>
              <a:rPr lang="en-US" dirty="0" err="1"/>
              <a:t>TriggerAuth</a:t>
            </a:r>
            <a:r>
              <a:rPr lang="en-US" dirty="0"/>
              <a:t>, </a:t>
            </a:r>
            <a:r>
              <a:rPr lang="en-US" dirty="0" err="1"/>
              <a:t>VirtualNodes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secret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secret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ock-server.com/" TargetMode="External"/><Relationship Id="rId3" Type="http://schemas.openxmlformats.org/officeDocument/2006/relationships/hyperlink" Target="https://kubernetes.io/docs/tasks/run-application/horizontal-pod-autoscale-walkthrough/" TargetMode="External"/><Relationship Id="rId7" Type="http://schemas.openxmlformats.org/officeDocument/2006/relationships/hyperlink" Target="https://emadashi.com/" TargetMode="External"/><Relationship Id="rId2" Type="http://schemas.openxmlformats.org/officeDocument/2006/relationships/hyperlink" Target="https://kubernetes.io/docs/tasks/run-application/horizontal-pod-autoscale/#support-for-cooldown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dacore/samples" TargetMode="External"/><Relationship Id="rId5" Type="http://schemas.openxmlformats.org/officeDocument/2006/relationships/hyperlink" Target="https://github.com/kedacore/keda/" TargetMode="External"/><Relationship Id="rId4" Type="http://schemas.openxmlformats.org/officeDocument/2006/relationships/hyperlink" Target="https://keda.s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exels.com/photo/photo-of-people-sitting-near-wooden-table-3183190/?utm_content=attributionCopyText&amp;utm_medium=referral&amp;utm_source=pexels" TargetMode="External"/><Relationship Id="rId4" Type="http://schemas.openxmlformats.org/officeDocument/2006/relationships/hyperlink" Target="https://www.pexels.com/@fauxels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8605C1-7E8F-6746-9819-3D0AAAF8000F}"/>
              </a:ext>
            </a:extLst>
          </p:cNvPr>
          <p:cNvSpPr txBox="1"/>
          <p:nvPr/>
        </p:nvSpPr>
        <p:spPr>
          <a:xfrm>
            <a:off x="1113882" y="2709894"/>
            <a:ext cx="3662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Current Metric Value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0B2CD9-09D4-C043-84FD-B0EEA7DE341A}"/>
              </a:ext>
            </a:extLst>
          </p:cNvPr>
          <p:cNvCxnSpPr>
            <a:cxnSpLocks/>
          </p:cNvCxnSpPr>
          <p:nvPr/>
        </p:nvCxnSpPr>
        <p:spPr>
          <a:xfrm>
            <a:off x="4958252" y="3002282"/>
            <a:ext cx="2143691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1C4AD4-7F28-314D-AC64-5187B9F9A21A}"/>
              </a:ext>
            </a:extLst>
          </p:cNvPr>
          <p:cNvSpPr txBox="1"/>
          <p:nvPr/>
        </p:nvSpPr>
        <p:spPr>
          <a:xfrm>
            <a:off x="7415450" y="2709895"/>
            <a:ext cx="3579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Number of Replicas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5EE56-72F2-1D46-9F8A-8B85C8029723}"/>
              </a:ext>
            </a:extLst>
          </p:cNvPr>
          <p:cNvSpPr txBox="1"/>
          <p:nvPr/>
        </p:nvSpPr>
        <p:spPr>
          <a:xfrm>
            <a:off x="2794481" y="34370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10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09E2A-ECA2-D04A-A44B-816EB815189D}"/>
              </a:ext>
            </a:extLst>
          </p:cNvPr>
          <p:cNvSpPr txBox="1"/>
          <p:nvPr/>
        </p:nvSpPr>
        <p:spPr>
          <a:xfrm>
            <a:off x="8796072" y="3437059"/>
            <a:ext cx="60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BF85B-2ECA-B844-B823-B738F0753F6D}"/>
              </a:ext>
            </a:extLst>
          </p:cNvPr>
          <p:cNvSpPr txBox="1"/>
          <p:nvPr/>
        </p:nvSpPr>
        <p:spPr>
          <a:xfrm>
            <a:off x="2212212" y="946409"/>
            <a:ext cx="776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Target Metric Value: metric value for 1 replica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E1289-0F60-E145-8999-180E9018030F}"/>
              </a:ext>
            </a:extLst>
          </p:cNvPr>
          <p:cNvSpPr txBox="1"/>
          <p:nvPr/>
        </p:nvSpPr>
        <p:spPr>
          <a:xfrm>
            <a:off x="5600356" y="1764751"/>
            <a:ext cx="60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9A386-B16E-FD4F-B3E4-827EE2612894}"/>
              </a:ext>
            </a:extLst>
          </p:cNvPr>
          <p:cNvSpPr txBox="1"/>
          <p:nvPr/>
        </p:nvSpPr>
        <p:spPr>
          <a:xfrm>
            <a:off x="2794481" y="39885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18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3661-AC99-3E49-8591-95135ECFA872}"/>
              </a:ext>
            </a:extLst>
          </p:cNvPr>
          <p:cNvSpPr txBox="1"/>
          <p:nvPr/>
        </p:nvSpPr>
        <p:spPr>
          <a:xfrm>
            <a:off x="8796072" y="3988525"/>
            <a:ext cx="60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9B6ED-575B-4247-9C8D-5C1171ED084B}"/>
              </a:ext>
            </a:extLst>
          </p:cNvPr>
          <p:cNvSpPr txBox="1"/>
          <p:nvPr/>
        </p:nvSpPr>
        <p:spPr>
          <a:xfrm>
            <a:off x="2898676" y="46338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4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C5321-DCF7-3D43-B693-3B18B976AE87}"/>
              </a:ext>
            </a:extLst>
          </p:cNvPr>
          <p:cNvSpPr txBox="1"/>
          <p:nvPr/>
        </p:nvSpPr>
        <p:spPr>
          <a:xfrm>
            <a:off x="8796072" y="4633834"/>
            <a:ext cx="60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17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6" grpId="0"/>
      <p:bldP spid="20" grpId="0"/>
      <p:bldP spid="22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069403" y="2853287"/>
            <a:ext cx="955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>
                <a:solidFill>
                  <a:schemeClr val="accent5"/>
                </a:solidFill>
              </a:rPr>
              <a:t>currentMetricValue</a:t>
            </a:r>
            <a:r>
              <a:rPr lang="en-AU" sz="2400" dirty="0"/>
              <a:t> / </a:t>
            </a:r>
            <a:r>
              <a:rPr lang="en-AU" sz="2400" dirty="0" err="1">
                <a:solidFill>
                  <a:schemeClr val="accent6"/>
                </a:solidFill>
              </a:rPr>
              <a:t>targetMetricValue</a:t>
            </a:r>
            <a:r>
              <a:rPr lang="en-AU" sz="2400" dirty="0"/>
              <a:t> = </a:t>
            </a:r>
            <a:r>
              <a:rPr lang="en-AU" sz="24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4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400" dirty="0" err="1">
                <a:solidFill>
                  <a:schemeClr val="accent2"/>
                </a:solidFill>
              </a:rPr>
              <a:t>desiredReplicas</a:t>
            </a:r>
            <a:r>
              <a:rPr lang="en-AU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941171"/>
            <a:ext cx="8503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                /                 </a:t>
            </a:r>
            <a:r>
              <a:rPr lang="en-AU" sz="3200" dirty="0">
                <a:solidFill>
                  <a:schemeClr val="accent6"/>
                </a:solidFill>
              </a:rPr>
              <a:t>2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   </a:t>
            </a:r>
            <a:r>
              <a:rPr lang="en-AU" sz="2800" dirty="0"/>
              <a:t>=</a:t>
            </a:r>
            <a:r>
              <a:rPr lang="en-AU" sz="2000" dirty="0"/>
              <a:t>                  </a:t>
            </a:r>
            <a:r>
              <a:rPr lang="en-AU" sz="3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              +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2565448" y="3971949"/>
            <a:ext cx="6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10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9342549" y="3941171"/>
            <a:ext cx="41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51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1: </a:t>
            </a:r>
            <a:br>
              <a:rPr lang="en-US" dirty="0"/>
            </a:br>
            <a:r>
              <a:rPr lang="en-US" dirty="0"/>
              <a:t>RabbitMQ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1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RabbitMQ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Consumer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Publisher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2:</a:t>
            </a:r>
            <a:br>
              <a:rPr lang="en-US" dirty="0"/>
            </a:br>
            <a:r>
              <a:rPr lang="en-US" dirty="0"/>
              <a:t>Building External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2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 up last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049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</a:t>
            </a:r>
            <a:r>
              <a:rPr lang="en-US"/>
              <a:t>about Cooldown Again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186D-2873-D64B-A221-7EFC31AA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13A9-1EB7-B34D-95D3-82AE1B4A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authentication</a:t>
            </a:r>
          </a:p>
          <a:p>
            <a:r>
              <a:rPr lang="en-US" dirty="0"/>
              <a:t>Support for referencing secrets directly</a:t>
            </a:r>
          </a:p>
          <a:p>
            <a:r>
              <a:rPr lang="en-US" dirty="0"/>
              <a:t>Managed Identity (e.g. Azure Pod Identity)</a:t>
            </a:r>
          </a:p>
        </p:txBody>
      </p:sp>
    </p:spTree>
    <p:extLst>
      <p:ext uri="{BB962C8B-B14F-4D97-AF65-F5344CB8AC3E}">
        <p14:creationId xmlns:p14="http://schemas.microsoft.com/office/powerpoint/2010/main" val="656369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E69ED-EE01-E04D-A7A4-55582069BCB3}"/>
              </a:ext>
            </a:extLst>
          </p:cNvPr>
          <p:cNvSpPr/>
          <p:nvPr/>
        </p:nvSpPr>
        <p:spPr>
          <a:xfrm>
            <a:off x="3369179" y="1997839"/>
            <a:ext cx="54536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apiVersion</a:t>
            </a:r>
            <a:r>
              <a:rPr lang="en-AU" dirty="0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: keda.k8s.io/v1alpha1</a:t>
            </a: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kind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 err="1">
                <a:solidFill>
                  <a:srgbClr val="B8BB26"/>
                </a:solidFill>
                <a:latin typeface="Menlo" panose="020B0609030804020204" pitchFamily="49" charset="0"/>
              </a:rPr>
              <a:t>TriggerAuthentication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EC07C">
                    <a:alpha val="45000"/>
                  </a:srgbClr>
                </a:solidFill>
                <a:latin typeface="Menlo" panose="020B0609030804020204" pitchFamily="49" charset="0"/>
              </a:rPr>
              <a:t>metadata:</a:t>
            </a: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name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 err="1">
                <a:solidFill>
                  <a:srgbClr val="B8BB26"/>
                </a:solidFill>
                <a:latin typeface="Menlo" panose="020B0609030804020204" pitchFamily="49" charset="0"/>
              </a:rPr>
              <a:t>rabbitmq</a:t>
            </a:r>
            <a:r>
              <a:rPr lang="en-AU" dirty="0">
                <a:solidFill>
                  <a:srgbClr val="B8BB26"/>
                </a:solidFill>
                <a:latin typeface="Menlo" panose="020B0609030804020204" pitchFamily="49" charset="0"/>
              </a:rPr>
              <a:t>-consumer-trigger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namespace: default</a:t>
            </a: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spec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 err="1">
                <a:solidFill>
                  <a:srgbClr val="8EC07C"/>
                </a:solidFill>
                <a:latin typeface="Menlo" panose="020B0609030804020204" pitchFamily="49" charset="0"/>
              </a:rPr>
              <a:t>secretTargetRef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-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parameter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>
                <a:solidFill>
                  <a:srgbClr val="B8BB26"/>
                </a:solidFill>
                <a:latin typeface="Menlo" panose="020B0609030804020204" pitchFamily="49" charset="0"/>
              </a:rPr>
              <a:t>host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  name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 err="1">
                <a:solidFill>
                  <a:srgbClr val="B8BB26"/>
                </a:solidFill>
                <a:latin typeface="Menlo" panose="020B0609030804020204" pitchFamily="49" charset="0"/>
              </a:rPr>
              <a:t>rabbitmq</a:t>
            </a:r>
            <a:r>
              <a:rPr lang="en-AU" dirty="0">
                <a:solidFill>
                  <a:srgbClr val="B8BB26"/>
                </a:solidFill>
                <a:latin typeface="Menlo" panose="020B0609030804020204" pitchFamily="49" charset="0"/>
              </a:rPr>
              <a:t>-consumer-secret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  key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 err="1">
                <a:solidFill>
                  <a:srgbClr val="B8BB26"/>
                </a:solidFill>
                <a:latin typeface="Menlo" panose="020B0609030804020204" pitchFamily="49" charset="0"/>
              </a:rPr>
              <a:t>RabbitMqHost</a:t>
            </a:r>
            <a:endParaRPr lang="en-AU" b="0" dirty="0">
              <a:solidFill>
                <a:srgbClr val="EBDBB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4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F8EFD-5803-CE43-B2E1-6A6188BE4530}"/>
              </a:ext>
            </a:extLst>
          </p:cNvPr>
          <p:cNvSpPr/>
          <p:nvPr/>
        </p:nvSpPr>
        <p:spPr>
          <a:xfrm>
            <a:off x="3614159" y="2413338"/>
            <a:ext cx="49636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C5DBA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keda.k8s.io/v1alpha1</a:t>
            </a:r>
          </a:p>
          <a:p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kind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</a:t>
            </a:r>
            <a:r>
              <a:rPr lang="en-US" dirty="0" err="1">
                <a:solidFill>
                  <a:srgbClr val="F6F6EF"/>
                </a:solidFill>
                <a:latin typeface="Courier" pitchFamily="2" charset="0"/>
              </a:rPr>
              <a:t>TriggerAuthentication</a:t>
            </a:r>
            <a:endParaRPr lang="en-US" dirty="0">
              <a:solidFill>
                <a:srgbClr val="F6F6E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metadata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 </a:t>
            </a:r>
          </a:p>
          <a:p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	</a:t>
            </a:r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name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azure-</a:t>
            </a:r>
            <a:r>
              <a:rPr lang="en-US" dirty="0" err="1">
                <a:solidFill>
                  <a:srgbClr val="F6F6EF"/>
                </a:solidFill>
                <a:latin typeface="Courier" pitchFamily="2" charset="0"/>
              </a:rPr>
              <a:t>servicebus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-auth</a:t>
            </a:r>
          </a:p>
          <a:p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spec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 </a:t>
            </a:r>
          </a:p>
          <a:p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FC5DBA"/>
                </a:solidFill>
                <a:latin typeface="Courier" pitchFamily="2" charset="0"/>
              </a:rPr>
              <a:t>podIdentity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   </a:t>
            </a:r>
          </a:p>
          <a:p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		</a:t>
            </a:r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provider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36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786-4DD3-7C48-9A94-B341A7F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A19F-419A-7841-863D-9CE064E3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Horizontal  Pod Autoscaler</a:t>
            </a:r>
            <a:endParaRPr lang="en-US" dirty="0"/>
          </a:p>
          <a:p>
            <a:r>
              <a:rPr lang="en-US" dirty="0">
                <a:hlinkClick r:id="rId3"/>
              </a:rPr>
              <a:t>Horizontal Pod Autoscaler Walkthrough</a:t>
            </a:r>
            <a:endParaRPr lang="en-US" dirty="0"/>
          </a:p>
          <a:p>
            <a:r>
              <a:rPr lang="en-US" dirty="0">
                <a:hlinkClick r:id="rId4"/>
              </a:rPr>
              <a:t>https://keda.sh/</a:t>
            </a:r>
            <a:endParaRPr lang="en-US" dirty="0"/>
          </a:p>
          <a:p>
            <a:r>
              <a:rPr lang="en-US" dirty="0">
                <a:hlinkClick r:id="rId5"/>
              </a:rPr>
              <a:t>KEDA on GitHub</a:t>
            </a:r>
            <a:endParaRPr lang="en-US" dirty="0"/>
          </a:p>
          <a:p>
            <a:r>
              <a:rPr lang="en-US" dirty="0">
                <a:hlinkClick r:id="rId6"/>
              </a:rPr>
              <a:t>KEDA Samples</a:t>
            </a:r>
            <a:endParaRPr lang="en-US" dirty="0"/>
          </a:p>
          <a:p>
            <a:r>
              <a:rPr lang="en-US" dirty="0">
                <a:hlinkClick r:id="rId7"/>
              </a:rPr>
              <a:t>Https://emadashi.com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>
                <a:hlinkClick r:id="rId8"/>
              </a:rPr>
              <a:t>Mock-server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28E8B8-0A91-2242-A660-AEDC3BCDB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57318E-2F96-6D4B-8827-5E40F75C5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1: KEDA &amp; Built-in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1: RabbitMQ Scaler</a:t>
            </a:r>
          </a:p>
          <a:p>
            <a:pPr algn="l"/>
            <a:r>
              <a:rPr lang="en-US" sz="2000" dirty="0"/>
              <a:t>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2: External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2: Building an External Scaler</a:t>
            </a:r>
          </a:p>
          <a:p>
            <a:pPr algn="l"/>
            <a:r>
              <a:rPr lang="en-US" sz="2000" dirty="0"/>
              <a:t>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Misc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Breaks will be every 1.5-2.0 hours.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4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5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rget">
            <a:extLst>
              <a:ext uri="{FF2B5EF4-FFF2-40B4-BE49-F238E27FC236}">
                <a16:creationId xmlns:a16="http://schemas.microsoft.com/office/drawing/2014/main" id="{6EF1BEC1-513A-074B-9A67-CDBD0824C1C3}"/>
              </a:ext>
            </a:extLst>
          </p:cNvPr>
          <p:cNvSpPr/>
          <p:nvPr/>
        </p:nvSpPr>
        <p:spPr>
          <a:xfrm>
            <a:off x="3392336" y="2681538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arget">
            <a:extLst>
              <a:ext uri="{FF2B5EF4-FFF2-40B4-BE49-F238E27FC236}">
                <a16:creationId xmlns:a16="http://schemas.microsoft.com/office/drawing/2014/main" id="{9CBB1B69-E56C-CE41-B620-C61E8766E191}"/>
              </a:ext>
            </a:extLst>
          </p:cNvPr>
          <p:cNvSpPr/>
          <p:nvPr/>
        </p:nvSpPr>
        <p:spPr>
          <a:xfrm>
            <a:off x="3277809" y="2601784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CloudWatch,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498</Words>
  <Application>Microsoft Macintosh PowerPoint</Application>
  <PresentationFormat>Widescreen</PresentationFormat>
  <Paragraphs>134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Menlo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PowerPoint Presentation</vt:lpstr>
      <vt:lpstr>Workshop 1:  RabbitMQ Scaler</vt:lpstr>
      <vt:lpstr>Workshop 1 plan</vt:lpstr>
      <vt:lpstr>Let’s do it!</vt:lpstr>
      <vt:lpstr>How External Scalers Work</vt:lpstr>
      <vt:lpstr>PowerPoint Presentation</vt:lpstr>
      <vt:lpstr>Workshop 2: Building External Scaler</vt:lpstr>
      <vt:lpstr>Workshop 2 plan</vt:lpstr>
      <vt:lpstr>Let’s do it!</vt:lpstr>
      <vt:lpstr>Let’s talk about Cooldown Again</vt:lpstr>
      <vt:lpstr>TriggerAuthentication</vt:lpstr>
      <vt:lpstr>TriggerAuthentication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26</cp:revision>
  <dcterms:created xsi:type="dcterms:W3CDTF">2020-07-28T05:39:25Z</dcterms:created>
  <dcterms:modified xsi:type="dcterms:W3CDTF">2020-10-12T10:23:28Z</dcterms:modified>
</cp:coreProperties>
</file>