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64" r:id="rId4"/>
    <p:sldId id="265" r:id="rId5"/>
    <p:sldId id="258" r:id="rId6"/>
    <p:sldId id="267" r:id="rId7"/>
    <p:sldId id="266" r:id="rId8"/>
    <p:sldId id="259" r:id="rId9"/>
    <p:sldId id="260" r:id="rId10"/>
    <p:sldId id="261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>
        <p:scale>
          <a:sx n="108" d="100"/>
          <a:sy n="108" d="100"/>
        </p:scale>
        <p:origin x="7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3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1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8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3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57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599C-4B2C-0B33-71E2-23D7CD78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DD157-5DC5-0478-A527-3901E5AE1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DACD-0754-CFF0-96B3-11F7DEB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FBA8-0689-EB36-6365-A000EA6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9D1A-C67E-093D-D9C7-AE671732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1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282575-C36D-1942-8360-07266824C121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F7F32-5A7C-154D-B5B2-71C18D74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6088-5C5E-7DA6-3AE6-F7F8497C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789493"/>
            <a:ext cx="6815669" cy="1515533"/>
          </a:xfrm>
        </p:spPr>
        <p:txBody>
          <a:bodyPr/>
          <a:lstStyle/>
          <a:p>
            <a:r>
              <a:rPr lang="en-US" sz="4800" b="1" dirty="0"/>
              <a:t>Classification Project with Multiple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9DC66-F235-B7C0-2455-ED82EE7A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933" y="4061358"/>
            <a:ext cx="6815669" cy="13208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Hyperparameter Tuning and Model Selection
</a:t>
            </a:r>
          </a:p>
          <a:p>
            <a:r>
              <a:rPr lang="en-US" dirty="0"/>
              <a:t>Eashita Dhillon
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5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AE6E-C6AE-C9C3-6D59-E1634A41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Hyperparameter Tuning on 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C3AB-E1D2-6B84-0DB8-570AA9410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5256731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Hyperparameters Tuned:</a:t>
            </a:r>
          </a:p>
          <a:p>
            <a:r>
              <a:rPr lang="en-US" sz="2000" dirty="0"/>
              <a:t>Number of Estimators (‘</a:t>
            </a:r>
            <a:r>
              <a:rPr lang="en-US" sz="2000" dirty="0" err="1"/>
              <a:t>n_estimators</a:t>
            </a:r>
            <a:r>
              <a:rPr lang="en-US" sz="2000" dirty="0"/>
              <a:t>’)</a:t>
            </a:r>
          </a:p>
          <a:p>
            <a:r>
              <a:rPr lang="en-US" sz="2000" dirty="0"/>
              <a:t>Maximum Depth (‘</a:t>
            </a:r>
            <a:r>
              <a:rPr lang="en-US" sz="2000" dirty="0" err="1"/>
              <a:t>max_depth</a:t>
            </a:r>
            <a:r>
              <a:rPr lang="en-US" sz="2000" dirty="0"/>
              <a:t>’)</a:t>
            </a:r>
          </a:p>
          <a:p>
            <a:r>
              <a:rPr lang="en-US" sz="2000" dirty="0"/>
              <a:t>Minimum Samples Split (‘</a:t>
            </a:r>
            <a:r>
              <a:rPr lang="en-US" sz="2000" dirty="0" err="1"/>
              <a:t>min_samples_split</a:t>
            </a:r>
            <a:r>
              <a:rPr lang="en-US" sz="2000" dirty="0"/>
              <a:t>’)</a:t>
            </a:r>
          </a:p>
          <a:p>
            <a:r>
              <a:rPr lang="en-US" sz="2000" dirty="0"/>
              <a:t>Minimum Samples per Leaf (‘</a:t>
            </a:r>
            <a:r>
              <a:rPr lang="en-US" sz="2000" dirty="0" err="1"/>
              <a:t>min_samples_leaf</a:t>
            </a:r>
            <a:r>
              <a:rPr lang="en-US" sz="2000" dirty="0"/>
              <a:t>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D34E-790F-1798-B9B1-491B5D66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6985" y="2560320"/>
            <a:ext cx="4718304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Best Parameters Found:</a:t>
            </a:r>
          </a:p>
          <a:p>
            <a:r>
              <a:rPr lang="en-US" sz="2000" dirty="0" err="1"/>
              <a:t>n_estimators</a:t>
            </a:r>
            <a:r>
              <a:rPr lang="en-US" sz="2000" dirty="0"/>
              <a:t>: </a:t>
            </a:r>
            <a:r>
              <a:rPr lang="en-US" sz="2000" b="1" dirty="0"/>
              <a:t>200</a:t>
            </a:r>
          </a:p>
          <a:p>
            <a:r>
              <a:rPr lang="en-US" sz="2000" dirty="0" err="1"/>
              <a:t>max_depth</a:t>
            </a:r>
            <a:r>
              <a:rPr lang="en-US" sz="2000" dirty="0"/>
              <a:t>: </a:t>
            </a:r>
            <a:r>
              <a:rPr lang="en-US" sz="2000" b="1" dirty="0"/>
              <a:t>30</a:t>
            </a:r>
          </a:p>
          <a:p>
            <a:r>
              <a:rPr lang="en-US" sz="2000" dirty="0" err="1"/>
              <a:t>min_samples_split</a:t>
            </a:r>
            <a:r>
              <a:rPr lang="en-US" sz="2000" dirty="0"/>
              <a:t>: </a:t>
            </a:r>
            <a:r>
              <a:rPr lang="en-US" sz="2000" b="1" dirty="0"/>
              <a:t>2</a:t>
            </a:r>
          </a:p>
          <a:p>
            <a:r>
              <a:rPr lang="en-US" sz="2000" dirty="0" err="1"/>
              <a:t>min_samples_leaf</a:t>
            </a:r>
            <a:r>
              <a:rPr lang="en-US" sz="2000" dirty="0"/>
              <a:t>: </a:t>
            </a:r>
            <a:r>
              <a:rPr lang="en-US" sz="2000" b="1" dirty="0"/>
              <a:t>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34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A93D-892C-EE8F-B84F-A871E380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B207-B0A3-0A50-8029-0AAC862D9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best Random Forest model after hyperparameter tuning achieved:</a:t>
            </a:r>
          </a:p>
          <a:p>
            <a:r>
              <a:rPr lang="en-US" dirty="0"/>
              <a:t>Cross-Validation Accuracy: </a:t>
            </a:r>
            <a:r>
              <a:rPr lang="en-US" b="1" dirty="0"/>
              <a:t>82.28%</a:t>
            </a:r>
          </a:p>
          <a:p>
            <a:r>
              <a:rPr lang="en-US" dirty="0"/>
              <a:t>Test Accuracy: </a:t>
            </a:r>
            <a:r>
              <a:rPr lang="en-US" b="1" dirty="0"/>
              <a:t>81.62%</a:t>
            </a:r>
          </a:p>
          <a:p>
            <a:pPr marL="0" indent="0">
              <a:buNone/>
            </a:pPr>
            <a:r>
              <a:rPr lang="en-US" dirty="0"/>
              <a:t>The Random Forest model was chosen for its balance between cross-validation and test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4655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5AAF-6EE1-0A32-83E0-6EF4E9D4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82132"/>
            <a:ext cx="10307782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our Model on actual Passenger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A6592-CA8F-E491-A33C-9971C9828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After training and saving the </a:t>
            </a:r>
            <a:r>
              <a:rPr lang="en-GB" b="1" dirty="0"/>
              <a:t>Random Forest model</a:t>
            </a:r>
            <a:r>
              <a:rPr lang="en-GB" dirty="0"/>
              <a:t>, we loaded it to test its performance on new, unseen passenger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 Passenger Data: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 1:</a:t>
            </a:r>
            <a:r>
              <a:rPr lang="en-GB" dirty="0"/>
              <a:t> Third-class male, aged 25, no relatives aboard, fare of 7.25, embarked from Southampton (did not survive).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 2:</a:t>
            </a:r>
            <a:r>
              <a:rPr lang="en-GB" dirty="0"/>
              <a:t> First-class female, aged 38, traveling with one sibling/spouse, fare of 71.28, embarked from Cherbourg (survived).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Prediction Results: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Prediction for Example 1:</a:t>
            </a:r>
            <a:r>
              <a:rPr lang="en-GB" dirty="0"/>
              <a:t> Did not survive (0).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Prediction for Example 2:</a:t>
            </a:r>
            <a:r>
              <a:rPr lang="en-GB" dirty="0"/>
              <a:t> Survived 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D3F4-61A9-5415-3CDB-EEAD149E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3373"/>
            <a:ext cx="9601196" cy="1155427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31CC-4313-05B8-6401-AD03D40B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959429"/>
            <a:ext cx="9601196" cy="3916439"/>
          </a:xfrm>
        </p:spPr>
        <p:txBody>
          <a:bodyPr>
            <a:normAutofit/>
          </a:bodyPr>
          <a:lstStyle/>
          <a:p>
            <a:r>
              <a:rPr lang="en-GB" sz="2000" dirty="0"/>
              <a:t>We explored multiple classification algorithms, including </a:t>
            </a:r>
            <a:r>
              <a:rPr lang="en-GB" sz="2000" b="1" dirty="0"/>
              <a:t>Logistic Regression</a:t>
            </a:r>
            <a:r>
              <a:rPr lang="en-GB" sz="2000" dirty="0"/>
              <a:t>, </a:t>
            </a:r>
            <a:r>
              <a:rPr lang="en-GB" sz="2000" b="1" dirty="0"/>
              <a:t>Decision Tree</a:t>
            </a:r>
            <a:r>
              <a:rPr lang="en-GB" sz="2000" dirty="0"/>
              <a:t>, </a:t>
            </a:r>
            <a:r>
              <a:rPr lang="en-GB" sz="2000" b="1" dirty="0"/>
              <a:t>Random Forest</a:t>
            </a:r>
            <a:r>
              <a:rPr lang="en-GB" sz="2000" dirty="0"/>
              <a:t>, </a:t>
            </a:r>
            <a:r>
              <a:rPr lang="en-GB" sz="2000" b="1" dirty="0"/>
              <a:t>K-Nearest Neighbours</a:t>
            </a:r>
            <a:r>
              <a:rPr lang="en-GB" sz="2000" dirty="0"/>
              <a:t>, and </a:t>
            </a:r>
            <a:r>
              <a:rPr lang="en-GB" sz="2000" b="1" dirty="0"/>
              <a:t>Multilayer Perceptron (MLP)</a:t>
            </a:r>
            <a:r>
              <a:rPr lang="en-GB" sz="2000" dirty="0"/>
              <a:t>.</a:t>
            </a:r>
          </a:p>
          <a:p>
            <a:r>
              <a:rPr lang="en-GB" sz="2000" dirty="0"/>
              <a:t>Each model was evaluated using </a:t>
            </a:r>
            <a:r>
              <a:rPr lang="en-GB" sz="2000" b="1" dirty="0"/>
              <a:t>accuracy</a:t>
            </a:r>
            <a:r>
              <a:rPr lang="en-GB" sz="2000" dirty="0"/>
              <a:t>, </a:t>
            </a:r>
            <a:r>
              <a:rPr lang="en-GB" sz="2000" b="1" dirty="0"/>
              <a:t>MAE</a:t>
            </a:r>
            <a:r>
              <a:rPr lang="en-GB" sz="2000" dirty="0"/>
              <a:t>, </a:t>
            </a:r>
            <a:r>
              <a:rPr lang="en-GB" sz="2000" b="1" dirty="0"/>
              <a:t>MSE</a:t>
            </a:r>
            <a:r>
              <a:rPr lang="en-GB" sz="2000" dirty="0"/>
              <a:t>, and </a:t>
            </a:r>
            <a:r>
              <a:rPr lang="en-GB" sz="2000" b="1" dirty="0"/>
              <a:t>R-squared</a:t>
            </a:r>
            <a:r>
              <a:rPr lang="en-GB" sz="2000" dirty="0"/>
              <a:t> metrics to assess performance on both training and test sets.</a:t>
            </a:r>
          </a:p>
          <a:p>
            <a:r>
              <a:rPr lang="en-GB" sz="2000" dirty="0"/>
              <a:t>Initially, we performed hyperparameter tuning on the </a:t>
            </a:r>
            <a:r>
              <a:rPr lang="en-GB" sz="2000" b="1" dirty="0"/>
              <a:t>MLP</a:t>
            </a:r>
            <a:r>
              <a:rPr lang="en-GB" sz="2000" dirty="0"/>
              <a:t> model, but despite tuning, the accuracy dropped, leading to overfitting concerns.</a:t>
            </a:r>
          </a:p>
          <a:p>
            <a:r>
              <a:rPr lang="en-GB" sz="2000" b="1" dirty="0"/>
              <a:t>Random Forest</a:t>
            </a:r>
            <a:r>
              <a:rPr lang="en-GB" sz="2000" dirty="0"/>
              <a:t> demonstrated more consistent performance across cross-validation and test data, prompting us to choose it for hyperparameter tuning.</a:t>
            </a:r>
          </a:p>
          <a:p>
            <a:r>
              <a:rPr lang="en-GB" sz="2000" dirty="0"/>
              <a:t>After tuning, </a:t>
            </a:r>
            <a:r>
              <a:rPr lang="en-GB" sz="2000" b="1" dirty="0"/>
              <a:t>Random Forest</a:t>
            </a:r>
            <a:r>
              <a:rPr lang="en-GB" sz="2000" dirty="0"/>
              <a:t> achieved the best balance between training and test accuracy, making it the optimal choice for this classification task.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8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6D89-1956-C099-BBA8-579A245A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8B44-4E11-499B-608C-135398B6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Titanic dataset contains features such as age, gender, class, and embarkation point.</a:t>
            </a:r>
          </a:p>
          <a:p>
            <a:r>
              <a:rPr lang="en-GB" b="1" dirty="0"/>
              <a:t>Classification Problem:</a:t>
            </a:r>
            <a:r>
              <a:rPr lang="en-GB" dirty="0"/>
              <a:t> Predicted whether a passenger survived the Titanic disaster (target: 1 = survived, 0 = did not survive).</a:t>
            </a:r>
          </a:p>
          <a:p>
            <a:r>
              <a:rPr lang="en-GB" b="1" dirty="0"/>
              <a:t>Preprocessing:</a:t>
            </a:r>
            <a:r>
              <a:rPr lang="en-GB" dirty="0"/>
              <a:t> Handled missing values, encoded categorical variables (e.g., gender and embarkation), and standardized numerical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4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DF2-0161-C1F9-BFF1-A652E7F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0358D-7027-6FC7-3FDE-AE4513F36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173184"/>
            <a:ext cx="9601196" cy="3702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Univariate Analysis:</a:t>
            </a:r>
          </a:p>
          <a:p>
            <a:pPr marL="0" indent="0">
              <a:buNone/>
            </a:pPr>
            <a:r>
              <a:rPr lang="en-GB" dirty="0"/>
              <a:t>Survival rate: Around 38% of passengers survived.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Passenger class (</a:t>
            </a:r>
            <a:r>
              <a:rPr lang="en-GB" dirty="0" err="1"/>
              <a:t>Pclass</a:t>
            </a:r>
            <a:r>
              <a:rPr lang="en-GB" dirty="0"/>
              <a:t>): Most passengers were in 3rd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Gender distribution: Higher survival rate among women.</a:t>
            </a:r>
          </a:p>
          <a:p>
            <a:pPr marL="0" indent="0">
              <a:buNone/>
            </a:pPr>
            <a:r>
              <a:rPr lang="en-GB" b="1" dirty="0"/>
              <a:t>Bivariate Analysis:</a:t>
            </a:r>
          </a:p>
          <a:p>
            <a:r>
              <a:rPr lang="en-GB" dirty="0"/>
              <a:t>Strong correlation between gender and survival rate (women more likely to survive).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Higher survival rate in 1st class compared to lower classes.</a:t>
            </a:r>
          </a:p>
          <a:p>
            <a:pPr marL="0" indent="0">
              <a:buNone/>
            </a:pPr>
            <a:r>
              <a:rPr lang="en-GB" b="1" dirty="0"/>
              <a:t>Multivariate Analysis:</a:t>
            </a:r>
          </a:p>
          <a:p>
            <a:r>
              <a:rPr lang="en-GB" dirty="0"/>
              <a:t>Combining gender, age, and class showed that young females in 1st class had the highest survival rate, while adult males in 3rd class had the lowest.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F563-E5F0-9180-326B-DA70D127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2831"/>
            <a:ext cx="9601196" cy="1015340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0FA0-9025-167A-B8AC-1ED32FA0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698171"/>
            <a:ext cx="9601196" cy="4667004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Label Encoding: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Converted categorical variables to numerical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Sex:</a:t>
            </a:r>
            <a:r>
              <a:rPr lang="en-GB" dirty="0"/>
              <a:t> Encoded as 0 (female) and 1 (male).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Embarked:</a:t>
            </a:r>
            <a:r>
              <a:rPr lang="en-GB" dirty="0"/>
              <a:t> Encoded as 0 (Cherbourg), 1 (Queenstown), and 2 (Southampton).</a:t>
            </a:r>
          </a:p>
          <a:p>
            <a:r>
              <a:rPr lang="en-GB" b="1" dirty="0"/>
              <a:t>Handling Missing Data: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Filled missing values in </a:t>
            </a:r>
            <a:r>
              <a:rPr lang="en-GB" b="1" dirty="0"/>
              <a:t>Age</a:t>
            </a:r>
            <a:r>
              <a:rPr lang="en-GB" dirty="0"/>
              <a:t> with the median.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Filled missing values in </a:t>
            </a:r>
            <a:r>
              <a:rPr lang="en-GB" b="1" dirty="0"/>
              <a:t>Embarked</a:t>
            </a:r>
            <a:r>
              <a:rPr lang="en-GB" dirty="0"/>
              <a:t> with the mode.</a:t>
            </a:r>
          </a:p>
          <a:p>
            <a:r>
              <a:rPr lang="en-GB" b="1" dirty="0"/>
              <a:t>Feature Scaling: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Standardized numerical features like </a:t>
            </a:r>
            <a:r>
              <a:rPr lang="en-GB" b="1" dirty="0"/>
              <a:t>Age</a:t>
            </a:r>
            <a:r>
              <a:rPr lang="en-GB" dirty="0"/>
              <a:t> and </a:t>
            </a:r>
            <a:r>
              <a:rPr lang="en-GB" b="1" dirty="0"/>
              <a:t>Fare</a:t>
            </a:r>
            <a:r>
              <a:rPr lang="en-GB" dirty="0"/>
              <a:t> to improve model performance.</a:t>
            </a:r>
          </a:p>
          <a:p>
            <a:r>
              <a:rPr lang="en-GB" b="1" dirty="0"/>
              <a:t>Train-Test Split: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Split the data into 80% training and 20% test sets to evaluate model performance on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7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A750-7FCD-671A-B8D1-09F8AA0A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 Tried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062EA-2CC5-E5CC-4BC1-323065D95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algorithms were used:</a:t>
            </a:r>
            <a:endParaRPr lang="en-US" sz="1600" dirty="0"/>
          </a:p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Decision Tree Classifier</a:t>
            </a:r>
          </a:p>
          <a:p>
            <a:r>
              <a:rPr lang="en-US" sz="2000" dirty="0"/>
              <a:t>Random Forest Classifier</a:t>
            </a:r>
          </a:p>
          <a:p>
            <a:r>
              <a:rPr lang="en-US" sz="2000" dirty="0"/>
              <a:t>K-Nearest Neighbors (KNN)</a:t>
            </a:r>
          </a:p>
          <a:p>
            <a:r>
              <a:rPr lang="en-US" sz="2000" dirty="0"/>
              <a:t>Multilayer Perceptron (MLP)</a:t>
            </a:r>
          </a:p>
          <a:p>
            <a:pPr marL="0" indent="0">
              <a:buNone/>
            </a:pPr>
            <a:r>
              <a:rPr lang="en-US" sz="2000" dirty="0"/>
              <a:t>Each model was evaluated using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2701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C1D8-D54F-CB2C-17FC-D71DD95B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60424"/>
          </a:xfrm>
        </p:spPr>
        <p:txBody>
          <a:bodyPr>
            <a:normAutofit/>
          </a:bodyPr>
          <a:lstStyle/>
          <a:p>
            <a:r>
              <a:rPr lang="en-US" b="1" dirty="0"/>
              <a:t>Custom Metrics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EE91-1A4A-D355-AC46-F69F91B4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244436"/>
            <a:ext cx="9601196" cy="3631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Implemented a </a:t>
            </a:r>
            <a:r>
              <a:rPr lang="en-GB" sz="2000" dirty="0"/>
              <a:t>custom</a:t>
            </a:r>
            <a:r>
              <a:rPr lang="en-GB" sz="2000" b="1" dirty="0"/>
              <a:t> </a:t>
            </a:r>
            <a:r>
              <a:rPr lang="en-GB" sz="2000" b="1" dirty="0" err="1"/>
              <a:t>metrics_score</a:t>
            </a:r>
            <a:r>
              <a:rPr lang="en-GB" sz="2000" b="1" dirty="0"/>
              <a:t> </a:t>
            </a:r>
            <a:r>
              <a:rPr lang="en-GB" sz="2000" dirty="0"/>
              <a:t>function</a:t>
            </a:r>
            <a:r>
              <a:rPr lang="en-GB" sz="2000" b="1" dirty="0"/>
              <a:t>. </a:t>
            </a:r>
            <a:r>
              <a:rPr lang="en-GB" sz="2000" dirty="0"/>
              <a:t>The function measures model performance using the following metrics: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2000" b="1" dirty="0"/>
              <a:t>Accuracy:</a:t>
            </a:r>
            <a:r>
              <a:rPr lang="en-GB" sz="2000" dirty="0"/>
              <a:t> Measures the overall correctness of the model's predictions.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2000" b="1" dirty="0"/>
              <a:t>Mean Absolute Error (MAE):</a:t>
            </a:r>
            <a:r>
              <a:rPr lang="en-GB" sz="2000" dirty="0"/>
              <a:t> Shows the average absolute difference between actual and predicted values.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2000" b="1" dirty="0"/>
              <a:t>Mean Squared Error (MSE):</a:t>
            </a:r>
            <a:r>
              <a:rPr lang="en-GB" sz="2000" dirty="0"/>
              <a:t> Shows the squared difference between actual and predicted values, penalizing larger errors more.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2000" b="1" dirty="0"/>
              <a:t>R-squared (R2):</a:t>
            </a:r>
            <a:r>
              <a:rPr lang="en-GB" sz="2000" dirty="0"/>
              <a:t> Indicates how well the model explains the variance in the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3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0452-6A9C-3491-4624-D2B03B11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1493"/>
            <a:ext cx="9601196" cy="1303867"/>
          </a:xfrm>
        </p:spPr>
        <p:txBody>
          <a:bodyPr/>
          <a:lstStyle/>
          <a:p>
            <a:r>
              <a:rPr lang="en-GB" b="1" dirty="0"/>
              <a:t>Model Performance Metrics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07ED-5EDA-6A43-355E-FAB8408A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Logistic Regression: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 Accuracy: 82.01%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 Accuracy: 80.88%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Decision Tree: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 Accuracy: 97.78%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 Accuracy: 75.7%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Random Forest: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 Accuracy: 97.78%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 Accuracy: 80.14%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CB68-C328-E6AF-05C1-3EE5FFB5C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K-Nearest </a:t>
            </a:r>
            <a:r>
              <a:rPr lang="en-GB" b="1" dirty="0" err="1"/>
              <a:t>Neighbors</a:t>
            </a:r>
            <a:r>
              <a:rPr lang="en-GB" b="1" dirty="0"/>
              <a:t> (KNN):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 Accuracy: 80.07%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 Accuracy: 72.79%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Multilayer Perceptron (MLP):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 Accuracy: 83.02%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 Accuracy: 80.14%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C5116-C2A6-E7A9-ECFE-D095F6474C66}"/>
              </a:ext>
            </a:extLst>
          </p:cNvPr>
          <p:cNvSpPr txBox="1"/>
          <p:nvPr/>
        </p:nvSpPr>
        <p:spPr>
          <a:xfrm>
            <a:off x="1295402" y="2066302"/>
            <a:ext cx="54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Training and Test Accuracy for Each Algorithm: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171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0DE8-8F92-57BD-D12A-B2154DC7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2126"/>
            <a:ext cx="9601196" cy="1303867"/>
          </a:xfrm>
        </p:spPr>
        <p:txBody>
          <a:bodyPr/>
          <a:lstStyle/>
          <a:p>
            <a:r>
              <a:rPr lang="en-US" b="1" dirty="0"/>
              <a:t>Cross-Validation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F634-5045-A442-4779-9E358D87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271924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b="1" dirty="0"/>
              <a:t>Logistic Regression</a:t>
            </a:r>
            <a:r>
              <a:rPr lang="en-US" sz="2200" dirty="0"/>
              <a:t>: Cross-Validation Accuracy: </a:t>
            </a:r>
            <a:r>
              <a:rPr lang="en-US" sz="2200" b="1" dirty="0"/>
              <a:t>81.36%</a:t>
            </a:r>
          </a:p>
          <a:p>
            <a:r>
              <a:rPr lang="en-US" sz="2200" b="1" dirty="0"/>
              <a:t>Decision Tree</a:t>
            </a:r>
            <a:r>
              <a:rPr lang="en-US" sz="2200" dirty="0"/>
              <a:t>: Cross-Validation Accuracy: </a:t>
            </a:r>
            <a:r>
              <a:rPr lang="en-US" sz="2200" b="1" dirty="0"/>
              <a:t>75.45%</a:t>
            </a:r>
          </a:p>
          <a:p>
            <a:r>
              <a:rPr lang="en-US" sz="2200" b="1" dirty="0"/>
              <a:t>Random Forest</a:t>
            </a:r>
            <a:r>
              <a:rPr lang="en-US" sz="2200" dirty="0"/>
              <a:t>: Cross-Validation Accuracy: </a:t>
            </a:r>
            <a:r>
              <a:rPr lang="en-US" sz="2200" b="1" dirty="0"/>
              <a:t>79.33%</a:t>
            </a:r>
          </a:p>
          <a:p>
            <a:r>
              <a:rPr lang="en-US" sz="2200" b="1" dirty="0"/>
              <a:t>KNN</a:t>
            </a:r>
            <a:r>
              <a:rPr lang="en-US" sz="2200" dirty="0"/>
              <a:t>: Cross-Validation Accuracy: </a:t>
            </a:r>
            <a:r>
              <a:rPr lang="en-US" sz="2200" b="1" dirty="0"/>
              <a:t>69.54%</a:t>
            </a:r>
          </a:p>
          <a:p>
            <a:r>
              <a:rPr lang="en-US" sz="2200" b="1" dirty="0"/>
              <a:t>MLP</a:t>
            </a:r>
            <a:r>
              <a:rPr lang="en-US" sz="2200" dirty="0"/>
              <a:t>: Cross-Validation Accuracy: </a:t>
            </a:r>
            <a:r>
              <a:rPr lang="en-US" sz="2200" b="1" dirty="0"/>
              <a:t>78.58%</a:t>
            </a:r>
          </a:p>
          <a:p>
            <a:pPr marL="0" indent="0">
              <a:buNone/>
            </a:pPr>
            <a:r>
              <a:rPr lang="en-US" sz="2200" dirty="0"/>
              <a:t>Random Forest and MLP were the top contenders based on CV accuracy.</a:t>
            </a:r>
          </a:p>
        </p:txBody>
      </p:sp>
    </p:spTree>
    <p:extLst>
      <p:ext uri="{BB962C8B-B14F-4D97-AF65-F5344CB8AC3E}">
        <p14:creationId xmlns:p14="http://schemas.microsoft.com/office/powerpoint/2010/main" val="25983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7AFC-65B6-28B6-C025-1D84446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95" y="676894"/>
            <a:ext cx="11103428" cy="1246909"/>
          </a:xfrm>
        </p:spPr>
        <p:txBody>
          <a:bodyPr>
            <a:normAutofit/>
          </a:bodyPr>
          <a:lstStyle/>
          <a:p>
            <a:r>
              <a:rPr lang="en-US" sz="4000" b="1" dirty="0"/>
              <a:t>Model Selection for 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68806-BCF7-4E58-FCD8-A6CD418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101932"/>
            <a:ext cx="9601196" cy="3773936"/>
          </a:xfrm>
        </p:spPr>
        <p:txBody>
          <a:bodyPr>
            <a:normAutofit/>
          </a:bodyPr>
          <a:lstStyle/>
          <a:p>
            <a:r>
              <a:rPr lang="en-GB" sz="2000" dirty="0"/>
              <a:t>Initially, hyperparameter tuning was performed on the </a:t>
            </a:r>
            <a:r>
              <a:rPr lang="en-GB" sz="2000" b="1" dirty="0"/>
              <a:t>MLP model</a:t>
            </a:r>
            <a:r>
              <a:rPr lang="en-GB" sz="2000" dirty="0"/>
              <a:t>, but despite tuning, the test accuracy dropped to </a:t>
            </a:r>
            <a:r>
              <a:rPr lang="en-GB" sz="2000" b="1" dirty="0"/>
              <a:t>72.3%</a:t>
            </a:r>
            <a:r>
              <a:rPr lang="en-GB" sz="2000" dirty="0"/>
              <a:t>.</a:t>
            </a:r>
          </a:p>
          <a:p>
            <a:r>
              <a:rPr lang="en-GB" sz="2000" dirty="0"/>
              <a:t>While MLP showed good performance during cross-validation, the tuned model didn’t generalize well on the test data.</a:t>
            </a:r>
          </a:p>
          <a:p>
            <a:r>
              <a:rPr lang="en-GB" sz="2000" b="1" dirty="0"/>
              <a:t>Random Forest</a:t>
            </a:r>
            <a:r>
              <a:rPr lang="en-GB" sz="2000" dirty="0"/>
              <a:t> had more consistent and stable performance, with a balance between training and test accuracy.</a:t>
            </a:r>
          </a:p>
          <a:p>
            <a:r>
              <a:rPr lang="en-GB" sz="2000" dirty="0"/>
              <a:t>Therefore, we opted to tune </a:t>
            </a:r>
            <a:r>
              <a:rPr lang="en-GB" sz="2000" b="1" dirty="0"/>
              <a:t>Random Forest</a:t>
            </a:r>
            <a:r>
              <a:rPr lang="en-GB" sz="2000" dirty="0"/>
              <a:t>, which provided better test accuracy and overall model robustness.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05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952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Classification Project with Multiple Algorithms</vt:lpstr>
      <vt:lpstr>Dataset Overview</vt:lpstr>
      <vt:lpstr>Exploratory Data Analysis</vt:lpstr>
      <vt:lpstr>Preprocessing</vt:lpstr>
      <vt:lpstr>Algorithms Tried</vt:lpstr>
      <vt:lpstr>Custom Metrics Function</vt:lpstr>
      <vt:lpstr>Model Performance Metrics</vt:lpstr>
      <vt:lpstr>Cross-Validation Results</vt:lpstr>
      <vt:lpstr>Model Selection for Hyperparameter Tuning</vt:lpstr>
      <vt:lpstr>Hyperparameter Tuning on Random Forest</vt:lpstr>
      <vt:lpstr>Final Model Performance</vt:lpstr>
      <vt:lpstr>Testing our Model on actual Passenger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Eashita Dhillon</dc:creator>
  <cp:lastModifiedBy>Eashita Dhillon</cp:lastModifiedBy>
  <cp:revision>3</cp:revision>
  <dcterms:created xsi:type="dcterms:W3CDTF">2024-10-19T15:13:21Z</dcterms:created>
  <dcterms:modified xsi:type="dcterms:W3CDTF">2024-10-20T11:41:50Z</dcterms:modified>
</cp:coreProperties>
</file>