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sldIdLst>
    <p:sldId id="256" r:id="rId2"/>
    <p:sldId id="257" r:id="rId3"/>
    <p:sldId id="258" r:id="rId4"/>
    <p:sldId id="266" r:id="rId5"/>
    <p:sldId id="259" r:id="rId6"/>
    <p:sldId id="260" r:id="rId7"/>
    <p:sldId id="261" r:id="rId8"/>
    <p:sldId id="264" r:id="rId9"/>
    <p:sldId id="262" r:id="rId10"/>
    <p:sldId id="265"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E9AA8A-78ED-8C42-8B8C-98B227DBEFE7}">
          <p14:sldIdLst>
            <p14:sldId id="256"/>
            <p14:sldId id="257"/>
            <p14:sldId id="258"/>
            <p14:sldId id="266"/>
            <p14:sldId id="259"/>
            <p14:sldId id="260"/>
            <p14:sldId id="261"/>
            <p14:sldId id="264"/>
            <p14:sldId id="262"/>
            <p14:sldId id="265"/>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99"/>
  </p:normalViewPr>
  <p:slideViewPr>
    <p:cSldViewPr snapToGrid="0">
      <p:cViewPr varScale="1">
        <p:scale>
          <a:sx n="103" d="100"/>
          <a:sy n="103"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466E298-CB43-C44A-B2A1-AC7480502D1B}" type="datetimeFigureOut">
              <a:rPr lang="en-US" smtClean="0"/>
              <a:t>11/5/24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3D76782-5D39-7249-910C-B5FA6ACF37B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439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466E298-CB43-C44A-B2A1-AC7480502D1B}"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6782-5D39-7249-910C-B5FA6ACF37B3}" type="slidenum">
              <a:rPr lang="en-US" smtClean="0"/>
              <a:t>‹#›</a:t>
            </a:fld>
            <a:endParaRPr lang="en-US"/>
          </a:p>
        </p:txBody>
      </p:sp>
    </p:spTree>
    <p:extLst>
      <p:ext uri="{BB962C8B-B14F-4D97-AF65-F5344CB8AC3E}">
        <p14:creationId xmlns:p14="http://schemas.microsoft.com/office/powerpoint/2010/main" val="2391513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66E298-CB43-C44A-B2A1-AC7480502D1B}"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6782-5D39-7249-910C-B5FA6ACF37B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1949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66E298-CB43-C44A-B2A1-AC7480502D1B}"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6782-5D39-7249-910C-B5FA6ACF37B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5827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66E298-CB43-C44A-B2A1-AC7480502D1B}"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6782-5D39-7249-910C-B5FA6ACF37B3}" type="slidenum">
              <a:rPr lang="en-US" smtClean="0"/>
              <a:t>‹#›</a:t>
            </a:fld>
            <a:endParaRPr lang="en-US"/>
          </a:p>
        </p:txBody>
      </p:sp>
    </p:spTree>
    <p:extLst>
      <p:ext uri="{BB962C8B-B14F-4D97-AF65-F5344CB8AC3E}">
        <p14:creationId xmlns:p14="http://schemas.microsoft.com/office/powerpoint/2010/main" val="118919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66E298-CB43-C44A-B2A1-AC7480502D1B}"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6782-5D39-7249-910C-B5FA6ACF37B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056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66E298-CB43-C44A-B2A1-AC7480502D1B}"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6782-5D39-7249-910C-B5FA6ACF37B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1833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466E298-CB43-C44A-B2A1-AC7480502D1B}"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6782-5D39-7249-910C-B5FA6ACF37B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6453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466E298-CB43-C44A-B2A1-AC7480502D1B}"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6782-5D39-7249-910C-B5FA6ACF37B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3826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210D-9106-05F6-4D2F-41DAA7208D5B}"/>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255184-3EA8-4117-7FFF-B0D04431B56C}"/>
              </a:ext>
            </a:extLst>
          </p:cNvPr>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E8DBA7-F9CE-B802-8D79-9A4FB21463FA}"/>
              </a:ext>
            </a:extLst>
          </p:cNvPr>
          <p:cNvSpPr>
            <a:spLocks noGrp="1"/>
          </p:cNvSpPr>
          <p:nvPr>
            <p:ph type="dt" sz="half" idx="10"/>
          </p:nvPr>
        </p:nvSpPr>
        <p:spPr/>
        <p:txBody>
          <a:bodyPr/>
          <a:lstStyle/>
          <a:p>
            <a:fld id="{6466E298-CB43-C44A-B2A1-AC7480502D1B}" type="datetimeFigureOut">
              <a:rPr lang="en-US" smtClean="0"/>
              <a:t>11/5/24</a:t>
            </a:fld>
            <a:endParaRPr lang="en-US"/>
          </a:p>
        </p:txBody>
      </p:sp>
      <p:sp>
        <p:nvSpPr>
          <p:cNvPr id="5" name="Footer Placeholder 4">
            <a:extLst>
              <a:ext uri="{FF2B5EF4-FFF2-40B4-BE49-F238E27FC236}">
                <a16:creationId xmlns:a16="http://schemas.microsoft.com/office/drawing/2014/main" id="{1BFC3326-C672-9AB5-A104-756D56F8C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FC71D-A632-634B-92EC-8CFD334A385D}"/>
              </a:ext>
            </a:extLst>
          </p:cNvPr>
          <p:cNvSpPr>
            <a:spLocks noGrp="1"/>
          </p:cNvSpPr>
          <p:nvPr>
            <p:ph type="sldNum" sz="quarter" idx="12"/>
          </p:nvPr>
        </p:nvSpPr>
        <p:spPr/>
        <p:txBody>
          <a:bodyPr/>
          <a:lstStyle/>
          <a:p>
            <a:fld id="{53D76782-5D39-7249-910C-B5FA6ACF37B3}" type="slidenum">
              <a:rPr lang="en-US" smtClean="0"/>
              <a:t>‹#›</a:t>
            </a:fld>
            <a:endParaRPr lang="en-US"/>
          </a:p>
        </p:txBody>
      </p:sp>
    </p:spTree>
    <p:extLst>
      <p:ext uri="{BB962C8B-B14F-4D97-AF65-F5344CB8AC3E}">
        <p14:creationId xmlns:p14="http://schemas.microsoft.com/office/powerpoint/2010/main" val="296771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466E298-CB43-C44A-B2A1-AC7480502D1B}"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6782-5D39-7249-910C-B5FA6ACF37B3}" type="slidenum">
              <a:rPr lang="en-US" smtClean="0"/>
              <a:t>‹#›</a:t>
            </a:fld>
            <a:endParaRPr lang="en-US"/>
          </a:p>
        </p:txBody>
      </p:sp>
    </p:spTree>
    <p:extLst>
      <p:ext uri="{BB962C8B-B14F-4D97-AF65-F5344CB8AC3E}">
        <p14:creationId xmlns:p14="http://schemas.microsoft.com/office/powerpoint/2010/main" val="300540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66E298-CB43-C44A-B2A1-AC7480502D1B}"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6782-5D39-7249-910C-B5FA6ACF37B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104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466E298-CB43-C44A-B2A1-AC7480502D1B}"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6782-5D39-7249-910C-B5FA6ACF37B3}" type="slidenum">
              <a:rPr lang="en-US" smtClean="0"/>
              <a:t>‹#›</a:t>
            </a:fld>
            <a:endParaRPr lang="en-US"/>
          </a:p>
        </p:txBody>
      </p:sp>
    </p:spTree>
    <p:extLst>
      <p:ext uri="{BB962C8B-B14F-4D97-AF65-F5344CB8AC3E}">
        <p14:creationId xmlns:p14="http://schemas.microsoft.com/office/powerpoint/2010/main" val="386641710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466E298-CB43-C44A-B2A1-AC7480502D1B}" type="datetimeFigureOut">
              <a:rPr lang="en-US" smtClean="0"/>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76782-5D39-7249-910C-B5FA6ACF37B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508601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466E298-CB43-C44A-B2A1-AC7480502D1B}" type="datetimeFigureOut">
              <a:rPr lang="en-US" smtClean="0"/>
              <a:t>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76782-5D39-7249-910C-B5FA6ACF37B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17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6E298-CB43-C44A-B2A1-AC7480502D1B}" type="datetimeFigureOut">
              <a:rPr lang="en-US" smtClean="0"/>
              <a:t>11/5/24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76782-5D39-7249-910C-B5FA6ACF37B3}" type="slidenum">
              <a:rPr lang="en-US" smtClean="0"/>
              <a:t>‹#›</a:t>
            </a:fld>
            <a:endParaRPr lang="en-US"/>
          </a:p>
        </p:txBody>
      </p:sp>
    </p:spTree>
    <p:extLst>
      <p:ext uri="{BB962C8B-B14F-4D97-AF65-F5344CB8AC3E}">
        <p14:creationId xmlns:p14="http://schemas.microsoft.com/office/powerpoint/2010/main" val="59102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466E298-CB43-C44A-B2A1-AC7480502D1B}"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6782-5D39-7249-910C-B5FA6ACF37B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77948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466E298-CB43-C44A-B2A1-AC7480502D1B}"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6782-5D39-7249-910C-B5FA6ACF37B3}" type="slidenum">
              <a:rPr lang="en-US" smtClean="0"/>
              <a:t>‹#›</a:t>
            </a:fld>
            <a:endParaRPr lang="en-US"/>
          </a:p>
        </p:txBody>
      </p:sp>
    </p:spTree>
    <p:extLst>
      <p:ext uri="{BB962C8B-B14F-4D97-AF65-F5344CB8AC3E}">
        <p14:creationId xmlns:p14="http://schemas.microsoft.com/office/powerpoint/2010/main" val="1956305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66E298-CB43-C44A-B2A1-AC7480502D1B}" type="datetimeFigureOut">
              <a:rPr lang="en-US" smtClean="0"/>
              <a:t>11/5/24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D76782-5D39-7249-910C-B5FA6ACF37B3}" type="slidenum">
              <a:rPr lang="en-US" smtClean="0"/>
              <a:t>‹#›</a:t>
            </a:fld>
            <a:endParaRPr lang="en-US"/>
          </a:p>
        </p:txBody>
      </p:sp>
    </p:spTree>
    <p:extLst>
      <p:ext uri="{BB962C8B-B14F-4D97-AF65-F5344CB8AC3E}">
        <p14:creationId xmlns:p14="http://schemas.microsoft.com/office/powerpoint/2010/main" val="67968100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B6F9-9FB1-5254-71C6-EBDFD124B823}"/>
              </a:ext>
            </a:extLst>
          </p:cNvPr>
          <p:cNvSpPr>
            <a:spLocks noGrp="1"/>
          </p:cNvSpPr>
          <p:nvPr>
            <p:ph type="ctrTitle"/>
          </p:nvPr>
        </p:nvSpPr>
        <p:spPr>
          <a:xfrm>
            <a:off x="1402964" y="2051222"/>
            <a:ext cx="8915399" cy="1268062"/>
          </a:xfrm>
        </p:spPr>
        <p:txBody>
          <a:bodyPr/>
          <a:lstStyle/>
          <a:p>
            <a:r>
              <a:rPr lang="en-US" b="1" dirty="0"/>
              <a:t>Loan Prediction</a:t>
            </a:r>
          </a:p>
        </p:txBody>
      </p:sp>
      <p:sp>
        <p:nvSpPr>
          <p:cNvPr id="3" name="Subtitle 2">
            <a:extLst>
              <a:ext uri="{FF2B5EF4-FFF2-40B4-BE49-F238E27FC236}">
                <a16:creationId xmlns:a16="http://schemas.microsoft.com/office/drawing/2014/main" id="{C2518A23-FF9D-FA2B-167C-FF72E19F3FA5}"/>
              </a:ext>
            </a:extLst>
          </p:cNvPr>
          <p:cNvSpPr>
            <a:spLocks noGrp="1"/>
          </p:cNvSpPr>
          <p:nvPr>
            <p:ph type="subTitle" idx="1"/>
          </p:nvPr>
        </p:nvSpPr>
        <p:spPr>
          <a:xfrm>
            <a:off x="3009344" y="3532539"/>
            <a:ext cx="6703068" cy="1126283"/>
          </a:xfrm>
        </p:spPr>
        <p:txBody>
          <a:bodyPr/>
          <a:lstStyle/>
          <a:p>
            <a:pPr algn="l"/>
            <a:r>
              <a:rPr lang="en-US" b="1" dirty="0"/>
              <a:t>Analyzing Loan Approval Predictions Using ML Models</a:t>
            </a:r>
          </a:p>
          <a:p>
            <a:pPr algn="l"/>
            <a:r>
              <a:rPr lang="en-US" b="1" dirty="0"/>
              <a:t>Mini Project 2</a:t>
            </a:r>
          </a:p>
        </p:txBody>
      </p:sp>
      <p:sp>
        <p:nvSpPr>
          <p:cNvPr id="4" name="TextBox 3">
            <a:extLst>
              <a:ext uri="{FF2B5EF4-FFF2-40B4-BE49-F238E27FC236}">
                <a16:creationId xmlns:a16="http://schemas.microsoft.com/office/drawing/2014/main" id="{427F9277-6F2B-8ECE-52C3-31526B2C5E99}"/>
              </a:ext>
            </a:extLst>
          </p:cNvPr>
          <p:cNvSpPr txBox="1"/>
          <p:nvPr/>
        </p:nvSpPr>
        <p:spPr>
          <a:xfrm>
            <a:off x="6981568" y="4893276"/>
            <a:ext cx="1786066" cy="369332"/>
          </a:xfrm>
          <a:prstGeom prst="rect">
            <a:avLst/>
          </a:prstGeom>
          <a:noFill/>
        </p:spPr>
        <p:txBody>
          <a:bodyPr wrap="none" rtlCol="0">
            <a:spAutoFit/>
          </a:bodyPr>
          <a:lstStyle/>
          <a:p>
            <a:r>
              <a:rPr lang="en-US" dirty="0"/>
              <a:t>Eashita Dhillon</a:t>
            </a:r>
          </a:p>
        </p:txBody>
      </p:sp>
    </p:spTree>
    <p:extLst>
      <p:ext uri="{BB962C8B-B14F-4D97-AF65-F5344CB8AC3E}">
        <p14:creationId xmlns:p14="http://schemas.microsoft.com/office/powerpoint/2010/main" val="22504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8C0AC-25E4-337C-C8FB-E1045791B1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F46383-0A4D-60A2-FD00-50142FE4F24D}"/>
              </a:ext>
            </a:extLst>
          </p:cNvPr>
          <p:cNvSpPr>
            <a:spLocks noGrp="1"/>
          </p:cNvSpPr>
          <p:nvPr>
            <p:ph type="title"/>
          </p:nvPr>
        </p:nvSpPr>
        <p:spPr>
          <a:xfrm>
            <a:off x="1419032" y="313711"/>
            <a:ext cx="8911687" cy="1280890"/>
          </a:xfrm>
        </p:spPr>
        <p:txBody>
          <a:bodyPr>
            <a:normAutofit fontScale="90000"/>
          </a:bodyPr>
          <a:lstStyle/>
          <a:p>
            <a:pPr algn="ctr"/>
            <a:r>
              <a:rPr lang="en-US" sz="4000" b="1" dirty="0"/>
              <a:t>REAL-TIME EXAMPLE PREDICTION 3</a:t>
            </a:r>
          </a:p>
        </p:txBody>
      </p:sp>
      <p:sp>
        <p:nvSpPr>
          <p:cNvPr id="3" name="Text Placeholder 2">
            <a:extLst>
              <a:ext uri="{FF2B5EF4-FFF2-40B4-BE49-F238E27FC236}">
                <a16:creationId xmlns:a16="http://schemas.microsoft.com/office/drawing/2014/main" id="{2DAB4ADA-0F61-B7A6-A665-270E5985B068}"/>
              </a:ext>
            </a:extLst>
          </p:cNvPr>
          <p:cNvSpPr>
            <a:spLocks noGrp="1"/>
          </p:cNvSpPr>
          <p:nvPr>
            <p:ph sz="half" idx="1"/>
          </p:nvPr>
        </p:nvSpPr>
        <p:spPr>
          <a:xfrm>
            <a:off x="1114165" y="1901668"/>
            <a:ext cx="3398109" cy="2413513"/>
          </a:xfrm>
        </p:spPr>
        <p:txBody>
          <a:bodyPr>
            <a:normAutofit/>
          </a:bodyPr>
          <a:lstStyle/>
          <a:p>
            <a:r>
              <a:rPr lang="en-GB" b="1" dirty="0"/>
              <a:t>Applicant Details</a:t>
            </a:r>
            <a:r>
              <a:rPr lang="en-GB" dirty="0"/>
              <a:t>:</a:t>
            </a:r>
          </a:p>
          <a:p>
            <a:pPr lvl="1">
              <a:buFont typeface="Arial" panose="020B0604020202020204" pitchFamily="34" charset="0"/>
              <a:buChar char="•"/>
            </a:pPr>
            <a:r>
              <a:rPr lang="en-GB" sz="1700" b="1" dirty="0"/>
              <a:t>Gender</a:t>
            </a:r>
            <a:r>
              <a:rPr lang="en-GB" sz="1700" dirty="0"/>
              <a:t>: Male</a:t>
            </a:r>
          </a:p>
          <a:p>
            <a:pPr lvl="1">
              <a:buFont typeface="Arial" panose="020B0604020202020204" pitchFamily="34" charset="0"/>
              <a:buChar char="•"/>
            </a:pPr>
            <a:r>
              <a:rPr lang="en-GB" sz="1700" b="1" dirty="0"/>
              <a:t>Married</a:t>
            </a:r>
            <a:r>
              <a:rPr lang="en-GB" sz="1700" dirty="0"/>
              <a:t>: Yes</a:t>
            </a:r>
          </a:p>
          <a:p>
            <a:pPr lvl="1">
              <a:buFont typeface="Arial" panose="020B0604020202020204" pitchFamily="34" charset="0"/>
              <a:buChar char="•"/>
            </a:pPr>
            <a:r>
              <a:rPr lang="en-GB" sz="1700" b="1" dirty="0"/>
              <a:t>Dependents</a:t>
            </a:r>
            <a:r>
              <a:rPr lang="en-GB" sz="1700" dirty="0"/>
              <a:t>: 2</a:t>
            </a:r>
          </a:p>
          <a:p>
            <a:pPr lvl="1">
              <a:buFont typeface="Arial" panose="020B0604020202020204" pitchFamily="34" charset="0"/>
              <a:buChar char="•"/>
            </a:pPr>
            <a:r>
              <a:rPr lang="en-GB" sz="1700" b="1" dirty="0"/>
              <a:t>Education</a:t>
            </a:r>
            <a:r>
              <a:rPr lang="en-GB" sz="1700" dirty="0"/>
              <a:t>: Graduate</a:t>
            </a:r>
          </a:p>
          <a:p>
            <a:pPr lvl="1">
              <a:buFont typeface="Arial" panose="020B0604020202020204" pitchFamily="34" charset="0"/>
              <a:buChar char="•"/>
            </a:pPr>
            <a:r>
              <a:rPr lang="en-GB" sz="1700" b="1" dirty="0" err="1"/>
              <a:t>Self_Employed</a:t>
            </a:r>
            <a:r>
              <a:rPr lang="en-GB" sz="1700" dirty="0"/>
              <a:t>: No</a:t>
            </a:r>
            <a:endParaRPr lang="en-US" sz="1700" dirty="0"/>
          </a:p>
        </p:txBody>
      </p:sp>
      <p:sp>
        <p:nvSpPr>
          <p:cNvPr id="6" name="Content Placeholder 5">
            <a:extLst>
              <a:ext uri="{FF2B5EF4-FFF2-40B4-BE49-F238E27FC236}">
                <a16:creationId xmlns:a16="http://schemas.microsoft.com/office/drawing/2014/main" id="{51FC7789-6494-73D0-1048-3719DFB60FD5}"/>
              </a:ext>
            </a:extLst>
          </p:cNvPr>
          <p:cNvSpPr>
            <a:spLocks noGrp="1"/>
          </p:cNvSpPr>
          <p:nvPr>
            <p:ph sz="half" idx="2"/>
          </p:nvPr>
        </p:nvSpPr>
        <p:spPr>
          <a:xfrm>
            <a:off x="4496976" y="2406592"/>
            <a:ext cx="4881804" cy="2327015"/>
          </a:xfrm>
        </p:spPr>
        <p:txBody>
          <a:bodyPr>
            <a:normAutofit/>
          </a:bodyPr>
          <a:lstStyle/>
          <a:p>
            <a:pPr lvl="1">
              <a:buFont typeface="Arial" panose="020B0604020202020204" pitchFamily="34" charset="0"/>
              <a:buChar char="•"/>
            </a:pPr>
            <a:r>
              <a:rPr lang="en-GB" sz="1600" b="1" dirty="0"/>
              <a:t>Applicant Income</a:t>
            </a:r>
            <a:r>
              <a:rPr lang="en-GB" sz="1600" dirty="0"/>
              <a:t>: 8000</a:t>
            </a:r>
          </a:p>
          <a:p>
            <a:pPr lvl="1">
              <a:buFont typeface="Arial" panose="020B0604020202020204" pitchFamily="34" charset="0"/>
              <a:buChar char="•"/>
            </a:pPr>
            <a:r>
              <a:rPr lang="en-GB" sz="1600" b="1" dirty="0"/>
              <a:t>Co-applicant Income</a:t>
            </a:r>
            <a:r>
              <a:rPr lang="en-GB" sz="1600" dirty="0"/>
              <a:t>: 3000</a:t>
            </a:r>
          </a:p>
          <a:p>
            <a:pPr lvl="1">
              <a:buFont typeface="Arial" panose="020B0604020202020204" pitchFamily="34" charset="0"/>
              <a:buChar char="•"/>
            </a:pPr>
            <a:r>
              <a:rPr lang="en-GB" sz="1600" b="1" dirty="0"/>
              <a:t>Loan Amount</a:t>
            </a:r>
            <a:r>
              <a:rPr lang="en-GB" sz="1600" dirty="0"/>
              <a:t>: 200 (in thousands)</a:t>
            </a:r>
          </a:p>
          <a:p>
            <a:pPr lvl="1">
              <a:buFont typeface="Arial" panose="020B0604020202020204" pitchFamily="34" charset="0"/>
              <a:buChar char="•"/>
            </a:pPr>
            <a:r>
              <a:rPr lang="en-GB" sz="1600" b="1" dirty="0"/>
              <a:t>Loan Amount Term</a:t>
            </a:r>
            <a:r>
              <a:rPr lang="en-GB" sz="1600" dirty="0"/>
              <a:t>: 360 months</a:t>
            </a:r>
          </a:p>
          <a:p>
            <a:pPr lvl="1">
              <a:buFont typeface="Arial" panose="020B0604020202020204" pitchFamily="34" charset="0"/>
              <a:buChar char="•"/>
            </a:pPr>
            <a:r>
              <a:rPr lang="en-GB" sz="1600" b="1" dirty="0"/>
              <a:t>Credit History</a:t>
            </a:r>
            <a:r>
              <a:rPr lang="en-GB" sz="1600" dirty="0"/>
              <a:t>: Good (1)</a:t>
            </a:r>
          </a:p>
          <a:p>
            <a:pPr lvl="1">
              <a:buFont typeface="Arial" panose="020B0604020202020204" pitchFamily="34" charset="0"/>
              <a:buChar char="•"/>
            </a:pPr>
            <a:r>
              <a:rPr lang="en-GB" sz="1600" b="1" dirty="0"/>
              <a:t>Property Area</a:t>
            </a:r>
            <a:r>
              <a:rPr lang="en-GB" sz="1600" dirty="0"/>
              <a:t>: Urban</a:t>
            </a:r>
            <a:endParaRPr lang="en-US" sz="1600" dirty="0"/>
          </a:p>
        </p:txBody>
      </p:sp>
      <p:sp>
        <p:nvSpPr>
          <p:cNvPr id="9" name="TextBox 8">
            <a:extLst>
              <a:ext uri="{FF2B5EF4-FFF2-40B4-BE49-F238E27FC236}">
                <a16:creationId xmlns:a16="http://schemas.microsoft.com/office/drawing/2014/main" id="{69C9DC9D-0C49-BC95-4E98-88ACDEDB75E0}"/>
              </a:ext>
            </a:extLst>
          </p:cNvPr>
          <p:cNvSpPr txBox="1"/>
          <p:nvPr/>
        </p:nvSpPr>
        <p:spPr>
          <a:xfrm>
            <a:off x="955353" y="1255337"/>
            <a:ext cx="10281293" cy="646331"/>
          </a:xfrm>
          <a:prstGeom prst="rect">
            <a:avLst/>
          </a:prstGeom>
          <a:noFill/>
        </p:spPr>
        <p:txBody>
          <a:bodyPr wrap="square" rtlCol="0">
            <a:spAutoFit/>
          </a:bodyPr>
          <a:lstStyle/>
          <a:p>
            <a:r>
              <a:rPr lang="en-GB" dirty="0"/>
              <a:t>This example represents a loan application from a married male applicant with a high income, good credit history, and a co-applicant income, which supports loan affordability.</a:t>
            </a:r>
          </a:p>
        </p:txBody>
      </p:sp>
      <p:sp>
        <p:nvSpPr>
          <p:cNvPr id="10" name="TextBox 9">
            <a:extLst>
              <a:ext uri="{FF2B5EF4-FFF2-40B4-BE49-F238E27FC236}">
                <a16:creationId xmlns:a16="http://schemas.microsoft.com/office/drawing/2014/main" id="{13247308-2E37-5111-7238-9B9DA369694F}"/>
              </a:ext>
            </a:extLst>
          </p:cNvPr>
          <p:cNvSpPr txBox="1"/>
          <p:nvPr/>
        </p:nvSpPr>
        <p:spPr>
          <a:xfrm>
            <a:off x="687415" y="4315201"/>
            <a:ext cx="11113288" cy="1846659"/>
          </a:xfrm>
          <a:prstGeom prst="rect">
            <a:avLst/>
          </a:prstGeom>
          <a:noFill/>
        </p:spPr>
        <p:txBody>
          <a:bodyPr wrap="square" rtlCol="0">
            <a:spAutoFit/>
          </a:bodyPr>
          <a:lstStyle/>
          <a:p>
            <a:r>
              <a:rPr lang="en-GB" b="1" dirty="0"/>
              <a:t>Model Predictions</a:t>
            </a:r>
            <a:r>
              <a:rPr lang="en-GB" dirty="0"/>
              <a:t>:</a:t>
            </a:r>
          </a:p>
          <a:p>
            <a:pPr marL="285750" indent="-285750">
              <a:buFont typeface="Arial" panose="020B0604020202020204" pitchFamily="34" charset="0"/>
              <a:buChar char="•"/>
            </a:pPr>
            <a:r>
              <a:rPr lang="en-GB" sz="1600" b="1" dirty="0"/>
              <a:t>Logistic Regression</a:t>
            </a:r>
            <a:r>
              <a:rPr lang="en-GB" sz="1600" dirty="0"/>
              <a:t>: Loan Not Approved</a:t>
            </a:r>
          </a:p>
          <a:p>
            <a:pPr marL="285750" indent="-285750">
              <a:buFont typeface="Arial" panose="020B0604020202020204" pitchFamily="34" charset="0"/>
              <a:buChar char="•"/>
            </a:pPr>
            <a:r>
              <a:rPr lang="en-GB" sz="1600" b="1" dirty="0"/>
              <a:t>Random Forest</a:t>
            </a:r>
            <a:r>
              <a:rPr lang="en-GB" sz="1600" dirty="0"/>
              <a:t>: Loan Approved</a:t>
            </a:r>
          </a:p>
          <a:p>
            <a:pPr marL="285750" indent="-285750">
              <a:buFont typeface="Arial" panose="020B0604020202020204" pitchFamily="34" charset="0"/>
              <a:buChar char="•"/>
            </a:pPr>
            <a:r>
              <a:rPr lang="en-GB" sz="1600" b="1" dirty="0"/>
              <a:t>SVM</a:t>
            </a:r>
            <a:r>
              <a:rPr lang="en-GB" sz="1600" dirty="0"/>
              <a:t>: Loan Not Approved</a:t>
            </a:r>
          </a:p>
          <a:p>
            <a:r>
              <a:rPr lang="en-GB" sz="1600" dirty="0"/>
              <a:t>This applicant's high income, additional co-applicant income, and good credit history provided a strong profile for loan approval. Random Forest correctly predicted "Loan Approved," leveraging the </a:t>
            </a:r>
            <a:r>
              <a:rPr lang="en-GB" sz="1600" dirty="0" err="1"/>
              <a:t>favorable</a:t>
            </a:r>
            <a:r>
              <a:rPr lang="en-GB" sz="1600" dirty="0"/>
              <a:t> indicators, while Logistic Regression and SVM still predicted "Loan Not Approved," potentially due to their sensitivity to credit history and loan amount size without fully capturing income strength.</a:t>
            </a:r>
            <a:endParaRPr lang="en-US" sz="1600" dirty="0"/>
          </a:p>
        </p:txBody>
      </p:sp>
    </p:spTree>
    <p:extLst>
      <p:ext uri="{BB962C8B-B14F-4D97-AF65-F5344CB8AC3E}">
        <p14:creationId xmlns:p14="http://schemas.microsoft.com/office/powerpoint/2010/main" val="4151961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1507-7025-9EAF-D2F5-FA385AF3E1E3}"/>
              </a:ext>
            </a:extLst>
          </p:cNvPr>
          <p:cNvSpPr>
            <a:spLocks noGrp="1"/>
          </p:cNvSpPr>
          <p:nvPr>
            <p:ph type="title"/>
          </p:nvPr>
        </p:nvSpPr>
        <p:spPr>
          <a:xfrm>
            <a:off x="1099752" y="599397"/>
            <a:ext cx="8911687" cy="1280890"/>
          </a:xfrm>
        </p:spPr>
        <p:txBody>
          <a:bodyPr/>
          <a:lstStyle/>
          <a:p>
            <a:pPr algn="ctr"/>
            <a:r>
              <a:rPr lang="en-US" sz="4000" b="1" dirty="0"/>
              <a:t>CONCLUSION</a:t>
            </a:r>
            <a:endParaRPr lang="en-US" b="1" dirty="0"/>
          </a:p>
        </p:txBody>
      </p:sp>
      <p:sp>
        <p:nvSpPr>
          <p:cNvPr id="3" name="Text Placeholder 2">
            <a:extLst>
              <a:ext uri="{FF2B5EF4-FFF2-40B4-BE49-F238E27FC236}">
                <a16:creationId xmlns:a16="http://schemas.microsoft.com/office/drawing/2014/main" id="{6D3079C3-C355-2C08-D992-7AB7928EC9FD}"/>
              </a:ext>
            </a:extLst>
          </p:cNvPr>
          <p:cNvSpPr>
            <a:spLocks noGrp="1"/>
          </p:cNvSpPr>
          <p:nvPr>
            <p:ph type="body" idx="1"/>
          </p:nvPr>
        </p:nvSpPr>
        <p:spPr>
          <a:xfrm>
            <a:off x="1099752" y="1880287"/>
            <a:ext cx="9749481" cy="3297194"/>
          </a:xfrm>
        </p:spPr>
        <p:txBody>
          <a:bodyPr/>
          <a:lstStyle/>
          <a:p>
            <a:pPr marL="0" indent="0">
              <a:buNone/>
            </a:pPr>
            <a:r>
              <a:rPr lang="en-GB" dirty="0"/>
              <a:t>This loan prediction project successfully utilized machine learning algorithms to predict loan approvals with high accuracy. Through rigorous EDA and data preprocessing, a clean dataset was prepared, addressing key issues like missing values, outliers, and skewness. Hyperparameter tuning further enhanced model performance, with Random Forest emerging as the best model due to its balance of accuracy and reliability. This model shows promise for real-world application, providing financial institutions with a valuable tool for evaluating loan applications efficiently and accurately.</a:t>
            </a:r>
            <a:endParaRPr lang="en-US" dirty="0"/>
          </a:p>
        </p:txBody>
      </p:sp>
    </p:spTree>
    <p:extLst>
      <p:ext uri="{BB962C8B-B14F-4D97-AF65-F5344CB8AC3E}">
        <p14:creationId xmlns:p14="http://schemas.microsoft.com/office/powerpoint/2010/main" val="83582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6549-10FE-F662-2630-996E075FA8D2}"/>
              </a:ext>
            </a:extLst>
          </p:cNvPr>
          <p:cNvSpPr>
            <a:spLocks noGrp="1"/>
          </p:cNvSpPr>
          <p:nvPr>
            <p:ph type="title"/>
          </p:nvPr>
        </p:nvSpPr>
        <p:spPr>
          <a:xfrm>
            <a:off x="1246037" y="537613"/>
            <a:ext cx="8911687" cy="1280890"/>
          </a:xfrm>
        </p:spPr>
        <p:txBody>
          <a:bodyPr>
            <a:normAutofit/>
          </a:bodyPr>
          <a:lstStyle/>
          <a:p>
            <a:pPr algn="ctr"/>
            <a:r>
              <a:rPr lang="en-US" sz="4400" b="1" dirty="0"/>
              <a:t>DATASET OVERVIEW</a:t>
            </a:r>
          </a:p>
        </p:txBody>
      </p:sp>
      <p:sp>
        <p:nvSpPr>
          <p:cNvPr id="3" name="Text Placeholder 2">
            <a:extLst>
              <a:ext uri="{FF2B5EF4-FFF2-40B4-BE49-F238E27FC236}">
                <a16:creationId xmlns:a16="http://schemas.microsoft.com/office/drawing/2014/main" id="{425E842D-4186-348C-B0B1-AD8EAA31E446}"/>
              </a:ext>
            </a:extLst>
          </p:cNvPr>
          <p:cNvSpPr>
            <a:spLocks noGrp="1"/>
          </p:cNvSpPr>
          <p:nvPr>
            <p:ph type="body" idx="1"/>
          </p:nvPr>
        </p:nvSpPr>
        <p:spPr>
          <a:xfrm>
            <a:off x="946322" y="1683608"/>
            <a:ext cx="9865840" cy="4494770"/>
          </a:xfrm>
        </p:spPr>
        <p:txBody>
          <a:bodyPr>
            <a:normAutofit fontScale="70000" lnSpcReduction="20000"/>
          </a:bodyPr>
          <a:lstStyle/>
          <a:p>
            <a:pPr marL="0" indent="0">
              <a:buNone/>
            </a:pPr>
            <a:r>
              <a:rPr lang="en-US" sz="2600" dirty="0"/>
              <a:t>The </a:t>
            </a:r>
            <a:r>
              <a:rPr lang="en-GB" sz="2600" dirty="0"/>
              <a:t>dataset includes key features that are relevant for predicting loan approvals. Here’s a summary of the main attributes:</a:t>
            </a:r>
          </a:p>
          <a:p>
            <a:pPr>
              <a:buFont typeface="Arial" panose="020B0604020202020204" pitchFamily="34" charset="0"/>
              <a:buChar char="•"/>
            </a:pPr>
            <a:r>
              <a:rPr lang="en-GB" b="1" dirty="0"/>
              <a:t>Gender</a:t>
            </a:r>
            <a:r>
              <a:rPr lang="en-GB" dirty="0"/>
              <a:t>: Specifies whether the applicant is male or female.</a:t>
            </a:r>
          </a:p>
          <a:p>
            <a:pPr>
              <a:buFont typeface="Arial" panose="020B0604020202020204" pitchFamily="34" charset="0"/>
              <a:buChar char="•"/>
            </a:pPr>
            <a:r>
              <a:rPr lang="en-GB" b="1" dirty="0"/>
              <a:t>Married</a:t>
            </a:r>
            <a:r>
              <a:rPr lang="en-GB" dirty="0"/>
              <a:t>: Indicates the marital status of the applicant.</a:t>
            </a:r>
          </a:p>
          <a:p>
            <a:pPr>
              <a:buFont typeface="Arial" panose="020B0604020202020204" pitchFamily="34" charset="0"/>
              <a:buChar char="•"/>
            </a:pPr>
            <a:r>
              <a:rPr lang="en-GB" b="1" dirty="0"/>
              <a:t>Dependents</a:t>
            </a:r>
            <a:r>
              <a:rPr lang="en-GB" dirty="0"/>
              <a:t>: Number of dependents the applicant has.</a:t>
            </a:r>
          </a:p>
          <a:p>
            <a:pPr>
              <a:buFont typeface="Arial" panose="020B0604020202020204" pitchFamily="34" charset="0"/>
              <a:buChar char="•"/>
            </a:pPr>
            <a:r>
              <a:rPr lang="en-GB" b="1" dirty="0"/>
              <a:t>Education</a:t>
            </a:r>
            <a:r>
              <a:rPr lang="en-GB" dirty="0"/>
              <a:t>: Education level, distinguishing between graduates and non-graduates.</a:t>
            </a:r>
          </a:p>
          <a:p>
            <a:pPr>
              <a:buFont typeface="Arial" panose="020B0604020202020204" pitchFamily="34" charset="0"/>
              <a:buChar char="•"/>
            </a:pPr>
            <a:r>
              <a:rPr lang="en-GB" b="1" dirty="0" err="1"/>
              <a:t>Self_Employed</a:t>
            </a:r>
            <a:r>
              <a:rPr lang="en-GB" dirty="0"/>
              <a:t>: Whether the applicant is self-employed.</a:t>
            </a:r>
          </a:p>
          <a:p>
            <a:pPr>
              <a:buFont typeface="Arial" panose="020B0604020202020204" pitchFamily="34" charset="0"/>
              <a:buChar char="•"/>
            </a:pPr>
            <a:r>
              <a:rPr lang="en-GB" b="1" dirty="0"/>
              <a:t>Applicant Income</a:t>
            </a:r>
            <a:r>
              <a:rPr lang="en-GB" dirty="0"/>
              <a:t>: The income of the main applicant.</a:t>
            </a:r>
          </a:p>
          <a:p>
            <a:pPr>
              <a:buFont typeface="Arial" panose="020B0604020202020204" pitchFamily="34" charset="0"/>
              <a:buChar char="•"/>
            </a:pPr>
            <a:r>
              <a:rPr lang="en-GB" b="1" dirty="0" err="1"/>
              <a:t>Coapplicant</a:t>
            </a:r>
            <a:r>
              <a:rPr lang="en-GB" b="1" dirty="0"/>
              <a:t> Income</a:t>
            </a:r>
            <a:r>
              <a:rPr lang="en-GB" dirty="0"/>
              <a:t>: The income of a </a:t>
            </a:r>
            <a:r>
              <a:rPr lang="en-GB" dirty="0" err="1"/>
              <a:t>coapplicant</a:t>
            </a:r>
            <a:r>
              <a:rPr lang="en-GB" dirty="0"/>
              <a:t>, if any.</a:t>
            </a:r>
          </a:p>
          <a:p>
            <a:pPr>
              <a:buFont typeface="Arial" panose="020B0604020202020204" pitchFamily="34" charset="0"/>
              <a:buChar char="•"/>
            </a:pPr>
            <a:r>
              <a:rPr lang="en-GB" b="1" dirty="0"/>
              <a:t>Loan Amount</a:t>
            </a:r>
            <a:r>
              <a:rPr lang="en-GB" dirty="0"/>
              <a:t>: Amount of the loan requested, in thousands.</a:t>
            </a:r>
          </a:p>
          <a:p>
            <a:pPr>
              <a:buFont typeface="Arial" panose="020B0604020202020204" pitchFamily="34" charset="0"/>
              <a:buChar char="•"/>
            </a:pPr>
            <a:r>
              <a:rPr lang="en-GB" b="1" dirty="0"/>
              <a:t>Loan Amount Term</a:t>
            </a:r>
            <a:r>
              <a:rPr lang="en-GB" dirty="0"/>
              <a:t>: Duration of the loan term in months.</a:t>
            </a:r>
          </a:p>
          <a:p>
            <a:pPr>
              <a:buFont typeface="Arial" panose="020B0604020202020204" pitchFamily="34" charset="0"/>
              <a:buChar char="•"/>
            </a:pPr>
            <a:r>
              <a:rPr lang="en-GB" b="1" dirty="0"/>
              <a:t>Credit History</a:t>
            </a:r>
            <a:r>
              <a:rPr lang="en-GB" dirty="0"/>
              <a:t>: Indicates if the applicant has a credit history (1 = good credit history, 0 = no credit history).</a:t>
            </a:r>
          </a:p>
          <a:p>
            <a:pPr>
              <a:buFont typeface="Arial" panose="020B0604020202020204" pitchFamily="34" charset="0"/>
              <a:buChar char="•"/>
            </a:pPr>
            <a:r>
              <a:rPr lang="en-GB" b="1" dirty="0"/>
              <a:t>Property Area</a:t>
            </a:r>
            <a:r>
              <a:rPr lang="en-GB" dirty="0"/>
              <a:t>: The type of area where the property is located (Urban, Semiurban, or Rural).</a:t>
            </a:r>
          </a:p>
        </p:txBody>
      </p:sp>
    </p:spTree>
    <p:extLst>
      <p:ext uri="{BB962C8B-B14F-4D97-AF65-F5344CB8AC3E}">
        <p14:creationId xmlns:p14="http://schemas.microsoft.com/office/powerpoint/2010/main" val="113477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4132-E086-1C15-1446-BD4769F48B13}"/>
              </a:ext>
            </a:extLst>
          </p:cNvPr>
          <p:cNvSpPr>
            <a:spLocks noGrp="1"/>
          </p:cNvSpPr>
          <p:nvPr>
            <p:ph type="title"/>
          </p:nvPr>
        </p:nvSpPr>
        <p:spPr>
          <a:xfrm>
            <a:off x="1184544" y="580815"/>
            <a:ext cx="9579779" cy="790785"/>
          </a:xfrm>
        </p:spPr>
        <p:txBody>
          <a:bodyPr>
            <a:normAutofit fontScale="90000"/>
          </a:bodyPr>
          <a:lstStyle/>
          <a:p>
            <a:r>
              <a:rPr lang="en-US" sz="4000" b="1" dirty="0"/>
              <a:t>EXPLORATORY</a:t>
            </a:r>
            <a:r>
              <a:rPr lang="en-US" b="1" dirty="0"/>
              <a:t> DATA ANALYSIS (EDA)</a:t>
            </a:r>
          </a:p>
        </p:txBody>
      </p:sp>
      <p:sp>
        <p:nvSpPr>
          <p:cNvPr id="3" name="Text Placeholder 2">
            <a:extLst>
              <a:ext uri="{FF2B5EF4-FFF2-40B4-BE49-F238E27FC236}">
                <a16:creationId xmlns:a16="http://schemas.microsoft.com/office/drawing/2014/main" id="{F0E10A51-AA52-627D-7C0C-4AF036735777}"/>
              </a:ext>
            </a:extLst>
          </p:cNvPr>
          <p:cNvSpPr>
            <a:spLocks noGrp="1"/>
          </p:cNvSpPr>
          <p:nvPr>
            <p:ph type="body" idx="1"/>
          </p:nvPr>
        </p:nvSpPr>
        <p:spPr>
          <a:xfrm>
            <a:off x="864972" y="1322126"/>
            <a:ext cx="10824520" cy="4955059"/>
          </a:xfrm>
        </p:spPr>
        <p:txBody>
          <a:bodyPr>
            <a:normAutofit fontScale="85000" lnSpcReduction="20000"/>
          </a:bodyPr>
          <a:lstStyle/>
          <a:p>
            <a:pPr marL="0" indent="0">
              <a:buNone/>
            </a:pPr>
            <a:r>
              <a:rPr lang="en-US" sz="2600" dirty="0"/>
              <a:t>Extensive EDA was conducted :</a:t>
            </a:r>
          </a:p>
          <a:p>
            <a:pPr>
              <a:buFont typeface="Arial" panose="020B0604020202020204" pitchFamily="34" charset="0"/>
              <a:buChar char="•"/>
            </a:pPr>
            <a:r>
              <a:rPr lang="en-GB" b="1" dirty="0"/>
              <a:t>Distribution and Boxplots</a:t>
            </a:r>
            <a:r>
              <a:rPr lang="en-GB" dirty="0"/>
              <a:t>:</a:t>
            </a:r>
          </a:p>
          <a:p>
            <a:pPr marL="742950" lvl="1" indent="-285750">
              <a:buFont typeface="Arial" panose="020B0604020202020204" pitchFamily="34" charset="0"/>
              <a:buChar char="•"/>
            </a:pPr>
            <a:r>
              <a:rPr lang="en-GB" dirty="0"/>
              <a:t>Plotted distributions and boxplots for numeric variables to check for skewness and outliers.</a:t>
            </a:r>
          </a:p>
          <a:p>
            <a:pPr marL="742950" lvl="1" indent="-285750">
              <a:lnSpc>
                <a:spcPct val="120000"/>
              </a:lnSpc>
              <a:buFont typeface="Arial" panose="020B0604020202020204" pitchFamily="34" charset="0"/>
              <a:buChar char="•"/>
            </a:pPr>
            <a:r>
              <a:rPr lang="en-GB" dirty="0"/>
              <a:t>Observed significant skewness in certain variables (e.g., </a:t>
            </a:r>
            <a:r>
              <a:rPr lang="en-GB" dirty="0" err="1"/>
              <a:t>ApplicantIncome</a:t>
            </a:r>
            <a:r>
              <a:rPr lang="en-GB" dirty="0"/>
              <a:t> and </a:t>
            </a:r>
            <a:r>
              <a:rPr lang="en-GB" dirty="0" err="1"/>
              <a:t>LoanAmount</a:t>
            </a:r>
            <a:r>
              <a:rPr lang="en-GB" dirty="0"/>
              <a:t>), indicating potential for data transformation.</a:t>
            </a:r>
          </a:p>
          <a:p>
            <a:pPr>
              <a:buFont typeface="Arial" panose="020B0604020202020204" pitchFamily="34" charset="0"/>
              <a:buChar char="•"/>
            </a:pPr>
            <a:r>
              <a:rPr lang="en-GB" b="1" dirty="0"/>
              <a:t>Correlation Matrix</a:t>
            </a:r>
            <a:r>
              <a:rPr lang="en-GB" dirty="0"/>
              <a:t>:</a:t>
            </a:r>
          </a:p>
          <a:p>
            <a:pPr marL="742950" lvl="1" indent="-285750">
              <a:buFont typeface="Arial" panose="020B0604020202020204" pitchFamily="34" charset="0"/>
              <a:buChar char="•"/>
            </a:pPr>
            <a:r>
              <a:rPr lang="en-GB" dirty="0"/>
              <a:t>Created a heatmap of correlations among variables.</a:t>
            </a:r>
          </a:p>
          <a:p>
            <a:pPr marL="742950" lvl="1" indent="-285750">
              <a:lnSpc>
                <a:spcPct val="120000"/>
              </a:lnSpc>
              <a:buFont typeface="Arial" panose="020B0604020202020204" pitchFamily="34" charset="0"/>
              <a:buChar char="•"/>
            </a:pPr>
            <a:r>
              <a:rPr lang="en-GB" dirty="0"/>
              <a:t>Found minimal correlation between most features and the target variable, indicating that no single feature strongly drives the loan approval decision.</a:t>
            </a:r>
          </a:p>
          <a:p>
            <a:pPr>
              <a:buFont typeface="Arial" panose="020B0604020202020204" pitchFamily="34" charset="0"/>
              <a:buChar char="•"/>
            </a:pPr>
            <a:r>
              <a:rPr lang="en-GB" b="1" dirty="0"/>
              <a:t>Null Values</a:t>
            </a:r>
            <a:r>
              <a:rPr lang="en-GB" dirty="0"/>
              <a:t>:</a:t>
            </a:r>
          </a:p>
          <a:p>
            <a:pPr marL="742950" lvl="1" indent="-285750">
              <a:buFont typeface="Arial" panose="020B0604020202020204" pitchFamily="34" charset="0"/>
              <a:buChar char="•"/>
            </a:pPr>
            <a:r>
              <a:rPr lang="en-GB" dirty="0"/>
              <a:t>Identified missing values in several key columns, including </a:t>
            </a:r>
            <a:r>
              <a:rPr lang="en-GB" dirty="0" err="1"/>
              <a:t>LoanAmount</a:t>
            </a:r>
            <a:r>
              <a:rPr lang="en-GB" dirty="0"/>
              <a:t>, </a:t>
            </a:r>
            <a:r>
              <a:rPr lang="en-GB" dirty="0" err="1"/>
              <a:t>Credit_History</a:t>
            </a:r>
            <a:r>
              <a:rPr lang="en-GB" dirty="0"/>
              <a:t>, and </a:t>
            </a:r>
            <a:r>
              <a:rPr lang="en-GB" dirty="0" err="1"/>
              <a:t>Self_Employed</a:t>
            </a:r>
            <a:r>
              <a:rPr lang="en-GB" dirty="0"/>
              <a:t>.</a:t>
            </a:r>
          </a:p>
          <a:p>
            <a:pPr marL="742950" lvl="1" indent="-285750">
              <a:buFont typeface="Arial" panose="020B0604020202020204" pitchFamily="34" charset="0"/>
              <a:buChar char="•"/>
            </a:pPr>
            <a:r>
              <a:rPr lang="en-GB" dirty="0"/>
              <a:t>Planned imputation strategies to handle these missing values during preprocessing.</a:t>
            </a:r>
          </a:p>
          <a:p>
            <a:pPr>
              <a:buFont typeface="Arial" panose="020B0604020202020204" pitchFamily="34" charset="0"/>
              <a:buChar char="•"/>
            </a:pPr>
            <a:r>
              <a:rPr lang="en-GB" b="1" dirty="0"/>
              <a:t>Outlier Analysis</a:t>
            </a:r>
            <a:r>
              <a:rPr lang="en-GB" dirty="0"/>
              <a:t>:</a:t>
            </a:r>
          </a:p>
          <a:p>
            <a:pPr marL="742950" lvl="1" indent="-285750">
              <a:buFont typeface="Arial" panose="020B0604020202020204" pitchFamily="34" charset="0"/>
              <a:buChar char="•"/>
            </a:pPr>
            <a:r>
              <a:rPr lang="en-GB" dirty="0"/>
              <a:t>Detected outliers in income and loan amount, which could impact model performance if not managed appropriately.</a:t>
            </a:r>
          </a:p>
        </p:txBody>
      </p:sp>
    </p:spTree>
    <p:extLst>
      <p:ext uri="{BB962C8B-B14F-4D97-AF65-F5344CB8AC3E}">
        <p14:creationId xmlns:p14="http://schemas.microsoft.com/office/powerpoint/2010/main" val="2025859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BBAA-6A3E-BCAB-5638-AB0491D41852}"/>
              </a:ext>
            </a:extLst>
          </p:cNvPr>
          <p:cNvSpPr>
            <a:spLocks noGrp="1"/>
          </p:cNvSpPr>
          <p:nvPr>
            <p:ph type="title"/>
          </p:nvPr>
        </p:nvSpPr>
        <p:spPr>
          <a:xfrm>
            <a:off x="986482" y="673213"/>
            <a:ext cx="9601196" cy="846668"/>
          </a:xfrm>
        </p:spPr>
        <p:txBody>
          <a:bodyPr/>
          <a:lstStyle/>
          <a:p>
            <a:r>
              <a:rPr lang="en-US" b="1" dirty="0"/>
              <a:t>PREPROCESSING</a:t>
            </a:r>
          </a:p>
        </p:txBody>
      </p:sp>
      <p:sp>
        <p:nvSpPr>
          <p:cNvPr id="3" name="Text Placeholder 2">
            <a:extLst>
              <a:ext uri="{FF2B5EF4-FFF2-40B4-BE49-F238E27FC236}">
                <a16:creationId xmlns:a16="http://schemas.microsoft.com/office/drawing/2014/main" id="{F13626EC-0C85-8D26-1228-9315443AF23C}"/>
              </a:ext>
            </a:extLst>
          </p:cNvPr>
          <p:cNvSpPr>
            <a:spLocks noGrp="1"/>
          </p:cNvSpPr>
          <p:nvPr>
            <p:ph type="body" idx="1"/>
          </p:nvPr>
        </p:nvSpPr>
        <p:spPr>
          <a:xfrm>
            <a:off x="864973" y="1519881"/>
            <a:ext cx="10639168" cy="5251622"/>
          </a:xfrm>
        </p:spPr>
        <p:txBody>
          <a:bodyPr>
            <a:normAutofit fontScale="40000" lnSpcReduction="20000"/>
          </a:bodyPr>
          <a:lstStyle/>
          <a:p>
            <a:pPr marL="0" indent="0">
              <a:buNone/>
            </a:pPr>
            <a:r>
              <a:rPr lang="en-GB" sz="5000" b="1" dirty="0"/>
              <a:t>To prepare the data for modelling, we performed the following preprocessing steps:</a:t>
            </a:r>
            <a:endParaRPr lang="en-GB" sz="5000" dirty="0"/>
          </a:p>
          <a:p>
            <a:pPr marL="228600" indent="-228600">
              <a:buFont typeface="Arial" panose="020B0604020202020204" pitchFamily="34" charset="0"/>
              <a:buChar char="•"/>
            </a:pPr>
            <a:r>
              <a:rPr lang="en-GB" sz="4500" b="1" dirty="0" err="1"/>
              <a:t>LoanAmount</a:t>
            </a:r>
            <a:r>
              <a:rPr lang="en-GB" sz="4500" dirty="0"/>
              <a:t>: Filled missing values with the median to handle outliers and maintain data integrity.</a:t>
            </a:r>
          </a:p>
          <a:p>
            <a:pPr marL="228600" indent="-228600">
              <a:buFont typeface="Arial" panose="020B0604020202020204" pitchFamily="34" charset="0"/>
              <a:buChar char="•"/>
            </a:pPr>
            <a:r>
              <a:rPr lang="en-GB" sz="4500" b="1" dirty="0" err="1"/>
              <a:t>Credit_History</a:t>
            </a:r>
            <a:r>
              <a:rPr lang="en-GB" sz="4500" dirty="0"/>
              <a:t>: Replaced missing values with the mode, as this variable is categorical and highly influential for loan approval.</a:t>
            </a:r>
          </a:p>
          <a:p>
            <a:pPr marL="228600" indent="-228600">
              <a:buFont typeface="Arial" panose="020B0604020202020204" pitchFamily="34" charset="0"/>
              <a:buChar char="•"/>
            </a:pPr>
            <a:r>
              <a:rPr lang="en-GB" sz="4500" b="1" dirty="0" err="1"/>
              <a:t>Self_Employed</a:t>
            </a:r>
            <a:r>
              <a:rPr lang="en-GB" sz="4500" dirty="0"/>
              <a:t>: Filled with the mode to account for the small number of missing entries.</a:t>
            </a:r>
          </a:p>
          <a:p>
            <a:pPr>
              <a:buFont typeface="Arial" panose="020B0604020202020204" pitchFamily="34" charset="0"/>
              <a:buChar char="•"/>
            </a:pPr>
            <a:r>
              <a:rPr lang="en-GB" sz="4500" dirty="0"/>
              <a:t>Applied log transformation to skewed features like </a:t>
            </a:r>
            <a:r>
              <a:rPr lang="en-GB" sz="4500" b="1" dirty="0" err="1"/>
              <a:t>ApplicantIncome</a:t>
            </a:r>
            <a:r>
              <a:rPr lang="en-GB" sz="4500" dirty="0"/>
              <a:t> and </a:t>
            </a:r>
            <a:r>
              <a:rPr lang="en-GB" sz="4500" b="1" dirty="0" err="1"/>
              <a:t>LoanAmount</a:t>
            </a:r>
            <a:r>
              <a:rPr lang="en-GB" sz="4500" dirty="0"/>
              <a:t> to reduce skewness and bring the data closer to a normal distribution, improving model performance.</a:t>
            </a:r>
          </a:p>
          <a:p>
            <a:pPr>
              <a:buFont typeface="Arial" panose="020B0604020202020204" pitchFamily="34" charset="0"/>
              <a:buChar char="•"/>
            </a:pPr>
            <a:r>
              <a:rPr lang="en-GB" sz="4500" dirty="0"/>
              <a:t>Identified and capped extreme values in </a:t>
            </a:r>
            <a:r>
              <a:rPr lang="en-GB" sz="4500" b="1" dirty="0" err="1"/>
              <a:t>ApplicantIncome</a:t>
            </a:r>
            <a:r>
              <a:rPr lang="en-GB" sz="4500" dirty="0"/>
              <a:t> and </a:t>
            </a:r>
            <a:r>
              <a:rPr lang="en-GB" sz="4500" b="1" dirty="0" err="1"/>
              <a:t>LoanAmount</a:t>
            </a:r>
            <a:r>
              <a:rPr lang="en-GB" sz="4500" dirty="0"/>
              <a:t> to reduce the impact of outliers and improve model robustness.</a:t>
            </a:r>
          </a:p>
          <a:p>
            <a:pPr>
              <a:buFont typeface="Arial" panose="020B0604020202020204" pitchFamily="34" charset="0"/>
              <a:buChar char="•"/>
            </a:pPr>
            <a:r>
              <a:rPr lang="en-GB" sz="4500" b="1" dirty="0"/>
              <a:t>One-Hot Encoding</a:t>
            </a:r>
            <a:r>
              <a:rPr lang="en-GB" sz="4500" dirty="0"/>
              <a:t>:</a:t>
            </a:r>
          </a:p>
          <a:p>
            <a:pPr marL="742950" lvl="1" indent="-285750">
              <a:buFont typeface="Arial" panose="020B0604020202020204" pitchFamily="34" charset="0"/>
              <a:buChar char="•"/>
            </a:pPr>
            <a:r>
              <a:rPr lang="en-GB" sz="4500" dirty="0"/>
              <a:t>Converted categorical variables, such as </a:t>
            </a:r>
            <a:r>
              <a:rPr lang="en-GB" sz="4500" b="1" dirty="0"/>
              <a:t>Gender</a:t>
            </a:r>
            <a:r>
              <a:rPr lang="en-GB" sz="4500" dirty="0"/>
              <a:t>, </a:t>
            </a:r>
            <a:r>
              <a:rPr lang="en-GB" sz="4500" b="1" dirty="0"/>
              <a:t>Married</a:t>
            </a:r>
            <a:r>
              <a:rPr lang="en-GB" sz="4500" dirty="0"/>
              <a:t>, </a:t>
            </a:r>
            <a:r>
              <a:rPr lang="en-GB" sz="4500" b="1" dirty="0"/>
              <a:t>Education</a:t>
            </a:r>
            <a:r>
              <a:rPr lang="en-GB" sz="4500" dirty="0"/>
              <a:t>, and </a:t>
            </a:r>
            <a:r>
              <a:rPr lang="en-GB" sz="4500" b="1" dirty="0" err="1"/>
              <a:t>Property_Area</a:t>
            </a:r>
            <a:r>
              <a:rPr lang="en-GB" sz="4500" dirty="0"/>
              <a:t>, into numerical variables using one-hot encoding.</a:t>
            </a:r>
          </a:p>
          <a:p>
            <a:pPr>
              <a:buFont typeface="Arial" panose="020B0604020202020204" pitchFamily="34" charset="0"/>
              <a:buChar char="•"/>
            </a:pPr>
            <a:r>
              <a:rPr lang="en-GB" sz="4500" b="1" dirty="0"/>
              <a:t>Feature Scaling</a:t>
            </a:r>
            <a:r>
              <a:rPr lang="en-GB" sz="4500" dirty="0"/>
              <a:t>:</a:t>
            </a:r>
          </a:p>
          <a:p>
            <a:pPr lvl="1">
              <a:buFont typeface="Arial" panose="020B0604020202020204" pitchFamily="34" charset="0"/>
              <a:buChar char="•"/>
            </a:pPr>
            <a:r>
              <a:rPr lang="en-GB" sz="4500" dirty="0"/>
              <a:t>Standardized numeric features to ensure that all features are on the same scale, especially important for distance-based models like KNN.</a:t>
            </a:r>
          </a:p>
          <a:p>
            <a:pPr marL="0" indent="0">
              <a:buNone/>
            </a:pPr>
            <a:endParaRPr lang="en-GB" sz="1400" dirty="0"/>
          </a:p>
        </p:txBody>
      </p:sp>
    </p:spTree>
    <p:extLst>
      <p:ext uri="{BB962C8B-B14F-4D97-AF65-F5344CB8AC3E}">
        <p14:creationId xmlns:p14="http://schemas.microsoft.com/office/powerpoint/2010/main" val="395922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C2A5-0EED-055C-7D38-E8E4B11BB149}"/>
              </a:ext>
            </a:extLst>
          </p:cNvPr>
          <p:cNvSpPr>
            <a:spLocks noGrp="1"/>
          </p:cNvSpPr>
          <p:nvPr>
            <p:ph type="title"/>
          </p:nvPr>
        </p:nvSpPr>
        <p:spPr>
          <a:xfrm>
            <a:off x="1246038" y="562326"/>
            <a:ext cx="8911687" cy="1280890"/>
          </a:xfrm>
        </p:spPr>
        <p:txBody>
          <a:bodyPr>
            <a:normAutofit/>
          </a:bodyPr>
          <a:lstStyle/>
          <a:p>
            <a:pPr algn="ctr"/>
            <a:r>
              <a:rPr lang="en-US" sz="4000" b="1" dirty="0"/>
              <a:t>ALGORITHMS USED</a:t>
            </a:r>
          </a:p>
        </p:txBody>
      </p:sp>
      <p:sp>
        <p:nvSpPr>
          <p:cNvPr id="3" name="Text Placeholder 2">
            <a:extLst>
              <a:ext uri="{FF2B5EF4-FFF2-40B4-BE49-F238E27FC236}">
                <a16:creationId xmlns:a16="http://schemas.microsoft.com/office/drawing/2014/main" id="{25D70606-54CF-4712-5E75-334E61C5A22D}"/>
              </a:ext>
            </a:extLst>
          </p:cNvPr>
          <p:cNvSpPr>
            <a:spLocks noGrp="1"/>
          </p:cNvSpPr>
          <p:nvPr>
            <p:ph type="body" idx="1"/>
          </p:nvPr>
        </p:nvSpPr>
        <p:spPr>
          <a:xfrm>
            <a:off x="1369606" y="1651687"/>
            <a:ext cx="8915400" cy="3886200"/>
          </a:xfrm>
        </p:spPr>
        <p:txBody>
          <a:bodyPr>
            <a:normAutofit fontScale="92500" lnSpcReduction="10000"/>
          </a:bodyPr>
          <a:lstStyle/>
          <a:p>
            <a:pPr marL="0" indent="0">
              <a:buNone/>
            </a:pPr>
            <a:r>
              <a:rPr lang="en-US" dirty="0"/>
              <a:t>The following algorithms were used:</a:t>
            </a:r>
          </a:p>
          <a:p>
            <a:r>
              <a:rPr lang="en-US" dirty="0"/>
              <a:t>Logistic Regression</a:t>
            </a:r>
          </a:p>
          <a:p>
            <a:r>
              <a:rPr lang="en-US" dirty="0"/>
              <a:t>Decision Tree</a:t>
            </a:r>
          </a:p>
          <a:p>
            <a:r>
              <a:rPr lang="en-US" dirty="0"/>
              <a:t>Random Forest</a:t>
            </a:r>
          </a:p>
          <a:p>
            <a:r>
              <a:rPr lang="en-US" dirty="0"/>
              <a:t>SVM</a:t>
            </a:r>
          </a:p>
          <a:p>
            <a:r>
              <a:rPr lang="en-US" dirty="0"/>
              <a:t>K-Nearest Neighbors</a:t>
            </a:r>
          </a:p>
          <a:p>
            <a:r>
              <a:rPr lang="en-US" dirty="0"/>
              <a:t>Multi Layer Perceptron</a:t>
            </a:r>
          </a:p>
          <a:p>
            <a:pPr marL="0" indent="0">
              <a:buNone/>
            </a:pPr>
            <a:r>
              <a:rPr lang="en-US" dirty="0"/>
              <a:t>These models were chosen based on interpretability and performance for binary classification.</a:t>
            </a:r>
          </a:p>
        </p:txBody>
      </p:sp>
    </p:spTree>
    <p:extLst>
      <p:ext uri="{BB962C8B-B14F-4D97-AF65-F5344CB8AC3E}">
        <p14:creationId xmlns:p14="http://schemas.microsoft.com/office/powerpoint/2010/main" val="375728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3B86-F148-D110-3D2A-5EBCD5D442A4}"/>
              </a:ext>
            </a:extLst>
          </p:cNvPr>
          <p:cNvSpPr>
            <a:spLocks noGrp="1"/>
          </p:cNvSpPr>
          <p:nvPr>
            <p:ph type="title"/>
          </p:nvPr>
        </p:nvSpPr>
        <p:spPr>
          <a:xfrm>
            <a:off x="1640156" y="438758"/>
            <a:ext cx="8911687" cy="1280890"/>
          </a:xfrm>
        </p:spPr>
        <p:txBody>
          <a:bodyPr>
            <a:normAutofit fontScale="90000"/>
          </a:bodyPr>
          <a:lstStyle/>
          <a:p>
            <a:pPr algn="ctr"/>
            <a:r>
              <a:rPr lang="en-US" sz="4000" b="1" dirty="0"/>
              <a:t>MODEL COMPARISON AND RESULTS</a:t>
            </a:r>
          </a:p>
        </p:txBody>
      </p:sp>
      <p:sp>
        <p:nvSpPr>
          <p:cNvPr id="3" name="Text Placeholder 2">
            <a:extLst>
              <a:ext uri="{FF2B5EF4-FFF2-40B4-BE49-F238E27FC236}">
                <a16:creationId xmlns:a16="http://schemas.microsoft.com/office/drawing/2014/main" id="{60E14FB5-9215-39E5-9EBF-639771382928}"/>
              </a:ext>
            </a:extLst>
          </p:cNvPr>
          <p:cNvSpPr>
            <a:spLocks noGrp="1"/>
          </p:cNvSpPr>
          <p:nvPr>
            <p:ph type="body" idx="1"/>
          </p:nvPr>
        </p:nvSpPr>
        <p:spPr>
          <a:xfrm>
            <a:off x="1254683" y="1614616"/>
            <a:ext cx="8915400" cy="3886200"/>
          </a:xfrm>
        </p:spPr>
        <p:txBody>
          <a:bodyPr/>
          <a:lstStyle/>
          <a:p>
            <a:r>
              <a:rPr lang="en-US" dirty="0"/>
              <a:t>The table below summarizes training and test accuracy, along with cross-validation results for each model:</a:t>
            </a:r>
          </a:p>
        </p:txBody>
      </p:sp>
      <p:graphicFrame>
        <p:nvGraphicFramePr>
          <p:cNvPr id="4" name="Table 3">
            <a:extLst>
              <a:ext uri="{FF2B5EF4-FFF2-40B4-BE49-F238E27FC236}">
                <a16:creationId xmlns:a16="http://schemas.microsoft.com/office/drawing/2014/main" id="{9A2F90A0-DF21-3E73-30A3-0217E678B3CB}"/>
              </a:ext>
            </a:extLst>
          </p:cNvPr>
          <p:cNvGraphicFramePr>
            <a:graphicFrameLocks noGrp="1"/>
          </p:cNvGraphicFramePr>
          <p:nvPr>
            <p:extLst>
              <p:ext uri="{D42A27DB-BD31-4B8C-83A1-F6EECF244321}">
                <p14:modId xmlns:p14="http://schemas.microsoft.com/office/powerpoint/2010/main" val="2686491117"/>
              </p:ext>
            </p:extLst>
          </p:nvPr>
        </p:nvGraphicFramePr>
        <p:xfrm>
          <a:off x="1640156" y="2672036"/>
          <a:ext cx="8128000" cy="2560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87273329"/>
                    </a:ext>
                  </a:extLst>
                </a:gridCol>
                <a:gridCol w="2032000">
                  <a:extLst>
                    <a:ext uri="{9D8B030D-6E8A-4147-A177-3AD203B41FA5}">
                      <a16:colId xmlns:a16="http://schemas.microsoft.com/office/drawing/2014/main" val="658321336"/>
                    </a:ext>
                  </a:extLst>
                </a:gridCol>
                <a:gridCol w="2032000">
                  <a:extLst>
                    <a:ext uri="{9D8B030D-6E8A-4147-A177-3AD203B41FA5}">
                      <a16:colId xmlns:a16="http://schemas.microsoft.com/office/drawing/2014/main" val="165578134"/>
                    </a:ext>
                  </a:extLst>
                </a:gridCol>
                <a:gridCol w="2032000">
                  <a:extLst>
                    <a:ext uri="{9D8B030D-6E8A-4147-A177-3AD203B41FA5}">
                      <a16:colId xmlns:a16="http://schemas.microsoft.com/office/drawing/2014/main" val="241088396"/>
                    </a:ext>
                  </a:extLst>
                </a:gridCol>
              </a:tblGrid>
              <a:tr h="335220">
                <a:tc>
                  <a:txBody>
                    <a:bodyPr/>
                    <a:lstStyle/>
                    <a:p>
                      <a:r>
                        <a:rPr lang="en-US" dirty="0"/>
                        <a:t>Model</a:t>
                      </a:r>
                    </a:p>
                  </a:txBody>
                  <a:tcPr/>
                </a:tc>
                <a:tc>
                  <a:txBody>
                    <a:bodyPr/>
                    <a:lstStyle/>
                    <a:p>
                      <a:r>
                        <a:rPr lang="en-US" dirty="0"/>
                        <a:t>Training Accuracy</a:t>
                      </a:r>
                    </a:p>
                  </a:txBody>
                  <a:tcPr/>
                </a:tc>
                <a:tc>
                  <a:txBody>
                    <a:bodyPr/>
                    <a:lstStyle/>
                    <a:p>
                      <a:r>
                        <a:rPr lang="en-US" dirty="0"/>
                        <a:t>Test Accuracy</a:t>
                      </a:r>
                    </a:p>
                  </a:txBody>
                  <a:tcPr/>
                </a:tc>
                <a:tc>
                  <a:txBody>
                    <a:bodyPr/>
                    <a:lstStyle/>
                    <a:p>
                      <a:r>
                        <a:rPr lang="en-US" dirty="0"/>
                        <a:t>Cross-Validation</a:t>
                      </a:r>
                    </a:p>
                  </a:txBody>
                  <a:tcPr/>
                </a:tc>
                <a:extLst>
                  <a:ext uri="{0D108BD9-81ED-4DB2-BD59-A6C34878D82A}">
                    <a16:rowId xmlns:a16="http://schemas.microsoft.com/office/drawing/2014/main" val="3326901968"/>
                  </a:ext>
                </a:extLst>
              </a:tr>
              <a:tr h="335220">
                <a:tc>
                  <a:txBody>
                    <a:bodyPr/>
                    <a:lstStyle/>
                    <a:p>
                      <a:r>
                        <a:rPr lang="en-US" dirty="0"/>
                        <a:t>Logistic Regression</a:t>
                      </a:r>
                    </a:p>
                  </a:txBody>
                  <a:tcPr/>
                </a:tc>
                <a:tc>
                  <a:txBody>
                    <a:bodyPr/>
                    <a:lstStyle/>
                    <a:p>
                      <a:r>
                        <a:rPr lang="en-US" dirty="0"/>
                        <a:t>83.49%</a:t>
                      </a:r>
                    </a:p>
                  </a:txBody>
                  <a:tcPr/>
                </a:tc>
                <a:tc>
                  <a:txBody>
                    <a:bodyPr/>
                    <a:lstStyle/>
                    <a:p>
                      <a:r>
                        <a:rPr lang="en-US" dirty="0"/>
                        <a:t>75.00%</a:t>
                      </a:r>
                    </a:p>
                  </a:txBody>
                  <a:tcPr/>
                </a:tc>
                <a:tc>
                  <a:txBody>
                    <a:bodyPr/>
                    <a:lstStyle/>
                    <a:p>
                      <a:r>
                        <a:rPr lang="en-US"/>
                        <a:t>83.26%</a:t>
                      </a:r>
                    </a:p>
                  </a:txBody>
                  <a:tcPr/>
                </a:tc>
                <a:extLst>
                  <a:ext uri="{0D108BD9-81ED-4DB2-BD59-A6C34878D82A}">
                    <a16:rowId xmlns:a16="http://schemas.microsoft.com/office/drawing/2014/main" val="2539008376"/>
                  </a:ext>
                </a:extLst>
              </a:tr>
              <a:tr h="335220">
                <a:tc>
                  <a:txBody>
                    <a:bodyPr/>
                    <a:lstStyle/>
                    <a:p>
                      <a:r>
                        <a:rPr lang="en-US" dirty="0"/>
                        <a:t>Decision Tree</a:t>
                      </a:r>
                    </a:p>
                  </a:txBody>
                  <a:tcPr/>
                </a:tc>
                <a:tc>
                  <a:txBody>
                    <a:bodyPr/>
                    <a:lstStyle/>
                    <a:p>
                      <a:r>
                        <a:rPr lang="en-US"/>
                        <a:t>100%</a:t>
                      </a:r>
                    </a:p>
                  </a:txBody>
                  <a:tcPr/>
                </a:tc>
                <a:tc>
                  <a:txBody>
                    <a:bodyPr/>
                    <a:lstStyle/>
                    <a:p>
                      <a:r>
                        <a:rPr lang="en-US" dirty="0"/>
                        <a:t>71.30%</a:t>
                      </a:r>
                    </a:p>
                  </a:txBody>
                  <a:tcPr/>
                </a:tc>
                <a:tc>
                  <a:txBody>
                    <a:bodyPr/>
                    <a:lstStyle/>
                    <a:p>
                      <a:r>
                        <a:rPr lang="en-US"/>
                        <a:t>73.72%</a:t>
                      </a:r>
                    </a:p>
                  </a:txBody>
                  <a:tcPr/>
                </a:tc>
                <a:extLst>
                  <a:ext uri="{0D108BD9-81ED-4DB2-BD59-A6C34878D82A}">
                    <a16:rowId xmlns:a16="http://schemas.microsoft.com/office/drawing/2014/main" val="889125164"/>
                  </a:ext>
                </a:extLst>
              </a:tr>
              <a:tr h="335220">
                <a:tc>
                  <a:txBody>
                    <a:bodyPr/>
                    <a:lstStyle/>
                    <a:p>
                      <a:r>
                        <a:rPr lang="en-US" dirty="0"/>
                        <a:t>Random Forest</a:t>
                      </a:r>
                    </a:p>
                  </a:txBody>
                  <a:tcPr/>
                </a:tc>
                <a:tc>
                  <a:txBody>
                    <a:bodyPr/>
                    <a:lstStyle/>
                    <a:p>
                      <a:r>
                        <a:rPr lang="en-US" dirty="0"/>
                        <a:t>100%</a:t>
                      </a:r>
                    </a:p>
                  </a:txBody>
                  <a:tcPr/>
                </a:tc>
                <a:tc>
                  <a:txBody>
                    <a:bodyPr/>
                    <a:lstStyle/>
                    <a:p>
                      <a:r>
                        <a:rPr lang="en-US"/>
                        <a:t>72.22%</a:t>
                      </a:r>
                    </a:p>
                  </a:txBody>
                  <a:tcPr/>
                </a:tc>
                <a:tc>
                  <a:txBody>
                    <a:bodyPr/>
                    <a:lstStyle/>
                    <a:p>
                      <a:r>
                        <a:rPr lang="en-US"/>
                        <a:t>82.09%</a:t>
                      </a:r>
                    </a:p>
                  </a:txBody>
                  <a:tcPr/>
                </a:tc>
                <a:extLst>
                  <a:ext uri="{0D108BD9-81ED-4DB2-BD59-A6C34878D82A}">
                    <a16:rowId xmlns:a16="http://schemas.microsoft.com/office/drawing/2014/main" val="1021215522"/>
                  </a:ext>
                </a:extLst>
              </a:tr>
              <a:tr h="335220">
                <a:tc>
                  <a:txBody>
                    <a:bodyPr/>
                    <a:lstStyle/>
                    <a:p>
                      <a:r>
                        <a:rPr lang="en-US" dirty="0"/>
                        <a:t>KNN</a:t>
                      </a:r>
                    </a:p>
                  </a:txBody>
                  <a:tcPr/>
                </a:tc>
                <a:tc>
                  <a:txBody>
                    <a:bodyPr/>
                    <a:lstStyle/>
                    <a:p>
                      <a:r>
                        <a:rPr lang="en-US"/>
                        <a:t>85.12%</a:t>
                      </a:r>
                    </a:p>
                  </a:txBody>
                  <a:tcPr/>
                </a:tc>
                <a:tc>
                  <a:txBody>
                    <a:bodyPr/>
                    <a:lstStyle/>
                    <a:p>
                      <a:r>
                        <a:rPr lang="en-US" dirty="0"/>
                        <a:t>73.15%</a:t>
                      </a:r>
                    </a:p>
                  </a:txBody>
                  <a:tcPr/>
                </a:tc>
                <a:tc>
                  <a:txBody>
                    <a:bodyPr/>
                    <a:lstStyle/>
                    <a:p>
                      <a:r>
                        <a:rPr lang="en-US"/>
                        <a:t>83.02%</a:t>
                      </a:r>
                    </a:p>
                  </a:txBody>
                  <a:tcPr/>
                </a:tc>
                <a:extLst>
                  <a:ext uri="{0D108BD9-81ED-4DB2-BD59-A6C34878D82A}">
                    <a16:rowId xmlns:a16="http://schemas.microsoft.com/office/drawing/2014/main" val="2260722150"/>
                  </a:ext>
                </a:extLst>
              </a:tr>
              <a:tr h="335220">
                <a:tc>
                  <a:txBody>
                    <a:bodyPr/>
                    <a:lstStyle/>
                    <a:p>
                      <a:r>
                        <a:rPr lang="en-US" dirty="0"/>
                        <a:t>MLP</a:t>
                      </a:r>
                    </a:p>
                  </a:txBody>
                  <a:tcPr/>
                </a:tc>
                <a:tc>
                  <a:txBody>
                    <a:bodyPr/>
                    <a:lstStyle/>
                    <a:p>
                      <a:r>
                        <a:rPr lang="en-US" dirty="0"/>
                        <a:t>86.28%</a:t>
                      </a:r>
                    </a:p>
                  </a:txBody>
                  <a:tcPr/>
                </a:tc>
                <a:tc>
                  <a:txBody>
                    <a:bodyPr/>
                    <a:lstStyle/>
                    <a:p>
                      <a:r>
                        <a:rPr lang="en-US" dirty="0"/>
                        <a:t>74.07%</a:t>
                      </a:r>
                    </a:p>
                  </a:txBody>
                  <a:tcPr/>
                </a:tc>
                <a:tc>
                  <a:txBody>
                    <a:bodyPr/>
                    <a:lstStyle/>
                    <a:p>
                      <a:r>
                        <a:rPr lang="en-US" dirty="0"/>
                        <a:t>81.40%</a:t>
                      </a:r>
                    </a:p>
                  </a:txBody>
                  <a:tcPr/>
                </a:tc>
                <a:extLst>
                  <a:ext uri="{0D108BD9-81ED-4DB2-BD59-A6C34878D82A}">
                    <a16:rowId xmlns:a16="http://schemas.microsoft.com/office/drawing/2014/main" val="410425065"/>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SVM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84.41%</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75.00%</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83.49%</a:t>
                      </a:r>
                      <a:endParaRPr lang="en-US" dirty="0"/>
                    </a:p>
                  </a:txBody>
                  <a:tcPr/>
                </a:tc>
                <a:extLst>
                  <a:ext uri="{0D108BD9-81ED-4DB2-BD59-A6C34878D82A}">
                    <a16:rowId xmlns:a16="http://schemas.microsoft.com/office/drawing/2014/main" val="1039347329"/>
                  </a:ext>
                </a:extLst>
              </a:tr>
            </a:tbl>
          </a:graphicData>
        </a:graphic>
      </p:graphicFrame>
    </p:spTree>
    <p:extLst>
      <p:ext uri="{BB962C8B-B14F-4D97-AF65-F5344CB8AC3E}">
        <p14:creationId xmlns:p14="http://schemas.microsoft.com/office/powerpoint/2010/main" val="251662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CA2D-F2FB-7101-5827-3D220C6B160C}"/>
              </a:ext>
            </a:extLst>
          </p:cNvPr>
          <p:cNvSpPr>
            <a:spLocks noGrp="1"/>
          </p:cNvSpPr>
          <p:nvPr>
            <p:ph type="title"/>
          </p:nvPr>
        </p:nvSpPr>
        <p:spPr>
          <a:xfrm>
            <a:off x="1208968" y="632346"/>
            <a:ext cx="8911687" cy="957556"/>
          </a:xfrm>
        </p:spPr>
        <p:txBody>
          <a:bodyPr>
            <a:normAutofit/>
          </a:bodyPr>
          <a:lstStyle/>
          <a:p>
            <a:pPr algn="ctr"/>
            <a:r>
              <a:rPr lang="en-US" sz="4000" b="1" dirty="0"/>
              <a:t>HYPERPARAMETER TUNING</a:t>
            </a:r>
          </a:p>
        </p:txBody>
      </p:sp>
      <p:sp>
        <p:nvSpPr>
          <p:cNvPr id="3" name="Text Placeholder 2">
            <a:extLst>
              <a:ext uri="{FF2B5EF4-FFF2-40B4-BE49-F238E27FC236}">
                <a16:creationId xmlns:a16="http://schemas.microsoft.com/office/drawing/2014/main" id="{C4AE88C4-5B1E-4E6B-0CE2-155BE81164F7}"/>
              </a:ext>
            </a:extLst>
          </p:cNvPr>
          <p:cNvSpPr>
            <a:spLocks noGrp="1"/>
          </p:cNvSpPr>
          <p:nvPr>
            <p:ph type="body" idx="1"/>
          </p:nvPr>
        </p:nvSpPr>
        <p:spPr>
          <a:xfrm>
            <a:off x="914400" y="1589902"/>
            <a:ext cx="10379676" cy="4730486"/>
          </a:xfrm>
        </p:spPr>
        <p:txBody>
          <a:bodyPr>
            <a:normAutofit fontScale="85000" lnSpcReduction="20000"/>
          </a:bodyPr>
          <a:lstStyle/>
          <a:p>
            <a:pPr marL="0" indent="0">
              <a:buNone/>
            </a:pPr>
            <a:r>
              <a:rPr lang="en-US" dirty="0"/>
              <a:t>Hyperparameter Tuning was performed</a:t>
            </a:r>
            <a:r>
              <a:rPr lang="en-US" sz="2800" b="1" dirty="0"/>
              <a:t> </a:t>
            </a:r>
            <a:r>
              <a:rPr lang="en-US" dirty="0"/>
              <a:t>Logistic Regression, Random Forest, and SVM to improve performance:</a:t>
            </a:r>
          </a:p>
          <a:p>
            <a:pPr>
              <a:buFont typeface="Arial" panose="020B0604020202020204" pitchFamily="34" charset="0"/>
              <a:buChar char="•"/>
            </a:pPr>
            <a:r>
              <a:rPr lang="en-GB" b="1" dirty="0"/>
              <a:t>Logistic Regression</a:t>
            </a:r>
            <a:r>
              <a:rPr lang="en-GB" dirty="0"/>
              <a:t>:</a:t>
            </a:r>
          </a:p>
          <a:p>
            <a:pPr marL="742950" lvl="1" indent="-285750">
              <a:buFont typeface="Arial" panose="020B0604020202020204" pitchFamily="34" charset="0"/>
              <a:buChar char="•"/>
            </a:pPr>
            <a:r>
              <a:rPr lang="en-GB" b="1" dirty="0"/>
              <a:t>Best Parameters</a:t>
            </a:r>
            <a:r>
              <a:rPr lang="en-GB" dirty="0"/>
              <a:t>: C = 0.01, solver = 'saga'</a:t>
            </a:r>
          </a:p>
          <a:p>
            <a:pPr marL="742950" lvl="1" indent="-285750">
              <a:buFont typeface="Arial" panose="020B0604020202020204" pitchFamily="34" charset="0"/>
              <a:buChar char="•"/>
            </a:pPr>
            <a:r>
              <a:rPr lang="en-GB" b="1" dirty="0"/>
              <a:t>Cross-Validation Accuracy</a:t>
            </a:r>
            <a:r>
              <a:rPr lang="en-GB" dirty="0"/>
              <a:t>: </a:t>
            </a:r>
            <a:r>
              <a:rPr lang="en-GB" b="1" dirty="0"/>
              <a:t>80.7%</a:t>
            </a:r>
            <a:endParaRPr lang="en-GB" dirty="0"/>
          </a:p>
          <a:p>
            <a:pPr>
              <a:buFont typeface="Arial" panose="020B0604020202020204" pitchFamily="34" charset="0"/>
              <a:buChar char="•"/>
            </a:pPr>
            <a:r>
              <a:rPr lang="en-GB" b="1" dirty="0"/>
              <a:t>Random Forest</a:t>
            </a:r>
            <a:r>
              <a:rPr lang="en-GB" dirty="0"/>
              <a:t>:</a:t>
            </a:r>
          </a:p>
          <a:p>
            <a:pPr marL="742950" lvl="1" indent="-285750">
              <a:buFont typeface="Arial" panose="020B0604020202020204" pitchFamily="34" charset="0"/>
              <a:buChar char="•"/>
            </a:pPr>
            <a:r>
              <a:rPr lang="en-GB" b="1" dirty="0"/>
              <a:t>Best Parameters</a:t>
            </a:r>
            <a:r>
              <a:rPr lang="en-GB" dirty="0"/>
              <a:t>: </a:t>
            </a:r>
            <a:r>
              <a:rPr lang="en-GB" dirty="0" err="1"/>
              <a:t>max_depth</a:t>
            </a:r>
            <a:r>
              <a:rPr lang="en-GB" dirty="0"/>
              <a:t> = None, </a:t>
            </a:r>
            <a:r>
              <a:rPr lang="en-GB" dirty="0" err="1"/>
              <a:t>n_estimators</a:t>
            </a:r>
            <a:r>
              <a:rPr lang="en-GB" dirty="0"/>
              <a:t> = 200, </a:t>
            </a:r>
            <a:r>
              <a:rPr lang="en-GB" dirty="0" err="1"/>
              <a:t>min_samples_split</a:t>
            </a:r>
            <a:r>
              <a:rPr lang="en-GB" dirty="0"/>
              <a:t> = 2, </a:t>
            </a:r>
            <a:r>
              <a:rPr lang="en-GB" dirty="0" err="1"/>
              <a:t>min_samples_leaf</a:t>
            </a:r>
            <a:r>
              <a:rPr lang="en-GB" dirty="0"/>
              <a:t> = 1</a:t>
            </a:r>
          </a:p>
          <a:p>
            <a:pPr marL="742950" lvl="1" indent="-285750">
              <a:buFont typeface="Arial" panose="020B0604020202020204" pitchFamily="34" charset="0"/>
              <a:buChar char="•"/>
            </a:pPr>
            <a:r>
              <a:rPr lang="en-GB" b="1" dirty="0"/>
              <a:t>Cross-Validation Accuracy</a:t>
            </a:r>
            <a:r>
              <a:rPr lang="en-GB" dirty="0"/>
              <a:t>: </a:t>
            </a:r>
            <a:r>
              <a:rPr lang="en-GB" b="1" dirty="0"/>
              <a:t>83.5%</a:t>
            </a:r>
            <a:endParaRPr lang="en-GB" dirty="0"/>
          </a:p>
          <a:p>
            <a:pPr>
              <a:buFont typeface="Arial" panose="020B0604020202020204" pitchFamily="34" charset="0"/>
              <a:buChar char="•"/>
            </a:pPr>
            <a:r>
              <a:rPr lang="en-GB" b="1" dirty="0"/>
              <a:t>SVM</a:t>
            </a:r>
            <a:r>
              <a:rPr lang="en-GB" dirty="0"/>
              <a:t>:</a:t>
            </a:r>
          </a:p>
          <a:p>
            <a:pPr marL="742950" lvl="1" indent="-285750">
              <a:buFont typeface="Arial" panose="020B0604020202020204" pitchFamily="34" charset="0"/>
              <a:buChar char="•"/>
            </a:pPr>
            <a:r>
              <a:rPr lang="en-GB" b="1" dirty="0"/>
              <a:t>Best Parameters</a:t>
            </a:r>
            <a:r>
              <a:rPr lang="en-GB" dirty="0"/>
              <a:t>: C = 0.1, gamma = 'scale', kernel = 'poly'</a:t>
            </a:r>
          </a:p>
          <a:p>
            <a:pPr marL="742950" lvl="1" indent="-285750">
              <a:buFont typeface="Arial" panose="020B0604020202020204" pitchFamily="34" charset="0"/>
              <a:buChar char="•"/>
            </a:pPr>
            <a:r>
              <a:rPr lang="en-GB" b="1" dirty="0"/>
              <a:t>Cross-Validation Accuracy</a:t>
            </a:r>
            <a:r>
              <a:rPr lang="en-GB" dirty="0"/>
              <a:t>: </a:t>
            </a:r>
            <a:r>
              <a:rPr lang="en-GB" b="1" dirty="0"/>
              <a:t>83.0%</a:t>
            </a:r>
            <a:endParaRPr lang="en-GB" dirty="0"/>
          </a:p>
          <a:p>
            <a:r>
              <a:rPr lang="en-GB" dirty="0"/>
              <a:t>Random Forest achieved the best balance, with the highest accuracy on cross-validation and strong test performance, making it our top model for loan prediction.</a:t>
            </a:r>
          </a:p>
        </p:txBody>
      </p:sp>
    </p:spTree>
    <p:extLst>
      <p:ext uri="{BB962C8B-B14F-4D97-AF65-F5344CB8AC3E}">
        <p14:creationId xmlns:p14="http://schemas.microsoft.com/office/powerpoint/2010/main" val="293855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90BCC-DDEA-EC6F-8FA3-60DA9B7FF2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C94AA2-55F7-F538-A196-50E16FD7290C}"/>
              </a:ext>
            </a:extLst>
          </p:cNvPr>
          <p:cNvSpPr>
            <a:spLocks noGrp="1"/>
          </p:cNvSpPr>
          <p:nvPr>
            <p:ph type="title"/>
          </p:nvPr>
        </p:nvSpPr>
        <p:spPr>
          <a:xfrm>
            <a:off x="1419032" y="313711"/>
            <a:ext cx="8911687" cy="1280890"/>
          </a:xfrm>
        </p:spPr>
        <p:txBody>
          <a:bodyPr>
            <a:normAutofit fontScale="90000"/>
          </a:bodyPr>
          <a:lstStyle/>
          <a:p>
            <a:pPr algn="ctr"/>
            <a:r>
              <a:rPr lang="en-US" sz="4000" b="1" dirty="0"/>
              <a:t>REAL-TIME EXAMPLE PREDICTION 1</a:t>
            </a:r>
          </a:p>
        </p:txBody>
      </p:sp>
      <p:sp>
        <p:nvSpPr>
          <p:cNvPr id="3" name="Text Placeholder 2">
            <a:extLst>
              <a:ext uri="{FF2B5EF4-FFF2-40B4-BE49-F238E27FC236}">
                <a16:creationId xmlns:a16="http://schemas.microsoft.com/office/drawing/2014/main" id="{AFE44BE3-CBCE-7EEB-6E11-3BE7B863E3FA}"/>
              </a:ext>
            </a:extLst>
          </p:cNvPr>
          <p:cNvSpPr>
            <a:spLocks noGrp="1"/>
          </p:cNvSpPr>
          <p:nvPr>
            <p:ph sz="half" idx="1"/>
          </p:nvPr>
        </p:nvSpPr>
        <p:spPr>
          <a:xfrm>
            <a:off x="1075037" y="2011177"/>
            <a:ext cx="3398109" cy="2039615"/>
          </a:xfrm>
        </p:spPr>
        <p:txBody>
          <a:bodyPr>
            <a:normAutofit fontScale="92500" lnSpcReduction="20000"/>
          </a:bodyPr>
          <a:lstStyle/>
          <a:p>
            <a:r>
              <a:rPr lang="en-GB" b="1" dirty="0"/>
              <a:t>Applicant Details</a:t>
            </a:r>
            <a:r>
              <a:rPr lang="en-GB" dirty="0"/>
              <a:t>:</a:t>
            </a:r>
          </a:p>
          <a:p>
            <a:pPr lvl="1">
              <a:buFont typeface="Arial" panose="020B0604020202020204" pitchFamily="34" charset="0"/>
              <a:buChar char="•"/>
            </a:pPr>
            <a:r>
              <a:rPr lang="en-GB" sz="1700" b="1" dirty="0"/>
              <a:t>Gender</a:t>
            </a:r>
            <a:r>
              <a:rPr lang="en-GB" sz="1700" dirty="0"/>
              <a:t>: Male</a:t>
            </a:r>
          </a:p>
          <a:p>
            <a:pPr lvl="1">
              <a:buFont typeface="Arial" panose="020B0604020202020204" pitchFamily="34" charset="0"/>
              <a:buChar char="•"/>
            </a:pPr>
            <a:r>
              <a:rPr lang="en-GB" sz="1700" b="1" dirty="0"/>
              <a:t>Married</a:t>
            </a:r>
            <a:r>
              <a:rPr lang="en-GB" sz="1700" dirty="0"/>
              <a:t>: Yes</a:t>
            </a:r>
          </a:p>
          <a:p>
            <a:pPr lvl="1">
              <a:buFont typeface="Arial" panose="020B0604020202020204" pitchFamily="34" charset="0"/>
              <a:buChar char="•"/>
            </a:pPr>
            <a:r>
              <a:rPr lang="en-GB" sz="1700" b="1" dirty="0"/>
              <a:t>Dependents</a:t>
            </a:r>
            <a:r>
              <a:rPr lang="en-GB" sz="1700" dirty="0"/>
              <a:t>: 0</a:t>
            </a:r>
          </a:p>
          <a:p>
            <a:pPr lvl="1">
              <a:buFont typeface="Arial" panose="020B0604020202020204" pitchFamily="34" charset="0"/>
              <a:buChar char="•"/>
            </a:pPr>
            <a:r>
              <a:rPr lang="en-GB" sz="1700" b="1" dirty="0"/>
              <a:t>Education</a:t>
            </a:r>
            <a:r>
              <a:rPr lang="en-GB" sz="1700" dirty="0"/>
              <a:t>: Graduate</a:t>
            </a:r>
          </a:p>
          <a:p>
            <a:pPr lvl="1">
              <a:buFont typeface="Arial" panose="020B0604020202020204" pitchFamily="34" charset="0"/>
              <a:buChar char="•"/>
            </a:pPr>
            <a:r>
              <a:rPr lang="en-GB" sz="1700" b="1" dirty="0" err="1"/>
              <a:t>Self_Employed</a:t>
            </a:r>
            <a:r>
              <a:rPr lang="en-GB" sz="1700" dirty="0"/>
              <a:t>: No</a:t>
            </a:r>
          </a:p>
        </p:txBody>
      </p:sp>
      <p:sp>
        <p:nvSpPr>
          <p:cNvPr id="6" name="Content Placeholder 5">
            <a:extLst>
              <a:ext uri="{FF2B5EF4-FFF2-40B4-BE49-F238E27FC236}">
                <a16:creationId xmlns:a16="http://schemas.microsoft.com/office/drawing/2014/main" id="{206DD4C3-6BD0-BFDF-B4CB-32A7BB85F306}"/>
              </a:ext>
            </a:extLst>
          </p:cNvPr>
          <p:cNvSpPr>
            <a:spLocks noGrp="1"/>
          </p:cNvSpPr>
          <p:nvPr>
            <p:ph sz="half" idx="2"/>
          </p:nvPr>
        </p:nvSpPr>
        <p:spPr>
          <a:xfrm>
            <a:off x="4621427" y="2454919"/>
            <a:ext cx="4881804" cy="1948162"/>
          </a:xfrm>
        </p:spPr>
        <p:txBody>
          <a:bodyPr>
            <a:normAutofit fontScale="92500" lnSpcReduction="20000"/>
          </a:bodyPr>
          <a:lstStyle/>
          <a:p>
            <a:pPr lvl="1">
              <a:buFont typeface="Arial" panose="020B0604020202020204" pitchFamily="34" charset="0"/>
              <a:buChar char="•"/>
            </a:pPr>
            <a:r>
              <a:rPr lang="en-GB" sz="1700" b="1" dirty="0"/>
              <a:t>Applicant Income</a:t>
            </a:r>
            <a:r>
              <a:rPr lang="en-GB" sz="1700" dirty="0"/>
              <a:t>: 5000</a:t>
            </a:r>
          </a:p>
          <a:p>
            <a:pPr lvl="1">
              <a:buFont typeface="Arial" panose="020B0604020202020204" pitchFamily="34" charset="0"/>
              <a:buChar char="•"/>
            </a:pPr>
            <a:r>
              <a:rPr lang="en-GB" sz="1700" b="1" dirty="0"/>
              <a:t>Co-applicant Income</a:t>
            </a:r>
            <a:r>
              <a:rPr lang="en-GB" sz="1700" dirty="0"/>
              <a:t>: 2000</a:t>
            </a:r>
          </a:p>
          <a:p>
            <a:pPr lvl="1">
              <a:buFont typeface="Arial" panose="020B0604020202020204" pitchFamily="34" charset="0"/>
              <a:buChar char="•"/>
            </a:pPr>
            <a:r>
              <a:rPr lang="en-GB" sz="1700" b="1" dirty="0"/>
              <a:t>Loan Amount</a:t>
            </a:r>
            <a:r>
              <a:rPr lang="en-GB" sz="1700" dirty="0"/>
              <a:t>: 150 (in thousands)</a:t>
            </a:r>
          </a:p>
          <a:p>
            <a:pPr lvl="1">
              <a:buFont typeface="Arial" panose="020B0604020202020204" pitchFamily="34" charset="0"/>
              <a:buChar char="•"/>
            </a:pPr>
            <a:r>
              <a:rPr lang="en-GB" sz="1700" b="1" dirty="0" err="1"/>
              <a:t>Loan_Amount_Term</a:t>
            </a:r>
            <a:r>
              <a:rPr lang="en-GB" sz="1700" dirty="0"/>
              <a:t>: 360 months</a:t>
            </a:r>
          </a:p>
          <a:p>
            <a:pPr lvl="1">
              <a:buFont typeface="Arial" panose="020B0604020202020204" pitchFamily="34" charset="0"/>
              <a:buChar char="•"/>
            </a:pPr>
            <a:r>
              <a:rPr lang="en-GB" sz="1700" b="1" dirty="0" err="1"/>
              <a:t>Credit_History</a:t>
            </a:r>
            <a:r>
              <a:rPr lang="en-GB" sz="1700" dirty="0"/>
              <a:t>: Good (1)</a:t>
            </a:r>
          </a:p>
          <a:p>
            <a:pPr lvl="1">
              <a:buFont typeface="Arial" panose="020B0604020202020204" pitchFamily="34" charset="0"/>
              <a:buChar char="•"/>
            </a:pPr>
            <a:r>
              <a:rPr lang="en-GB" sz="1700" b="1" dirty="0" err="1"/>
              <a:t>Property_Area</a:t>
            </a:r>
            <a:r>
              <a:rPr lang="en-GB" sz="1700" dirty="0"/>
              <a:t>: Urban</a:t>
            </a:r>
            <a:endParaRPr lang="en-US" sz="1700" dirty="0"/>
          </a:p>
        </p:txBody>
      </p:sp>
      <p:sp>
        <p:nvSpPr>
          <p:cNvPr id="9" name="TextBox 8">
            <a:extLst>
              <a:ext uri="{FF2B5EF4-FFF2-40B4-BE49-F238E27FC236}">
                <a16:creationId xmlns:a16="http://schemas.microsoft.com/office/drawing/2014/main" id="{E53586FE-2979-55F1-E780-1F46EFEE1604}"/>
              </a:ext>
            </a:extLst>
          </p:cNvPr>
          <p:cNvSpPr txBox="1"/>
          <p:nvPr/>
        </p:nvSpPr>
        <p:spPr>
          <a:xfrm>
            <a:off x="1075037" y="1364846"/>
            <a:ext cx="10281293" cy="646331"/>
          </a:xfrm>
          <a:prstGeom prst="rect">
            <a:avLst/>
          </a:prstGeom>
          <a:noFill/>
        </p:spPr>
        <p:txBody>
          <a:bodyPr wrap="square" rtlCol="0">
            <a:spAutoFit/>
          </a:bodyPr>
          <a:lstStyle/>
          <a:p>
            <a:r>
              <a:rPr lang="en-GB" dirty="0"/>
              <a:t>This example represents a loan application from a male applicant with stable income and good credit history. Here’s a breakdown of the key parameters:</a:t>
            </a:r>
            <a:endParaRPr lang="en-US" dirty="0"/>
          </a:p>
        </p:txBody>
      </p:sp>
      <p:sp>
        <p:nvSpPr>
          <p:cNvPr id="10" name="TextBox 9">
            <a:extLst>
              <a:ext uri="{FF2B5EF4-FFF2-40B4-BE49-F238E27FC236}">
                <a16:creationId xmlns:a16="http://schemas.microsoft.com/office/drawing/2014/main" id="{3AEB869F-66A8-0DA1-59EA-8DF2A35A738C}"/>
              </a:ext>
            </a:extLst>
          </p:cNvPr>
          <p:cNvSpPr txBox="1"/>
          <p:nvPr/>
        </p:nvSpPr>
        <p:spPr>
          <a:xfrm>
            <a:off x="791066" y="4205187"/>
            <a:ext cx="10849233" cy="2339102"/>
          </a:xfrm>
          <a:prstGeom prst="rect">
            <a:avLst/>
          </a:prstGeom>
          <a:noFill/>
        </p:spPr>
        <p:txBody>
          <a:bodyPr wrap="square" rtlCol="0">
            <a:spAutoFit/>
          </a:bodyPr>
          <a:lstStyle/>
          <a:p>
            <a:r>
              <a:rPr lang="en-GB" b="1" dirty="0"/>
              <a:t>Model Predictions</a:t>
            </a:r>
            <a:r>
              <a:rPr lang="en-GB" dirty="0"/>
              <a:t>: </a:t>
            </a:r>
          </a:p>
          <a:p>
            <a:pPr marL="285750" indent="-285750">
              <a:buFont typeface="Arial" panose="020B0604020202020204" pitchFamily="34" charset="0"/>
              <a:buChar char="•"/>
            </a:pPr>
            <a:r>
              <a:rPr lang="en-GB" sz="1600" b="1" dirty="0"/>
              <a:t>Logistic Regression</a:t>
            </a:r>
            <a:r>
              <a:rPr lang="en-GB" sz="1600" dirty="0"/>
              <a:t>: Loan Not Approved</a:t>
            </a:r>
          </a:p>
          <a:p>
            <a:pPr marL="285750" indent="-285750">
              <a:buFont typeface="Arial" panose="020B0604020202020204" pitchFamily="34" charset="0"/>
              <a:buChar char="•"/>
            </a:pPr>
            <a:r>
              <a:rPr lang="en-GB" sz="1600" b="1" dirty="0"/>
              <a:t>Random Forest</a:t>
            </a:r>
            <a:r>
              <a:rPr lang="en-GB" sz="1600" dirty="0"/>
              <a:t>: Loan Not Approved</a:t>
            </a:r>
          </a:p>
          <a:p>
            <a:pPr marL="285750" indent="-285750">
              <a:buFont typeface="Arial" panose="020B0604020202020204" pitchFamily="34" charset="0"/>
              <a:buChar char="•"/>
            </a:pPr>
            <a:r>
              <a:rPr lang="en-GB" sz="1600" b="1" dirty="0"/>
              <a:t>SVM</a:t>
            </a:r>
            <a:r>
              <a:rPr lang="en-GB" sz="1600" dirty="0"/>
              <a:t>: Loan Not Approved</a:t>
            </a:r>
          </a:p>
          <a:p>
            <a:r>
              <a:rPr lang="en-GB" sz="1600" dirty="0"/>
              <a:t>Despite having a stable income and a good credit history, the requested loan amount might be relatively high compared to the income level, which could have contributed to the denial. Random Forest provided a similar prediction to the other models, supporting the likelihood that this application may indeed not be approved.</a:t>
            </a:r>
          </a:p>
          <a:p>
            <a:endParaRPr lang="en-US" sz="1600" dirty="0"/>
          </a:p>
        </p:txBody>
      </p:sp>
    </p:spTree>
    <p:extLst>
      <p:ext uri="{BB962C8B-B14F-4D97-AF65-F5344CB8AC3E}">
        <p14:creationId xmlns:p14="http://schemas.microsoft.com/office/powerpoint/2010/main" val="3780614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208A-84AD-1150-4A5F-D7CBA3E66D07}"/>
              </a:ext>
            </a:extLst>
          </p:cNvPr>
          <p:cNvSpPr>
            <a:spLocks noGrp="1"/>
          </p:cNvSpPr>
          <p:nvPr>
            <p:ph type="title"/>
          </p:nvPr>
        </p:nvSpPr>
        <p:spPr>
          <a:xfrm>
            <a:off x="1419032" y="313711"/>
            <a:ext cx="8911687" cy="1280890"/>
          </a:xfrm>
        </p:spPr>
        <p:txBody>
          <a:bodyPr>
            <a:normAutofit fontScale="90000"/>
          </a:bodyPr>
          <a:lstStyle/>
          <a:p>
            <a:pPr algn="ctr"/>
            <a:r>
              <a:rPr lang="en-US" sz="4000" b="1" dirty="0"/>
              <a:t>REAL-TIME EXAMPLE PREDICTION 2</a:t>
            </a:r>
          </a:p>
        </p:txBody>
      </p:sp>
      <p:sp>
        <p:nvSpPr>
          <p:cNvPr id="3" name="Text Placeholder 2">
            <a:extLst>
              <a:ext uri="{FF2B5EF4-FFF2-40B4-BE49-F238E27FC236}">
                <a16:creationId xmlns:a16="http://schemas.microsoft.com/office/drawing/2014/main" id="{CC090C66-7288-9CC7-B1B5-F45272417282}"/>
              </a:ext>
            </a:extLst>
          </p:cNvPr>
          <p:cNvSpPr>
            <a:spLocks noGrp="1"/>
          </p:cNvSpPr>
          <p:nvPr>
            <p:ph sz="half" idx="1"/>
          </p:nvPr>
        </p:nvSpPr>
        <p:spPr>
          <a:xfrm>
            <a:off x="1075036" y="1879459"/>
            <a:ext cx="3398109" cy="2413513"/>
          </a:xfrm>
        </p:spPr>
        <p:txBody>
          <a:bodyPr>
            <a:normAutofit/>
          </a:bodyPr>
          <a:lstStyle/>
          <a:p>
            <a:r>
              <a:rPr lang="en-GB" b="1" dirty="0"/>
              <a:t>Applicant Details</a:t>
            </a:r>
            <a:r>
              <a:rPr lang="en-GB" dirty="0"/>
              <a:t>:</a:t>
            </a:r>
          </a:p>
          <a:p>
            <a:pPr lvl="1">
              <a:buFont typeface="Arial" panose="020B0604020202020204" pitchFamily="34" charset="0"/>
              <a:buChar char="•"/>
            </a:pPr>
            <a:r>
              <a:rPr lang="en-GB" sz="1600" b="1" dirty="0"/>
              <a:t>Gender</a:t>
            </a:r>
            <a:r>
              <a:rPr lang="en-GB" sz="1600" dirty="0"/>
              <a:t>: Female</a:t>
            </a:r>
          </a:p>
          <a:p>
            <a:pPr lvl="1">
              <a:buFont typeface="Arial" panose="020B0604020202020204" pitchFamily="34" charset="0"/>
              <a:buChar char="•"/>
            </a:pPr>
            <a:r>
              <a:rPr lang="en-GB" sz="1600" b="1" dirty="0"/>
              <a:t>Married</a:t>
            </a:r>
            <a:r>
              <a:rPr lang="en-GB" sz="1600" dirty="0"/>
              <a:t>: No</a:t>
            </a:r>
          </a:p>
          <a:p>
            <a:pPr lvl="1">
              <a:buFont typeface="Arial" panose="020B0604020202020204" pitchFamily="34" charset="0"/>
              <a:buChar char="•"/>
            </a:pPr>
            <a:r>
              <a:rPr lang="en-GB" sz="1600" b="1" dirty="0"/>
              <a:t>Dependents</a:t>
            </a:r>
            <a:r>
              <a:rPr lang="en-GB" sz="1600" dirty="0"/>
              <a:t>: 1</a:t>
            </a:r>
          </a:p>
          <a:p>
            <a:pPr lvl="1">
              <a:buFont typeface="Arial" panose="020B0604020202020204" pitchFamily="34" charset="0"/>
              <a:buChar char="•"/>
            </a:pPr>
            <a:r>
              <a:rPr lang="en-GB" sz="1600" b="1" dirty="0"/>
              <a:t>Education</a:t>
            </a:r>
            <a:r>
              <a:rPr lang="en-GB" sz="1600" dirty="0"/>
              <a:t>: Not Graduate</a:t>
            </a:r>
          </a:p>
          <a:p>
            <a:pPr lvl="1">
              <a:buFont typeface="Arial" panose="020B0604020202020204" pitchFamily="34" charset="0"/>
              <a:buChar char="•"/>
            </a:pPr>
            <a:r>
              <a:rPr lang="en-GB" sz="1600" b="1" dirty="0" err="1"/>
              <a:t>Self_Employed</a:t>
            </a:r>
            <a:r>
              <a:rPr lang="en-GB" sz="1600" dirty="0"/>
              <a:t>: Yes</a:t>
            </a:r>
            <a:endParaRPr lang="en-US" sz="1600" dirty="0"/>
          </a:p>
        </p:txBody>
      </p:sp>
      <p:sp>
        <p:nvSpPr>
          <p:cNvPr id="6" name="Content Placeholder 5">
            <a:extLst>
              <a:ext uri="{FF2B5EF4-FFF2-40B4-BE49-F238E27FC236}">
                <a16:creationId xmlns:a16="http://schemas.microsoft.com/office/drawing/2014/main" id="{DC6396A4-EC93-4692-6D4D-800307F88E6D}"/>
              </a:ext>
            </a:extLst>
          </p:cNvPr>
          <p:cNvSpPr>
            <a:spLocks noGrp="1"/>
          </p:cNvSpPr>
          <p:nvPr>
            <p:ph sz="half" idx="2"/>
          </p:nvPr>
        </p:nvSpPr>
        <p:spPr>
          <a:xfrm>
            <a:off x="4621427" y="2382559"/>
            <a:ext cx="4881804" cy="2092881"/>
          </a:xfrm>
        </p:spPr>
        <p:txBody>
          <a:bodyPr>
            <a:noAutofit/>
          </a:bodyPr>
          <a:lstStyle/>
          <a:p>
            <a:pPr lvl="1">
              <a:buFont typeface="Arial" panose="020B0604020202020204" pitchFamily="34" charset="0"/>
              <a:buChar char="•"/>
            </a:pPr>
            <a:r>
              <a:rPr lang="en-GB" sz="1600" b="1" dirty="0"/>
              <a:t>Applicant Income</a:t>
            </a:r>
            <a:r>
              <a:rPr lang="en-GB" sz="1600" dirty="0"/>
              <a:t>: 3000</a:t>
            </a:r>
          </a:p>
          <a:p>
            <a:pPr lvl="1">
              <a:buFont typeface="Arial" panose="020B0604020202020204" pitchFamily="34" charset="0"/>
              <a:buChar char="•"/>
            </a:pPr>
            <a:r>
              <a:rPr lang="en-GB" sz="1600" b="1" dirty="0"/>
              <a:t>Co-applicant Income</a:t>
            </a:r>
            <a:r>
              <a:rPr lang="en-GB" sz="1600" dirty="0"/>
              <a:t>: 0</a:t>
            </a:r>
          </a:p>
          <a:p>
            <a:pPr lvl="1">
              <a:buFont typeface="Arial" panose="020B0604020202020204" pitchFamily="34" charset="0"/>
              <a:buChar char="•"/>
            </a:pPr>
            <a:r>
              <a:rPr lang="en-GB" sz="1600" b="1" dirty="0"/>
              <a:t>Loan Amount</a:t>
            </a:r>
            <a:r>
              <a:rPr lang="en-GB" sz="1600" dirty="0"/>
              <a:t>: 100 (in thousands)</a:t>
            </a:r>
          </a:p>
          <a:p>
            <a:pPr lvl="1">
              <a:buFont typeface="Arial" panose="020B0604020202020204" pitchFamily="34" charset="0"/>
              <a:buChar char="•"/>
            </a:pPr>
            <a:r>
              <a:rPr lang="en-GB" sz="1600" b="1" dirty="0"/>
              <a:t>Loan Amount Term</a:t>
            </a:r>
            <a:r>
              <a:rPr lang="en-GB" sz="1600" dirty="0"/>
              <a:t>: 120 months</a:t>
            </a:r>
          </a:p>
          <a:p>
            <a:pPr lvl="1">
              <a:buFont typeface="Arial" panose="020B0604020202020204" pitchFamily="34" charset="0"/>
              <a:buChar char="•"/>
            </a:pPr>
            <a:r>
              <a:rPr lang="en-GB" sz="1600" b="1" dirty="0"/>
              <a:t>Credit History</a:t>
            </a:r>
            <a:r>
              <a:rPr lang="en-GB" sz="1600" dirty="0"/>
              <a:t>: Poor (0)</a:t>
            </a:r>
          </a:p>
          <a:p>
            <a:pPr lvl="1">
              <a:buFont typeface="Arial" panose="020B0604020202020204" pitchFamily="34" charset="0"/>
              <a:buChar char="•"/>
            </a:pPr>
            <a:r>
              <a:rPr lang="en-GB" sz="1600" b="1" dirty="0"/>
              <a:t>Property Area</a:t>
            </a:r>
            <a:r>
              <a:rPr lang="en-GB" sz="1600" dirty="0"/>
              <a:t>: Rural</a:t>
            </a:r>
            <a:endParaRPr lang="en-US" sz="1600" dirty="0"/>
          </a:p>
        </p:txBody>
      </p:sp>
      <p:sp>
        <p:nvSpPr>
          <p:cNvPr id="9" name="TextBox 8">
            <a:extLst>
              <a:ext uri="{FF2B5EF4-FFF2-40B4-BE49-F238E27FC236}">
                <a16:creationId xmlns:a16="http://schemas.microsoft.com/office/drawing/2014/main" id="{D61BB86D-95E7-F8E6-D198-1129B1BF558B}"/>
              </a:ext>
            </a:extLst>
          </p:cNvPr>
          <p:cNvSpPr txBox="1"/>
          <p:nvPr/>
        </p:nvSpPr>
        <p:spPr>
          <a:xfrm>
            <a:off x="1075036" y="1291064"/>
            <a:ext cx="10281293" cy="646331"/>
          </a:xfrm>
          <a:prstGeom prst="rect">
            <a:avLst/>
          </a:prstGeom>
          <a:noFill/>
        </p:spPr>
        <p:txBody>
          <a:bodyPr wrap="square" rtlCol="0">
            <a:spAutoFit/>
          </a:bodyPr>
          <a:lstStyle/>
          <a:p>
            <a:r>
              <a:rPr lang="en-GB" dirty="0"/>
              <a:t>This example represents a loan application from a self-employed female applicant with a lower income and poor credit history, but a relatively low loan amount and shorter loan term.</a:t>
            </a:r>
            <a:endParaRPr lang="en-US" dirty="0"/>
          </a:p>
        </p:txBody>
      </p:sp>
      <p:sp>
        <p:nvSpPr>
          <p:cNvPr id="10" name="TextBox 9">
            <a:extLst>
              <a:ext uri="{FF2B5EF4-FFF2-40B4-BE49-F238E27FC236}">
                <a16:creationId xmlns:a16="http://schemas.microsoft.com/office/drawing/2014/main" id="{F7BCDA33-B086-3141-747D-6E756A7FFE2C}"/>
              </a:ext>
            </a:extLst>
          </p:cNvPr>
          <p:cNvSpPr txBox="1"/>
          <p:nvPr/>
        </p:nvSpPr>
        <p:spPr>
          <a:xfrm>
            <a:off x="678857" y="4235035"/>
            <a:ext cx="10677471" cy="1846659"/>
          </a:xfrm>
          <a:prstGeom prst="rect">
            <a:avLst/>
          </a:prstGeom>
          <a:noFill/>
        </p:spPr>
        <p:txBody>
          <a:bodyPr wrap="square" rtlCol="0">
            <a:spAutoFit/>
          </a:bodyPr>
          <a:lstStyle/>
          <a:p>
            <a:r>
              <a:rPr lang="en-GB" b="1" dirty="0"/>
              <a:t>Model Predictions</a:t>
            </a:r>
            <a:r>
              <a:rPr lang="en-GB" dirty="0"/>
              <a:t>: </a:t>
            </a:r>
          </a:p>
          <a:p>
            <a:pPr marL="742950" lvl="1" indent="-285750">
              <a:buFont typeface="Arial" panose="020B0604020202020204" pitchFamily="34" charset="0"/>
              <a:buChar char="•"/>
            </a:pPr>
            <a:r>
              <a:rPr lang="en-GB" sz="1600" b="1" dirty="0"/>
              <a:t>Logistic Regression</a:t>
            </a:r>
            <a:r>
              <a:rPr lang="en-GB" sz="1600" dirty="0"/>
              <a:t>: Loan Not Approved</a:t>
            </a:r>
          </a:p>
          <a:p>
            <a:pPr marL="742950" lvl="1" indent="-285750">
              <a:buFont typeface="Arial" panose="020B0604020202020204" pitchFamily="34" charset="0"/>
              <a:buChar char="•"/>
            </a:pPr>
            <a:r>
              <a:rPr lang="en-GB" sz="1600" b="1" dirty="0"/>
              <a:t>Random Forest</a:t>
            </a:r>
            <a:r>
              <a:rPr lang="en-GB" sz="1600" dirty="0"/>
              <a:t>: Loan Approved</a:t>
            </a:r>
          </a:p>
          <a:p>
            <a:pPr marL="742950" lvl="1" indent="-285750">
              <a:buFont typeface="Arial" panose="020B0604020202020204" pitchFamily="34" charset="0"/>
              <a:buChar char="•"/>
            </a:pPr>
            <a:r>
              <a:rPr lang="en-GB" sz="1600" b="1" dirty="0"/>
              <a:t>SVM</a:t>
            </a:r>
            <a:r>
              <a:rPr lang="en-GB" sz="1600" dirty="0"/>
              <a:t>: Loan Not Approved</a:t>
            </a:r>
            <a:endParaRPr lang="en-US" sz="1600" dirty="0"/>
          </a:p>
          <a:p>
            <a:r>
              <a:rPr lang="en-GB" sz="1600" dirty="0"/>
              <a:t>Although this applicant has a poor credit history and a lower income, the relatively low requested loan amount and the shorter loan term may have contributed to a </a:t>
            </a:r>
            <a:r>
              <a:rPr lang="en-GB" sz="1600" dirty="0" err="1"/>
              <a:t>favorable</a:t>
            </a:r>
            <a:r>
              <a:rPr lang="en-GB" sz="1600" dirty="0"/>
              <a:t> outcome. Random Forest was able to account for these positive factors and predicted a "Loan Approved" status, while Logistic Regression and SVM were more conservative, predicting "Loan Not Approved."</a:t>
            </a:r>
          </a:p>
        </p:txBody>
      </p:sp>
    </p:spTree>
    <p:extLst>
      <p:ext uri="{BB962C8B-B14F-4D97-AF65-F5344CB8AC3E}">
        <p14:creationId xmlns:p14="http://schemas.microsoft.com/office/powerpoint/2010/main" val="17235977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193</TotalTime>
  <Words>1314</Words>
  <Application>Microsoft Macintosh PowerPoint</Application>
  <PresentationFormat>Widescreen</PresentationFormat>
  <Paragraphs>151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Loan Prediction</vt:lpstr>
      <vt:lpstr>DATASET OVERVIEW</vt:lpstr>
      <vt:lpstr>EXPLORATORY DATA ANALYSIS (EDA)</vt:lpstr>
      <vt:lpstr>PREPROCESSING</vt:lpstr>
      <vt:lpstr>ALGORITHMS USED</vt:lpstr>
      <vt:lpstr>MODEL COMPARISON AND RESULTS</vt:lpstr>
      <vt:lpstr>HYPERPARAMETER TUNING</vt:lpstr>
      <vt:lpstr>REAL-TIME EXAMPLE PREDICTION 1</vt:lpstr>
      <vt:lpstr>REAL-TIME EXAMPLE PREDICTION 2</vt:lpstr>
      <vt:lpstr>REAL-TIME EXAMPLE PREDICTION 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Eashita Dhillon</dc:creator>
  <cp:lastModifiedBy>Eashita Dhillon</cp:lastModifiedBy>
  <cp:revision>4</cp:revision>
  <dcterms:created xsi:type="dcterms:W3CDTF">2024-11-05T10:40:46Z</dcterms:created>
  <dcterms:modified xsi:type="dcterms:W3CDTF">2024-11-05T13:54:10Z</dcterms:modified>
</cp:coreProperties>
</file>