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87" r:id="rId6"/>
    <p:sldId id="301" r:id="rId7"/>
    <p:sldId id="276" r:id="rId8"/>
    <p:sldId id="288" r:id="rId9"/>
    <p:sldId id="289" r:id="rId10"/>
    <p:sldId id="290" r:id="rId11"/>
    <p:sldId id="291" r:id="rId12"/>
    <p:sldId id="292" r:id="rId13"/>
    <p:sldId id="277" r:id="rId14"/>
    <p:sldId id="278" r:id="rId15"/>
    <p:sldId id="279" r:id="rId16"/>
    <p:sldId id="280" r:id="rId17"/>
    <p:sldId id="281" r:id="rId18"/>
    <p:sldId id="283" r:id="rId19"/>
    <p:sldId id="282" r:id="rId20"/>
    <p:sldId id="293" r:id="rId21"/>
    <p:sldId id="294" r:id="rId22"/>
    <p:sldId id="295" r:id="rId23"/>
    <p:sldId id="296" r:id="rId24"/>
    <p:sldId id="297" r:id="rId25"/>
    <p:sldId id="298" r:id="rId26"/>
    <p:sldId id="299" r:id="rId27"/>
    <p:sldId id="300"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9D3690-1860-4A8B-9BEF-711CCC7BFA16}">
          <p14:sldIdLst>
            <p14:sldId id="256"/>
            <p14:sldId id="287"/>
            <p14:sldId id="301"/>
            <p14:sldId id="276"/>
            <p14:sldId id="288"/>
            <p14:sldId id="289"/>
            <p14:sldId id="290"/>
            <p14:sldId id="291"/>
            <p14:sldId id="292"/>
            <p14:sldId id="277"/>
            <p14:sldId id="278"/>
            <p14:sldId id="279"/>
            <p14:sldId id="280"/>
            <p14:sldId id="281"/>
            <p14:sldId id="283"/>
            <p14:sldId id="282"/>
            <p14:sldId id="293"/>
            <p14:sldId id="294"/>
            <p14:sldId id="295"/>
            <p14:sldId id="296"/>
            <p14:sldId id="297"/>
            <p14:sldId id="298"/>
            <p14:sldId id="299"/>
            <p14:sldId id="300"/>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114" d="100"/>
          <a:sy n="114" d="100"/>
        </p:scale>
        <p:origin x="414"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12/8/2021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5632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85836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98316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0144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112088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12/8/2021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12/8/2021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lideshare.net/muthukum/caravan-insurance-data-mining-statistical-analysis" TargetMode="External"/><Relationship Id="rId2" Type="http://schemas.openxmlformats.org/officeDocument/2006/relationships/hyperlink" Target="https://link.springer.com/chapter/10.1007/978-1-4471-0351-6_12" TargetMode="External"/><Relationship Id="rId1" Type="http://schemas.openxmlformats.org/officeDocument/2006/relationships/slideLayout" Target="../slideLayouts/slideLayout7.xml"/><Relationship Id="rId4" Type="http://schemas.openxmlformats.org/officeDocument/2006/relationships/hyperlink" Target="https://www.comparethemarket.com/caravan-insurance/?AFFCLIE=EY1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598003"/>
            <a:ext cx="9144000" cy="1661993"/>
          </a:xfrm>
        </p:spPr>
        <p:txBody>
          <a:bodyPr lIns="0" tIns="0" rIns="0" bIns="0" anchor="t">
            <a:spAutoFit/>
          </a:bodyPr>
          <a:lstStyle/>
          <a:p>
            <a:r>
              <a:rPr lang="en-GB" dirty="0">
                <a:solidFill>
                  <a:schemeClr val="bg1"/>
                </a:solidFill>
              </a:rPr>
              <a:t>CARAVAN INSURANCE PRESENTATION</a:t>
            </a:r>
            <a:endParaRPr lang="en-US"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CF0071E-4823-464E-8880-52854BC455F3}"/>
              </a:ext>
            </a:extLst>
          </p:cNvPr>
          <p:cNvSpPr txBox="1"/>
          <p:nvPr/>
        </p:nvSpPr>
        <p:spPr>
          <a:xfrm>
            <a:off x="3105325" y="4739779"/>
            <a:ext cx="5981350" cy="1200329"/>
          </a:xfrm>
          <a:prstGeom prst="rect">
            <a:avLst/>
          </a:prstGeom>
          <a:noFill/>
          <a:ln>
            <a:solidFill>
              <a:srgbClr val="FFC000"/>
            </a:solidFill>
          </a:ln>
        </p:spPr>
        <p:txBody>
          <a:bodyPr wrap="square" rtlCol="0">
            <a:spAutoFit/>
          </a:bodyPr>
          <a:lstStyle/>
          <a:p>
            <a:pPr algn="ctr"/>
            <a:r>
              <a:rPr lang="en-GB" dirty="0">
                <a:solidFill>
                  <a:schemeClr val="bg1"/>
                </a:solidFill>
              </a:rPr>
              <a:t>Mansi Goyal-6709502</a:t>
            </a:r>
          </a:p>
          <a:p>
            <a:pPr algn="ctr"/>
            <a:r>
              <a:rPr lang="en-GB" dirty="0">
                <a:solidFill>
                  <a:schemeClr val="bg1"/>
                </a:solidFill>
              </a:rPr>
              <a:t>Neha Jogula-6706944</a:t>
            </a:r>
          </a:p>
          <a:p>
            <a:pPr algn="ctr"/>
            <a:r>
              <a:rPr lang="en-GB" dirty="0">
                <a:solidFill>
                  <a:schemeClr val="bg1"/>
                </a:solidFill>
              </a:rPr>
              <a:t>Eashwar Thyagarajan-6713922</a:t>
            </a:r>
          </a:p>
          <a:p>
            <a:pPr algn="ctr"/>
            <a:r>
              <a:rPr lang="en-IN" dirty="0">
                <a:solidFill>
                  <a:schemeClr val="bg1"/>
                </a:solidFill>
              </a:rPr>
              <a:t>Joseph James- 6713109 </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3511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9" name="Picture 38">
            <a:extLst>
              <a:ext uri="{FF2B5EF4-FFF2-40B4-BE49-F238E27FC236}">
                <a16:creationId xmlns:a16="http://schemas.microsoft.com/office/drawing/2014/main" id="{361E2417-B66F-424D-9312-BD67EF0CCD42}"/>
              </a:ext>
            </a:extLst>
          </p:cNvPr>
          <p:cNvPicPr>
            <a:picLocks noChangeAspect="1"/>
          </p:cNvPicPr>
          <p:nvPr/>
        </p:nvPicPr>
        <p:blipFill>
          <a:blip r:embed="rId3"/>
          <a:stretch>
            <a:fillRect/>
          </a:stretch>
        </p:blipFill>
        <p:spPr>
          <a:xfrm>
            <a:off x="4530055" y="310392"/>
            <a:ext cx="7063530" cy="5613635"/>
          </a:xfrm>
          <a:prstGeom prst="rect">
            <a:avLst/>
          </a:prstGeom>
          <a:ln>
            <a:solidFill>
              <a:schemeClr val="tx1"/>
            </a:solidFill>
          </a:ln>
        </p:spPr>
      </p:pic>
      <p:sp>
        <p:nvSpPr>
          <p:cNvPr id="10" name="TextBox 9">
            <a:extLst>
              <a:ext uri="{FF2B5EF4-FFF2-40B4-BE49-F238E27FC236}">
                <a16:creationId xmlns:a16="http://schemas.microsoft.com/office/drawing/2014/main" id="{2A7D601D-3C50-472D-92C0-36D39DEA7688}"/>
              </a:ext>
            </a:extLst>
          </p:cNvPr>
          <p:cNvSpPr txBox="1"/>
          <p:nvPr/>
        </p:nvSpPr>
        <p:spPr>
          <a:xfrm>
            <a:off x="349603" y="602798"/>
            <a:ext cx="3942003" cy="611449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next strategy for reducing undesirable features is multicollinearity, which means that the variables being compared are closely connected. </a:t>
            </a:r>
            <a:r>
              <a:rPr lang="en-IN" sz="1800" dirty="0">
                <a:latin typeface="Times New Roman" panose="02020603050405020304" pitchFamily="18" charset="0"/>
                <a:ea typeface="Calibri" panose="020F0502020204030204" pitchFamily="34" charset="0"/>
                <a:cs typeface="Times New Roman" panose="02020603050405020304" pitchFamily="18" charset="0"/>
              </a:rPr>
              <a:t>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issue could lead to a misleading model, so higher multicollinear features are eliminated at this stage. </a:t>
            </a:r>
          </a:p>
          <a:p>
            <a:pPr marL="342900" indent="-342900">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figure (Fig.9) displays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heat map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which </a:t>
            </a:r>
            <a:r>
              <a:rPr lang="en-IN" dirty="0">
                <a:latin typeface="Times New Roman" panose="02020603050405020304" pitchFamily="18" charset="0"/>
                <a:ea typeface="Calibri" panose="020F0502020204030204" pitchFamily="34" charset="0"/>
                <a:cs typeface="Times New Roman" panose="02020603050405020304" pitchFamily="18" charset="0"/>
              </a:rPr>
              <a:t>exhibits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higher multicollinear characteristics between the last 42 features.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Microsoft Excel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has been used to check the collinearity between the features as shown in the figure.</a:t>
            </a:r>
          </a:p>
          <a:p>
            <a:pPr marL="285750" lvl="0" indent="-285750">
              <a:spcAft>
                <a:spcPts val="8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this step all the No. of policies fields </a:t>
            </a:r>
            <a:r>
              <a:rPr lang="en-GB" sz="1800" dirty="0">
                <a:latin typeface="Times New Roman" panose="02020603050405020304" pitchFamily="18" charset="0"/>
                <a:ea typeface="Calibri" panose="020F0502020204030204" pitchFamily="34" charset="0"/>
                <a:cs typeface="Times New Roman" panose="02020603050405020304" pitchFamily="18" charset="0"/>
              </a:rPr>
              <a:t>such as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no. of fire policies, no. of 3</a:t>
            </a:r>
            <a:r>
              <a:rPr lang="en-GB"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party insurance policies are filtered out because they have high collinearity with all the contribution fields.</a:t>
            </a:r>
          </a:p>
        </p:txBody>
      </p:sp>
      <p:sp>
        <p:nvSpPr>
          <p:cNvPr id="12" name="TextBox 11">
            <a:extLst>
              <a:ext uri="{FF2B5EF4-FFF2-40B4-BE49-F238E27FC236}">
                <a16:creationId xmlns:a16="http://schemas.microsoft.com/office/drawing/2014/main" id="{E01DA379-AC92-4821-ABF2-3C2B5D9A9C45}"/>
              </a:ext>
            </a:extLst>
          </p:cNvPr>
          <p:cNvSpPr txBox="1"/>
          <p:nvPr/>
        </p:nvSpPr>
        <p:spPr>
          <a:xfrm>
            <a:off x="228600" y="135114"/>
            <a:ext cx="2984383" cy="523220"/>
          </a:xfrm>
          <a:prstGeom prst="rect">
            <a:avLst/>
          </a:prstGeom>
          <a:noFill/>
        </p:spPr>
        <p:txBody>
          <a:bodyPr wrap="square">
            <a:spAutoFit/>
          </a:bodyPr>
          <a:lstStyle/>
          <a:p>
            <a:pPr lvl="0">
              <a:spcAft>
                <a:spcPts val="800"/>
              </a:spcAft>
              <a:buFont typeface="Wingdings" panose="05000000000000000000" pitchFamily="2" charset="2"/>
              <a:buChar char="q"/>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Multicollinearity</a:t>
            </a:r>
          </a:p>
        </p:txBody>
      </p:sp>
      <p:sp>
        <p:nvSpPr>
          <p:cNvPr id="5" name="TextBox 4">
            <a:extLst>
              <a:ext uri="{FF2B5EF4-FFF2-40B4-BE49-F238E27FC236}">
                <a16:creationId xmlns:a16="http://schemas.microsoft.com/office/drawing/2014/main" id="{5358A3CA-BDC7-4457-9789-7A96FBDF29B5}"/>
              </a:ext>
            </a:extLst>
          </p:cNvPr>
          <p:cNvSpPr txBox="1"/>
          <p:nvPr/>
        </p:nvSpPr>
        <p:spPr>
          <a:xfrm>
            <a:off x="7133438" y="6099305"/>
            <a:ext cx="1856763" cy="369332"/>
          </a:xfrm>
          <a:prstGeom prst="rect">
            <a:avLst/>
          </a:prstGeom>
          <a:no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Fig. 9. Heat map</a:t>
            </a:r>
          </a:p>
        </p:txBody>
      </p:sp>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90500" y="33374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Model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B0BDB83D-9250-4B92-A606-BA28EEA8685C}"/>
              </a:ext>
            </a:extLst>
          </p:cNvPr>
          <p:cNvSpPr txBox="1">
            <a:spLocks/>
          </p:cNvSpPr>
          <p:nvPr/>
        </p:nvSpPr>
        <p:spPr>
          <a:xfrm>
            <a:off x="822121" y="1109338"/>
            <a:ext cx="10531679" cy="50676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Calibri" panose="020F0502020204030204" pitchFamily="34" charset="0"/>
              </a:rPr>
              <a:t> The project's major goal is to find a suitable model once the dataset has been trained. After producing a </a:t>
            </a:r>
            <a:r>
              <a:rPr lang="en-IN" sz="1900" b="1" dirty="0">
                <a:latin typeface="Calibri" panose="020F0502020204030204" pitchFamily="34" charset="0"/>
                <a:ea typeface="Calibri" panose="020F0502020204030204" pitchFamily="34" charset="0"/>
                <a:cs typeface="Calibri" panose="020F0502020204030204" pitchFamily="34" charset="0"/>
              </a:rPr>
              <a:t>confusion matrix </a:t>
            </a:r>
            <a:r>
              <a:rPr lang="en-IN" sz="1900" dirty="0">
                <a:latin typeface="Calibri" panose="020F0502020204030204" pitchFamily="34" charset="0"/>
                <a:ea typeface="Calibri" panose="020F0502020204030204" pitchFamily="34" charset="0"/>
                <a:cs typeface="Calibri" panose="020F0502020204030204" pitchFamily="34" charset="0"/>
              </a:rPr>
              <a:t>from the data set, the discovered models are assessed for </a:t>
            </a:r>
            <a:r>
              <a:rPr lang="en-IN" sz="1900" b="1" dirty="0">
                <a:latin typeface="Calibri" panose="020F0502020204030204" pitchFamily="34" charset="0"/>
                <a:ea typeface="Calibri" panose="020F0502020204030204" pitchFamily="34" charset="0"/>
                <a:cs typeface="Calibri" panose="020F0502020204030204" pitchFamily="34" charset="0"/>
              </a:rPr>
              <a:t>accuracy</a:t>
            </a:r>
            <a:r>
              <a:rPr lang="en-IN" sz="1900" dirty="0">
                <a:latin typeface="Calibri" panose="020F0502020204030204" pitchFamily="34" charset="0"/>
                <a:ea typeface="Calibri" panose="020F0502020204030204" pitchFamily="34" charset="0"/>
                <a:cs typeface="Calibri" panose="020F0502020204030204" pitchFamily="34" charset="0"/>
              </a:rPr>
              <a:t>, </a:t>
            </a:r>
            <a:r>
              <a:rPr lang="en-IN" sz="1900" b="1" dirty="0">
                <a:latin typeface="Calibri" panose="020F0502020204030204" pitchFamily="34" charset="0"/>
                <a:ea typeface="Calibri" panose="020F0502020204030204" pitchFamily="34" charset="0"/>
                <a:cs typeface="Calibri" panose="020F0502020204030204" pitchFamily="34" charset="0"/>
              </a:rPr>
              <a:t>sensitivity</a:t>
            </a:r>
            <a:r>
              <a:rPr lang="en-IN" sz="1900" dirty="0">
                <a:latin typeface="Calibri" panose="020F0502020204030204" pitchFamily="34" charset="0"/>
                <a:ea typeface="Calibri" panose="020F0502020204030204" pitchFamily="34" charset="0"/>
                <a:cs typeface="Calibri" panose="020F0502020204030204" pitchFamily="34" charset="0"/>
              </a:rPr>
              <a:t>, </a:t>
            </a:r>
            <a:r>
              <a:rPr lang="en-IN" sz="1900" b="1" dirty="0">
                <a:latin typeface="Calibri" panose="020F0502020204030204" pitchFamily="34" charset="0"/>
                <a:ea typeface="Calibri" panose="020F0502020204030204" pitchFamily="34" charset="0"/>
                <a:cs typeface="Calibri" panose="020F0502020204030204" pitchFamily="34" charset="0"/>
              </a:rPr>
              <a:t>specificity</a:t>
            </a:r>
            <a:r>
              <a:rPr lang="en-IN" sz="1900" dirty="0">
                <a:latin typeface="Calibri" panose="020F0502020204030204" pitchFamily="34" charset="0"/>
                <a:ea typeface="Calibri" panose="020F0502020204030204" pitchFamily="34" charset="0"/>
                <a:cs typeface="Calibri" panose="020F0502020204030204" pitchFamily="34" charset="0"/>
              </a:rPr>
              <a:t>, and </a:t>
            </a:r>
            <a:r>
              <a:rPr lang="en-IN" sz="1900" b="1" dirty="0">
                <a:latin typeface="Calibri" panose="020F0502020204030204" pitchFamily="34" charset="0"/>
                <a:ea typeface="Calibri" panose="020F0502020204030204" pitchFamily="34" charset="0"/>
                <a:cs typeface="Calibri" panose="020F0502020204030204" pitchFamily="34" charset="0"/>
              </a:rPr>
              <a:t>precision</a:t>
            </a:r>
            <a:r>
              <a:rPr lang="en-IN" sz="1900" dirty="0">
                <a:latin typeface="Calibri" panose="020F0502020204030204" pitchFamily="34" charset="0"/>
                <a:ea typeface="Calibri" panose="020F0502020204030204" pitchFamily="34" charset="0"/>
                <a:cs typeface="Calibri" panose="020F0502020204030204" pitchFamily="34" charset="0"/>
              </a:rPr>
              <a:t>. </a:t>
            </a:r>
          </a:p>
          <a:p>
            <a:pPr>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Calibri" panose="020F0502020204030204" pitchFamily="34" charset="0"/>
              </a:rPr>
              <a:t> Every model's major goal is to reduce the erroneous negative value. It's because they're the types of consumers that are most inclined to acquire caravan insurance, yet the model labels them as non-customers. Customers will lose business as a result of this. </a:t>
            </a:r>
          </a:p>
          <a:p>
            <a:pPr>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Calibri" panose="020F0502020204030204" pitchFamily="34" charset="0"/>
              </a:rPr>
              <a:t> </a:t>
            </a:r>
            <a:r>
              <a:rPr lang="en-GB" sz="1900" dirty="0">
                <a:latin typeface="Calibri" panose="020F0502020204030204" pitchFamily="34" charset="0"/>
                <a:ea typeface="Calibri" panose="020F0502020204030204" pitchFamily="34" charset="0"/>
                <a:cs typeface="Calibri" panose="020F0502020204030204" pitchFamily="34" charset="0"/>
              </a:rPr>
              <a:t>Each pre-defined machine learning model gives various results based on the </a:t>
            </a:r>
            <a:r>
              <a:rPr lang="en-GB" sz="1900" b="1" dirty="0">
                <a:latin typeface="Calibri" panose="020F0502020204030204" pitchFamily="34" charset="0"/>
                <a:ea typeface="Calibri" panose="020F0502020204030204" pitchFamily="34" charset="0"/>
                <a:cs typeface="Calibri" panose="020F0502020204030204" pitchFamily="34" charset="0"/>
              </a:rPr>
              <a:t>unique algorithms used</a:t>
            </a:r>
            <a:r>
              <a:rPr lang="en-GB" sz="1900" dirty="0">
                <a:latin typeface="Calibri" panose="020F0502020204030204" pitchFamily="34" charset="0"/>
                <a:ea typeface="Calibri" panose="020F0502020204030204" pitchFamily="34" charset="0"/>
                <a:cs typeface="Calibri" panose="020F0502020204030204" pitchFamily="34" charset="0"/>
              </a:rPr>
              <a:t>.</a:t>
            </a:r>
            <a:r>
              <a:rPr lang="en-IN" sz="1900" dirty="0">
                <a:latin typeface="Calibri" panose="020F0502020204030204" pitchFamily="34" charset="0"/>
                <a:ea typeface="Calibri" panose="020F0502020204030204" pitchFamily="34" charset="0"/>
                <a:cs typeface="Calibri" panose="020F0502020204030204" pitchFamily="34" charset="0"/>
              </a:rPr>
              <a:t>    </a:t>
            </a:r>
          </a:p>
          <a:p>
            <a:pPr>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Calibri" panose="020F0502020204030204" pitchFamily="34" charset="0"/>
              </a:rPr>
              <a:t> The following machine learning models are put to the test in order to predict how many people will acquire caravan insurance.</a:t>
            </a:r>
          </a:p>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 C5.0</a:t>
            </a:r>
          </a:p>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CHAID</a:t>
            </a:r>
          </a:p>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Neural network</a:t>
            </a:r>
          </a:p>
          <a:p>
            <a:pPr marL="342900" indent="-3429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Random tree</a:t>
            </a:r>
          </a:p>
          <a:p>
            <a:pPr marL="0" indent="0">
              <a:buNone/>
            </a:pPr>
            <a:endParaRPr lang="en-IN" dirty="0"/>
          </a:p>
        </p:txBody>
      </p:sp>
    </p:spTree>
    <p:extLst>
      <p:ext uri="{BB962C8B-B14F-4D97-AF65-F5344CB8AC3E}">
        <p14:creationId xmlns:p14="http://schemas.microsoft.com/office/powerpoint/2010/main" val="8437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C5.0</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A00419A-6668-4B44-956C-6BD56C38B5C1}"/>
              </a:ext>
            </a:extLst>
          </p:cNvPr>
          <p:cNvSpPr txBox="1">
            <a:spLocks/>
          </p:cNvSpPr>
          <p:nvPr/>
        </p:nvSpPr>
        <p:spPr>
          <a:xfrm>
            <a:off x="503340" y="855297"/>
            <a:ext cx="6306423" cy="53417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GB"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A C5.0 model divides the sample according to the field that delivers the most information gain. This node builds a decision tree or a rule set using the C5.0 algorithm. </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 The given figure 10 (Fig.10) represents the confusion matrix of the C5.0 model.</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 The test </a:t>
            </a:r>
            <a:r>
              <a:rPr lang="en-GB" sz="1800" b="1" dirty="0">
                <a:solidFill>
                  <a:srgbClr val="161616"/>
                </a:solidFill>
                <a:latin typeface="Times New Roman" panose="02020603050405020304" pitchFamily="18" charset="0"/>
                <a:cs typeface="Times New Roman" panose="02020603050405020304" pitchFamily="18" charset="0"/>
              </a:rPr>
              <a:t>data accuracy </a:t>
            </a:r>
            <a:r>
              <a:rPr lang="en-GB" sz="1800" dirty="0">
                <a:solidFill>
                  <a:srgbClr val="161616"/>
                </a:solidFill>
                <a:latin typeface="Times New Roman" panose="02020603050405020304" pitchFamily="18" charset="0"/>
                <a:cs typeface="Times New Roman" panose="02020603050405020304" pitchFamily="18" charset="0"/>
              </a:rPr>
              <a:t>is above </a:t>
            </a:r>
            <a:r>
              <a:rPr lang="en-GB" sz="1800" b="1" dirty="0">
                <a:solidFill>
                  <a:srgbClr val="161616"/>
                </a:solidFill>
                <a:latin typeface="Times New Roman" panose="02020603050405020304" pitchFamily="18" charset="0"/>
                <a:cs typeface="Times New Roman" panose="02020603050405020304" pitchFamily="18" charset="0"/>
              </a:rPr>
              <a:t>80%</a:t>
            </a:r>
            <a:r>
              <a:rPr lang="en-IN" sz="1800" dirty="0">
                <a:solidFill>
                  <a:srgbClr val="161616"/>
                </a:solidFill>
                <a:latin typeface="Times New Roman" panose="02020603050405020304" pitchFamily="18" charset="0"/>
                <a:cs typeface="Times New Roman" panose="02020603050405020304" pitchFamily="18" charset="0"/>
              </a:rPr>
              <a:t> and performance evaluation for 1’s is above </a:t>
            </a:r>
            <a:r>
              <a:rPr lang="en-IN" sz="1800" b="1" dirty="0">
                <a:solidFill>
                  <a:srgbClr val="161616"/>
                </a:solidFill>
                <a:latin typeface="Times New Roman" panose="02020603050405020304" pitchFamily="18" charset="0"/>
                <a:cs typeface="Times New Roman" panose="02020603050405020304" pitchFamily="18" charset="0"/>
              </a:rPr>
              <a:t>0.9</a:t>
            </a:r>
            <a:r>
              <a:rPr lang="en-IN" sz="1800" dirty="0">
                <a:solidFill>
                  <a:srgbClr val="161616"/>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 We may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114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positives) persons are likely to be interested in purchasing a caravan house insurance policy, and hence a significant amount of time and money can be spent courting these potential clients.</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 We may also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3114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negatives) people might not have an interest in caravan policies and thus the resources don’t get misdirected. </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 Our models incorrectly anticipate that 648 people would be interested in purchasing a mobile home insurance policy. </a:t>
            </a:r>
          </a:p>
        </p:txBody>
      </p:sp>
      <p:pic>
        <p:nvPicPr>
          <p:cNvPr id="20" name="Picture 2">
            <a:extLst>
              <a:ext uri="{FF2B5EF4-FFF2-40B4-BE49-F238E27FC236}">
                <a16:creationId xmlns:a16="http://schemas.microsoft.com/office/drawing/2014/main" id="{C29B97E9-E91E-4594-A997-E5B2B7EAEA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87" b="2153"/>
          <a:stretch/>
        </p:blipFill>
        <p:spPr bwMode="auto">
          <a:xfrm>
            <a:off x="7038363" y="966097"/>
            <a:ext cx="4755465" cy="4956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53DD24-93C0-43E0-B5A5-445186E92666}"/>
              </a:ext>
            </a:extLst>
          </p:cNvPr>
          <p:cNvSpPr txBox="1"/>
          <p:nvPr/>
        </p:nvSpPr>
        <p:spPr>
          <a:xfrm>
            <a:off x="9054457" y="6044365"/>
            <a:ext cx="838691"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10</a:t>
            </a:r>
          </a:p>
        </p:txBody>
      </p:sp>
    </p:spTree>
    <p:extLst>
      <p:ext uri="{BB962C8B-B14F-4D97-AF65-F5344CB8AC3E}">
        <p14:creationId xmlns:p14="http://schemas.microsoft.com/office/powerpoint/2010/main" val="121214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1600" dirty="0"/>
          </a:p>
          <a:p>
            <a:pPr algn="ctr"/>
            <a:r>
              <a:rPr lang="en-GB" sz="2800" b="1" dirty="0">
                <a:latin typeface="Times New Roman" panose="02020603050405020304" pitchFamily="18" charset="0"/>
                <a:cs typeface="Times New Roman" panose="02020603050405020304" pitchFamily="18" charset="0"/>
              </a:rPr>
              <a:t>CHAID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8C6B8F-213D-43E4-9993-9FAA5334489C}"/>
              </a:ext>
            </a:extLst>
          </p:cNvPr>
          <p:cNvSpPr txBox="1">
            <a:spLocks/>
          </p:cNvSpPr>
          <p:nvPr/>
        </p:nvSpPr>
        <p:spPr>
          <a:xfrm>
            <a:off x="533399" y="604008"/>
            <a:ext cx="5800289" cy="541089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a:p>
            <a:pPr>
              <a:buFont typeface="Wingdings" panose="05000000000000000000" pitchFamily="2" charset="2"/>
              <a:buChar char="q"/>
            </a:pPr>
            <a:r>
              <a:rPr lang="en-GB" sz="1800" dirty="0">
                <a:solidFill>
                  <a:srgbClr val="161616"/>
                </a:solidFill>
                <a:latin typeface="Times New Roman" panose="02020603050405020304" pitchFamily="18" charset="0"/>
                <a:ea typeface="Times New Roman" panose="02020603050405020304" pitchFamily="18" charset="0"/>
                <a:cs typeface="Times New Roman" panose="02020603050405020304" pitchFamily="18" charset="0"/>
              </a:rPr>
              <a:t>CHAID (Chi-squared Automatic Interaction Detection) is a classification approach for constructing decision trees that uses chi-square statistics to find optimal splits</a:t>
            </a:r>
            <a:r>
              <a:rPr lang="en-IN" sz="1800" dirty="0">
                <a:solidFill>
                  <a:srgbClr val="161616"/>
                </a:solidFill>
                <a:latin typeface="Times New Roman" panose="02020603050405020304" pitchFamily="18" charset="0"/>
                <a:ea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Given figure11 (fig. 11) represents the confusion matrix of the CHAID model.</a:t>
            </a:r>
            <a:endParaRPr lang="en-GB" sz="18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The test </a:t>
            </a:r>
            <a:r>
              <a:rPr lang="en-GB" sz="1800" b="1" dirty="0">
                <a:solidFill>
                  <a:srgbClr val="161616"/>
                </a:solidFill>
                <a:latin typeface="Times New Roman" panose="02020603050405020304" pitchFamily="18" charset="0"/>
                <a:cs typeface="Times New Roman" panose="02020603050405020304" pitchFamily="18" charset="0"/>
              </a:rPr>
              <a:t>data accuracy </a:t>
            </a:r>
            <a:r>
              <a:rPr lang="en-GB" sz="1800" dirty="0">
                <a:solidFill>
                  <a:srgbClr val="161616"/>
                </a:solidFill>
                <a:latin typeface="Times New Roman" panose="02020603050405020304" pitchFamily="18" charset="0"/>
                <a:cs typeface="Times New Roman" panose="02020603050405020304" pitchFamily="18" charset="0"/>
              </a:rPr>
              <a:t>is above </a:t>
            </a:r>
            <a:r>
              <a:rPr lang="en-GB" sz="1800" b="1" dirty="0">
                <a:solidFill>
                  <a:srgbClr val="161616"/>
                </a:solidFill>
                <a:latin typeface="Times New Roman" panose="02020603050405020304" pitchFamily="18" charset="0"/>
                <a:cs typeface="Times New Roman" panose="02020603050405020304" pitchFamily="18" charset="0"/>
              </a:rPr>
              <a:t>81%</a:t>
            </a:r>
            <a:r>
              <a:rPr lang="en-IN" sz="1800" dirty="0">
                <a:solidFill>
                  <a:srgbClr val="161616"/>
                </a:solidFill>
                <a:latin typeface="Times New Roman" panose="02020603050405020304" pitchFamily="18" charset="0"/>
                <a:cs typeface="Times New Roman" panose="02020603050405020304" pitchFamily="18" charset="0"/>
              </a:rPr>
              <a:t> and performance evaluation for 1’s is above </a:t>
            </a:r>
            <a:r>
              <a:rPr lang="en-IN" sz="1800" b="1" dirty="0">
                <a:solidFill>
                  <a:srgbClr val="161616"/>
                </a:solidFill>
                <a:latin typeface="Times New Roman" panose="02020603050405020304" pitchFamily="18" charset="0"/>
                <a:cs typeface="Times New Roman" panose="02020603050405020304" pitchFamily="18" charset="0"/>
              </a:rPr>
              <a:t>0.89</a:t>
            </a:r>
            <a:r>
              <a:rPr lang="en-IN" sz="1800" dirty="0">
                <a:solidFill>
                  <a:srgbClr val="161616"/>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We may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106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positives) persons are likely to be interested in purchasing a caravan house insurance policy, and hence a significant amount of time and money can be spent courting these potential clients.</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We may also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3140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negatives) people might not have an interest in caravan policies and thus resources don’t get misdirected. </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Our models incorrectly anticipate that 622 people would be interested in purchasing a mobile home insurance policy. </a:t>
            </a:r>
            <a:endParaRPr lang="en-IN" sz="1800" dirty="0">
              <a:solidFill>
                <a:srgbClr val="16161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solidFill>
                <a:srgbClr val="16161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900" dirty="0">
              <a:latin typeface="Times New Roman" panose="02020603050405020304" pitchFamily="18" charset="0"/>
              <a:cs typeface="Times New Roman" panose="02020603050405020304" pitchFamily="18" charset="0"/>
            </a:endParaRPr>
          </a:p>
          <a:p>
            <a:endParaRPr lang="en-IN" dirty="0"/>
          </a:p>
        </p:txBody>
      </p:sp>
      <p:pic>
        <p:nvPicPr>
          <p:cNvPr id="48" name="Picture 47">
            <a:extLst>
              <a:ext uri="{FF2B5EF4-FFF2-40B4-BE49-F238E27FC236}">
                <a16:creationId xmlns:a16="http://schemas.microsoft.com/office/drawing/2014/main" id="{5A458521-7766-46F9-AA67-34AE99A5ADA1}"/>
              </a:ext>
            </a:extLst>
          </p:cNvPr>
          <p:cNvPicPr>
            <a:picLocks noChangeAspect="1"/>
          </p:cNvPicPr>
          <p:nvPr/>
        </p:nvPicPr>
        <p:blipFill>
          <a:blip r:embed="rId3"/>
          <a:stretch>
            <a:fillRect/>
          </a:stretch>
        </p:blipFill>
        <p:spPr>
          <a:xfrm>
            <a:off x="6783977" y="1006684"/>
            <a:ext cx="4874623" cy="5075242"/>
          </a:xfrm>
          <a:prstGeom prst="rect">
            <a:avLst/>
          </a:prstGeom>
          <a:ln>
            <a:solidFill>
              <a:schemeClr val="tx1"/>
            </a:solidFill>
          </a:ln>
        </p:spPr>
      </p:pic>
      <p:sp>
        <p:nvSpPr>
          <p:cNvPr id="2" name="TextBox 1">
            <a:extLst>
              <a:ext uri="{FF2B5EF4-FFF2-40B4-BE49-F238E27FC236}">
                <a16:creationId xmlns:a16="http://schemas.microsoft.com/office/drawing/2014/main" id="{70835D2E-72F1-464A-92B1-5E817FE2855D}"/>
              </a:ext>
            </a:extLst>
          </p:cNvPr>
          <p:cNvSpPr txBox="1"/>
          <p:nvPr/>
        </p:nvSpPr>
        <p:spPr>
          <a:xfrm>
            <a:off x="9060110" y="6150436"/>
            <a:ext cx="830099"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11</a:t>
            </a:r>
          </a:p>
        </p:txBody>
      </p:sp>
    </p:spTree>
    <p:extLst>
      <p:ext uri="{BB962C8B-B14F-4D97-AF65-F5344CB8AC3E}">
        <p14:creationId xmlns:p14="http://schemas.microsoft.com/office/powerpoint/2010/main" val="388757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Times New Roman" panose="02020603050405020304" pitchFamily="18" charset="0"/>
                <a:cs typeface="Times New Roman" panose="02020603050405020304" pitchFamily="18" charset="0"/>
              </a:rPr>
              <a:t>Neural network</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Content Placeholder 2">
            <a:extLst>
              <a:ext uri="{FF2B5EF4-FFF2-40B4-BE49-F238E27FC236}">
                <a16:creationId xmlns:a16="http://schemas.microsoft.com/office/drawing/2014/main" id="{E9D666FF-606C-432D-9DC9-8A447081C488}"/>
              </a:ext>
            </a:extLst>
          </p:cNvPr>
          <p:cNvSpPr>
            <a:spLocks noGrp="1"/>
          </p:cNvSpPr>
          <p:nvPr>
            <p:ph idx="1"/>
          </p:nvPr>
        </p:nvSpPr>
        <p:spPr>
          <a:xfrm>
            <a:off x="453007" y="1015068"/>
            <a:ext cx="5771624" cy="5802849"/>
          </a:xfrm>
        </p:spPr>
        <p:txBody>
          <a:bodyPr>
            <a:normAutofit/>
          </a:bodyPr>
          <a:lstStyle/>
          <a:p>
            <a:pPr>
              <a:buFont typeface="Wingdings" panose="05000000000000000000" pitchFamily="2" charset="2"/>
              <a:buChar char="q"/>
            </a:pPr>
            <a:r>
              <a:rPr lang="en-GB" sz="18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A neural network is a simplified representation of how the human brain processes data. It operates by mimicking many interconnected processing units that look like abstract neurons. </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The given figure 12 (Fig. 12) shows the confusion matrix of the Neural network model.</a:t>
            </a:r>
            <a:endParaRPr lang="en-IN" sz="180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The </a:t>
            </a:r>
            <a:r>
              <a:rPr lang="en-GB" sz="1800" b="1" dirty="0">
                <a:solidFill>
                  <a:srgbClr val="161616"/>
                </a:solidFill>
                <a:latin typeface="Times New Roman" panose="02020603050405020304" pitchFamily="18" charset="0"/>
                <a:cs typeface="Times New Roman" panose="02020603050405020304" pitchFamily="18" charset="0"/>
              </a:rPr>
              <a:t>test data accuracy </a:t>
            </a:r>
            <a:r>
              <a:rPr lang="en-GB" sz="1800" dirty="0">
                <a:solidFill>
                  <a:srgbClr val="161616"/>
                </a:solidFill>
                <a:latin typeface="Times New Roman" panose="02020603050405020304" pitchFamily="18" charset="0"/>
                <a:cs typeface="Times New Roman" panose="02020603050405020304" pitchFamily="18" charset="0"/>
              </a:rPr>
              <a:t>is above </a:t>
            </a:r>
            <a:r>
              <a:rPr lang="en-GB" sz="1800" b="1" dirty="0">
                <a:solidFill>
                  <a:srgbClr val="161616"/>
                </a:solidFill>
                <a:latin typeface="Times New Roman" panose="02020603050405020304" pitchFamily="18" charset="0"/>
                <a:cs typeface="Times New Roman" panose="02020603050405020304" pitchFamily="18" charset="0"/>
              </a:rPr>
              <a:t>79%</a:t>
            </a:r>
            <a:r>
              <a:rPr lang="en-IN" sz="1800" dirty="0">
                <a:solidFill>
                  <a:srgbClr val="161616"/>
                </a:solidFill>
                <a:latin typeface="Times New Roman" panose="02020603050405020304" pitchFamily="18" charset="0"/>
                <a:cs typeface="Times New Roman" panose="02020603050405020304" pitchFamily="18" charset="0"/>
              </a:rPr>
              <a:t> and performance evaluation for 1’s is above </a:t>
            </a:r>
            <a:r>
              <a:rPr lang="en-IN" sz="1800" b="1" dirty="0">
                <a:solidFill>
                  <a:srgbClr val="161616"/>
                </a:solidFill>
                <a:latin typeface="Times New Roman" panose="02020603050405020304" pitchFamily="18" charset="0"/>
                <a:cs typeface="Times New Roman" panose="02020603050405020304" pitchFamily="18" charset="0"/>
              </a:rPr>
              <a:t>0.9</a:t>
            </a:r>
            <a:r>
              <a:rPr lang="en-IN" sz="1800" dirty="0">
                <a:solidFill>
                  <a:srgbClr val="161616"/>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We may deduce from the confusion matrix that </a:t>
            </a:r>
            <a:r>
              <a:rPr lang="en-US" sz="1800" b="1"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120</a:t>
            </a: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(True positives) persons are likely to be interested in purchasing a caravan house insurance policy, and hence a significant amount of time and money can be spent courting these potential clients.</a:t>
            </a:r>
          </a:p>
          <a:p>
            <a:pPr>
              <a:buFont typeface="Wingdings" panose="05000000000000000000" pitchFamily="2" charset="2"/>
              <a:buChar char="q"/>
            </a:pP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We may also deduce from the confusion matrix that </a:t>
            </a:r>
            <a:r>
              <a:rPr lang="en-US" sz="1800" b="1"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3071</a:t>
            </a:r>
            <a:r>
              <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rPr>
              <a:t>(True negatives) people might not have an interest in caravan policies and thus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the resources don’t get misdirected.</a:t>
            </a:r>
            <a:endParaRPr lang="en-US" sz="180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Our models incorrectly anticipate that 691 people would be interested in purchasing a mobile home insurance policy. </a:t>
            </a:r>
            <a:endParaRPr lang="en-GB" sz="1800" dirty="0">
              <a:solidFill>
                <a:srgbClr val="161616"/>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152" name="Content Placeholder 9">
            <a:extLst>
              <a:ext uri="{FF2B5EF4-FFF2-40B4-BE49-F238E27FC236}">
                <a16:creationId xmlns:a16="http://schemas.microsoft.com/office/drawing/2014/main" id="{6B3845B4-717C-4FBD-ADCC-4CDB2981FFDD}"/>
              </a:ext>
            </a:extLst>
          </p:cNvPr>
          <p:cNvPicPr>
            <a:picLocks noChangeAspect="1"/>
          </p:cNvPicPr>
          <p:nvPr/>
        </p:nvPicPr>
        <p:blipFill>
          <a:blip r:embed="rId3"/>
          <a:stretch>
            <a:fillRect/>
          </a:stretch>
        </p:blipFill>
        <p:spPr>
          <a:xfrm>
            <a:off x="6635692" y="956347"/>
            <a:ext cx="5203012" cy="5276666"/>
          </a:xfrm>
          <a:prstGeom prst="rect">
            <a:avLst/>
          </a:prstGeom>
          <a:ln>
            <a:solidFill>
              <a:schemeClr val="tx1"/>
            </a:solidFill>
          </a:ln>
        </p:spPr>
      </p:pic>
      <p:sp>
        <p:nvSpPr>
          <p:cNvPr id="3" name="TextBox 2">
            <a:extLst>
              <a:ext uri="{FF2B5EF4-FFF2-40B4-BE49-F238E27FC236}">
                <a16:creationId xmlns:a16="http://schemas.microsoft.com/office/drawing/2014/main" id="{24A1034A-2873-40E0-B90D-A180BA7565AA}"/>
              </a:ext>
            </a:extLst>
          </p:cNvPr>
          <p:cNvSpPr txBox="1"/>
          <p:nvPr/>
        </p:nvSpPr>
        <p:spPr>
          <a:xfrm>
            <a:off x="8741329" y="6281981"/>
            <a:ext cx="838691"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12</a:t>
            </a:r>
          </a:p>
        </p:txBody>
      </p:sp>
    </p:spTree>
    <p:extLst>
      <p:ext uri="{BB962C8B-B14F-4D97-AF65-F5344CB8AC3E}">
        <p14:creationId xmlns:p14="http://schemas.microsoft.com/office/powerpoint/2010/main" val="87544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Random Trees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6B86C40-C228-41FE-A508-3B0B4290657D}"/>
              </a:ext>
            </a:extLst>
          </p:cNvPr>
          <p:cNvSpPr txBox="1">
            <a:spLocks/>
          </p:cNvSpPr>
          <p:nvPr/>
        </p:nvSpPr>
        <p:spPr>
          <a:xfrm>
            <a:off x="838200" y="604007"/>
            <a:ext cx="5371011" cy="557295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GB" dirty="0"/>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Depending on the Classification and Regression Tree methodology, the Random Trees node is a tree-based classification and prediction strategy</a:t>
            </a:r>
            <a:r>
              <a:rPr lang="en-US" sz="1800" dirty="0">
                <a:solidFill>
                  <a:srgbClr val="161616"/>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The given figure 13 (Fig.13) shows the confusion matrix of the Random trees model.</a:t>
            </a:r>
          </a:p>
          <a:p>
            <a:pPr>
              <a:buFont typeface="Wingdings" panose="05000000000000000000" pitchFamily="2" charset="2"/>
              <a:buChar char="q"/>
            </a:pPr>
            <a:r>
              <a:rPr lang="en-GB" sz="1800" dirty="0">
                <a:solidFill>
                  <a:srgbClr val="161616"/>
                </a:solidFill>
                <a:latin typeface="Times New Roman" panose="02020603050405020304" pitchFamily="18" charset="0"/>
                <a:cs typeface="Times New Roman" panose="02020603050405020304" pitchFamily="18" charset="0"/>
              </a:rPr>
              <a:t>The </a:t>
            </a:r>
            <a:r>
              <a:rPr lang="en-GB" sz="1800" b="1" dirty="0">
                <a:solidFill>
                  <a:srgbClr val="161616"/>
                </a:solidFill>
                <a:latin typeface="Times New Roman" panose="02020603050405020304" pitchFamily="18" charset="0"/>
                <a:cs typeface="Times New Roman" panose="02020603050405020304" pitchFamily="18" charset="0"/>
              </a:rPr>
              <a:t>test data accuracy </a:t>
            </a:r>
            <a:r>
              <a:rPr lang="en-GB" sz="1800" dirty="0">
                <a:solidFill>
                  <a:srgbClr val="161616"/>
                </a:solidFill>
                <a:latin typeface="Times New Roman" panose="02020603050405020304" pitchFamily="18" charset="0"/>
                <a:cs typeface="Times New Roman" panose="02020603050405020304" pitchFamily="18" charset="0"/>
              </a:rPr>
              <a:t>is above </a:t>
            </a:r>
            <a:r>
              <a:rPr lang="en-GB" sz="1800" b="1" dirty="0">
                <a:solidFill>
                  <a:srgbClr val="161616"/>
                </a:solidFill>
                <a:latin typeface="Times New Roman" panose="02020603050405020304" pitchFamily="18" charset="0"/>
                <a:cs typeface="Times New Roman" panose="02020603050405020304" pitchFamily="18" charset="0"/>
              </a:rPr>
              <a:t>77%</a:t>
            </a:r>
            <a:r>
              <a:rPr lang="en-IN" sz="1800" b="1" dirty="0">
                <a:solidFill>
                  <a:srgbClr val="161616"/>
                </a:solidFill>
                <a:latin typeface="Times New Roman" panose="02020603050405020304" pitchFamily="18" charset="0"/>
                <a:cs typeface="Times New Roman" panose="02020603050405020304" pitchFamily="18" charset="0"/>
              </a:rPr>
              <a:t> </a:t>
            </a:r>
            <a:r>
              <a:rPr lang="en-IN" sz="1800" dirty="0">
                <a:solidFill>
                  <a:srgbClr val="161616"/>
                </a:solidFill>
                <a:latin typeface="Times New Roman" panose="02020603050405020304" pitchFamily="18" charset="0"/>
                <a:cs typeface="Times New Roman" panose="02020603050405020304" pitchFamily="18" charset="0"/>
              </a:rPr>
              <a:t>and performance evaluation for 1’s is above </a:t>
            </a:r>
            <a:r>
              <a:rPr lang="en-IN" sz="1800" b="1" dirty="0">
                <a:solidFill>
                  <a:srgbClr val="161616"/>
                </a:solidFill>
                <a:latin typeface="Times New Roman" panose="02020603050405020304" pitchFamily="18" charset="0"/>
                <a:cs typeface="Times New Roman" panose="02020603050405020304" pitchFamily="18" charset="0"/>
              </a:rPr>
              <a:t>0.7</a:t>
            </a:r>
            <a:r>
              <a:rPr lang="en-IN" sz="1800" dirty="0">
                <a:solidFill>
                  <a:srgbClr val="161616"/>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We may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122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positives) persons are likely to be interested in purchasing a caravan house insurance policy, and hence a significant amount of time and money can be spent courting these potential clients.</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We may also deduce from the confusion matrix that </a:t>
            </a:r>
            <a:r>
              <a:rPr lang="en-US" sz="1800" b="1"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2960 </a:t>
            </a: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(True negatives) people might not have an interest in caravan policies and thus the resources don’t get misdirected.</a:t>
            </a:r>
          </a:p>
          <a:p>
            <a:pPr>
              <a:buFont typeface="Wingdings" panose="05000000000000000000" pitchFamily="2" charset="2"/>
              <a:buChar char="q"/>
            </a:pPr>
            <a:r>
              <a:rPr lang="en-US"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rPr>
              <a:t>Our models incorrectly anticipate that 802 people would be interested in purchasing a mobile home insurance policy. So, we don't have to waste time or money on them.</a:t>
            </a:r>
          </a:p>
          <a:p>
            <a:pPr>
              <a:buFont typeface="Wingdings" panose="05000000000000000000" pitchFamily="2" charset="2"/>
              <a:buChar char="§"/>
            </a:pPr>
            <a:endParaRPr lang="en-GB" sz="1800" dirty="0">
              <a:solidFill>
                <a:srgbClr val="161616"/>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solidFill>
                <a:srgbClr val="161616"/>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endParaRPr lang="en-IN" dirty="0"/>
          </a:p>
        </p:txBody>
      </p:sp>
      <p:pic>
        <p:nvPicPr>
          <p:cNvPr id="21" name="Content Placeholder 5">
            <a:extLst>
              <a:ext uri="{FF2B5EF4-FFF2-40B4-BE49-F238E27FC236}">
                <a16:creationId xmlns:a16="http://schemas.microsoft.com/office/drawing/2014/main" id="{30DDD6C8-2427-439B-9B2A-2B893860EB80}"/>
              </a:ext>
            </a:extLst>
          </p:cNvPr>
          <p:cNvPicPr>
            <a:picLocks noChangeAspect="1"/>
          </p:cNvPicPr>
          <p:nvPr/>
        </p:nvPicPr>
        <p:blipFill>
          <a:blip r:embed="rId3"/>
          <a:stretch>
            <a:fillRect/>
          </a:stretch>
        </p:blipFill>
        <p:spPr>
          <a:xfrm>
            <a:off x="6610525" y="973123"/>
            <a:ext cx="5142451" cy="5044500"/>
          </a:xfrm>
          <a:prstGeom prst="rect">
            <a:avLst/>
          </a:prstGeom>
          <a:ln>
            <a:solidFill>
              <a:schemeClr val="tx1"/>
            </a:solidFill>
          </a:ln>
        </p:spPr>
      </p:pic>
      <p:sp>
        <p:nvSpPr>
          <p:cNvPr id="2" name="TextBox 1">
            <a:extLst>
              <a:ext uri="{FF2B5EF4-FFF2-40B4-BE49-F238E27FC236}">
                <a16:creationId xmlns:a16="http://schemas.microsoft.com/office/drawing/2014/main" id="{62A0C3FB-4BA6-4526-92C9-8AB316FECD37}"/>
              </a:ext>
            </a:extLst>
          </p:cNvPr>
          <p:cNvSpPr txBox="1"/>
          <p:nvPr/>
        </p:nvSpPr>
        <p:spPr>
          <a:xfrm>
            <a:off x="8548382" y="6135449"/>
            <a:ext cx="838691"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13</a:t>
            </a:r>
          </a:p>
        </p:txBody>
      </p:sp>
    </p:spTree>
    <p:extLst>
      <p:ext uri="{BB962C8B-B14F-4D97-AF65-F5344CB8AC3E}">
        <p14:creationId xmlns:p14="http://schemas.microsoft.com/office/powerpoint/2010/main" val="72736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0" y="35258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Comparison and Results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B9F039A-2DB0-4AC3-89C5-4E0615EF3027}"/>
              </a:ext>
            </a:extLst>
          </p:cNvPr>
          <p:cNvSpPr txBox="1">
            <a:spLocks/>
          </p:cNvSpPr>
          <p:nvPr/>
        </p:nvSpPr>
        <p:spPr>
          <a:xfrm>
            <a:off x="838200" y="1187695"/>
            <a:ext cx="10515600" cy="51528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Appendix 2</a:t>
            </a:r>
            <a:r>
              <a:rPr lang="en-US" sz="1800" dirty="0">
                <a:latin typeface="Times New Roman" panose="02020603050405020304" pitchFamily="18" charset="0"/>
                <a:cs typeface="Times New Roman" panose="02020603050405020304" pitchFamily="18" charset="0"/>
              </a:rPr>
              <a:t> shows the result of all the models we ran on the test data, with relevant feature selection. We have jotted down specificity, sensitivity, precision, and accuracy obtained from each model to compare and find an ideal final model for a customer profile. We choose to run models such as C5.0, neural, CHAID, logistic regression, random forest, and random trees.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From the comparison we can clearly observe that </a:t>
            </a:r>
            <a:r>
              <a:rPr lang="en-US" sz="1800" b="1" dirty="0">
                <a:latin typeface="Times New Roman" panose="02020603050405020304" pitchFamily="18" charset="0"/>
                <a:cs typeface="Times New Roman" panose="02020603050405020304" pitchFamily="18" charset="0"/>
              </a:rPr>
              <a:t>CHAID and Random Forest</a:t>
            </a:r>
            <a:r>
              <a:rPr lang="en-US" sz="1800" dirty="0">
                <a:latin typeface="Times New Roman" panose="02020603050405020304" pitchFamily="18" charset="0"/>
                <a:cs typeface="Times New Roman" panose="02020603050405020304" pitchFamily="18" charset="0"/>
              </a:rPr>
              <a:t> have the </a:t>
            </a:r>
            <a:r>
              <a:rPr lang="en-US" sz="1800" b="1" dirty="0">
                <a:latin typeface="Times New Roman" panose="02020603050405020304" pitchFamily="18" charset="0"/>
                <a:cs typeface="Times New Roman" panose="02020603050405020304" pitchFamily="18" charset="0"/>
              </a:rPr>
              <a:t>highest test accuracy</a:t>
            </a:r>
            <a:r>
              <a:rPr lang="en-US" sz="1800" dirty="0">
                <a:latin typeface="Times New Roman" panose="02020603050405020304" pitchFamily="18" charset="0"/>
                <a:cs typeface="Times New Roman" panose="02020603050405020304" pitchFamily="18" charset="0"/>
              </a:rPr>
              <a:t>, but their sensitivity is the least among all the models. We know that sensitivity or true recall rate is the correctness of a prediction made in a model. (</a:t>
            </a:r>
            <a:r>
              <a:rPr lang="en-GB" sz="1800" dirty="0">
                <a:latin typeface="Times New Roman" panose="02020603050405020304" pitchFamily="18" charset="0"/>
                <a:cs typeface="Times New Roman" panose="02020603050405020304" pitchFamily="18" charset="0"/>
              </a:rPr>
              <a:t>The number of valid positive predictions divided by the total number of positive samples yields sensitivity</a:t>
            </a:r>
            <a:r>
              <a:rPr lang="en-GB" sz="1800" dirty="0">
                <a:solidFill>
                  <a:srgbClr val="232629"/>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GB" sz="1800" dirty="0">
                <a:solidFill>
                  <a:srgbClr val="232629"/>
                </a:solidFill>
                <a:latin typeface="Times New Roman" panose="02020603050405020304" pitchFamily="18" charset="0"/>
                <a:cs typeface="Times New Roman" panose="02020603050405020304" pitchFamily="18" charset="0"/>
              </a:rPr>
              <a:t> </a:t>
            </a:r>
            <a:r>
              <a:rPr lang="en-GB" sz="1800" b="1" dirty="0">
                <a:solidFill>
                  <a:srgbClr val="232629"/>
                </a:solidFill>
                <a:latin typeface="Times New Roman" panose="02020603050405020304" pitchFamily="18" charset="0"/>
                <a:cs typeface="Times New Roman" panose="02020603050405020304" pitchFamily="18" charset="0"/>
              </a:rPr>
              <a:t>Random trees </a:t>
            </a:r>
            <a:r>
              <a:rPr lang="en-GB" sz="1800" dirty="0">
                <a:solidFill>
                  <a:srgbClr val="232629"/>
                </a:solidFill>
                <a:latin typeface="Times New Roman" panose="02020603050405020304" pitchFamily="18" charset="0"/>
                <a:cs typeface="Times New Roman" panose="02020603050405020304" pitchFamily="18" charset="0"/>
              </a:rPr>
              <a:t>have the </a:t>
            </a:r>
            <a:r>
              <a:rPr lang="en-GB" sz="1800" b="1" dirty="0">
                <a:solidFill>
                  <a:srgbClr val="232629"/>
                </a:solidFill>
                <a:latin typeface="Times New Roman" panose="02020603050405020304" pitchFamily="18" charset="0"/>
                <a:cs typeface="Times New Roman" panose="02020603050405020304" pitchFamily="18" charset="0"/>
              </a:rPr>
              <a:t>highest sensitivity </a:t>
            </a:r>
            <a:r>
              <a:rPr lang="en-GB" sz="1800" dirty="0">
                <a:solidFill>
                  <a:srgbClr val="232629"/>
                </a:solidFill>
                <a:latin typeface="Times New Roman" panose="02020603050405020304" pitchFamily="18" charset="0"/>
                <a:cs typeface="Times New Roman" panose="02020603050405020304" pitchFamily="18" charset="0"/>
              </a:rPr>
              <a:t>but when it comes to </a:t>
            </a:r>
            <a:r>
              <a:rPr lang="en-GB" sz="1800" b="1" dirty="0">
                <a:solidFill>
                  <a:srgbClr val="232629"/>
                </a:solidFill>
                <a:latin typeface="Times New Roman" panose="02020603050405020304" pitchFamily="18" charset="0"/>
                <a:cs typeface="Times New Roman" panose="02020603050405020304" pitchFamily="18" charset="0"/>
              </a:rPr>
              <a:t>accuracy and specificity</a:t>
            </a:r>
            <a:r>
              <a:rPr lang="en-GB" sz="1800" dirty="0">
                <a:solidFill>
                  <a:srgbClr val="232629"/>
                </a:solidFill>
                <a:latin typeface="Times New Roman" panose="02020603050405020304" pitchFamily="18" charset="0"/>
                <a:cs typeface="Times New Roman" panose="02020603050405020304" pitchFamily="18" charset="0"/>
              </a:rPr>
              <a:t>, it has the </a:t>
            </a:r>
            <a:r>
              <a:rPr lang="en-GB" sz="1800" b="1" dirty="0">
                <a:solidFill>
                  <a:srgbClr val="232629"/>
                </a:solidFill>
                <a:latin typeface="Times New Roman" panose="02020603050405020304" pitchFamily="18" charset="0"/>
                <a:cs typeface="Times New Roman" panose="02020603050405020304" pitchFamily="18" charset="0"/>
              </a:rPr>
              <a:t>lowest</a:t>
            </a:r>
            <a:r>
              <a:rPr lang="en-GB" sz="1800" dirty="0">
                <a:solidFill>
                  <a:srgbClr val="232629"/>
                </a:solidFill>
                <a:latin typeface="Times New Roman" panose="02020603050405020304" pitchFamily="18" charset="0"/>
                <a:cs typeface="Times New Roman" panose="02020603050405020304" pitchFamily="18" charset="0"/>
              </a:rPr>
              <a:t> among all the models so even this model is omitted. </a:t>
            </a:r>
          </a:p>
          <a:p>
            <a:pPr>
              <a:buFont typeface="Wingdings" panose="05000000000000000000" pitchFamily="2" charset="2"/>
              <a:buChar char="q"/>
            </a:pPr>
            <a:r>
              <a:rPr lang="en-GB" sz="1800" dirty="0">
                <a:solidFill>
                  <a:srgbClr val="232629"/>
                </a:solidFill>
                <a:latin typeface="Times New Roman" panose="02020603050405020304" pitchFamily="18" charset="0"/>
                <a:cs typeface="Times New Roman" panose="02020603050405020304" pitchFamily="18" charset="0"/>
              </a:rPr>
              <a:t> </a:t>
            </a:r>
            <a:r>
              <a:rPr lang="en-GB" sz="1800" b="1" dirty="0">
                <a:solidFill>
                  <a:srgbClr val="232629"/>
                </a:solidFill>
                <a:latin typeface="Times New Roman" panose="02020603050405020304" pitchFamily="18" charset="0"/>
                <a:cs typeface="Times New Roman" panose="02020603050405020304" pitchFamily="18" charset="0"/>
              </a:rPr>
              <a:t>Bayesian</a:t>
            </a:r>
            <a:r>
              <a:rPr lang="en-GB" sz="1800" dirty="0">
                <a:solidFill>
                  <a:srgbClr val="232629"/>
                </a:solidFill>
                <a:latin typeface="Times New Roman" panose="02020603050405020304" pitchFamily="18" charset="0"/>
                <a:cs typeface="Times New Roman" panose="02020603050405020304" pitchFamily="18" charset="0"/>
              </a:rPr>
              <a:t> has the </a:t>
            </a:r>
            <a:r>
              <a:rPr lang="en-GB" sz="1800" b="1" dirty="0">
                <a:solidFill>
                  <a:srgbClr val="232629"/>
                </a:solidFill>
                <a:latin typeface="Times New Roman" panose="02020603050405020304" pitchFamily="18" charset="0"/>
                <a:cs typeface="Times New Roman" panose="02020603050405020304" pitchFamily="18" charset="0"/>
              </a:rPr>
              <a:t>highest accuracy</a:t>
            </a:r>
            <a:r>
              <a:rPr lang="en-GB" sz="1800" dirty="0">
                <a:solidFill>
                  <a:srgbClr val="232629"/>
                </a:solidFill>
                <a:latin typeface="Times New Roman" panose="02020603050405020304" pitchFamily="18" charset="0"/>
                <a:cs typeface="Times New Roman" panose="02020603050405020304" pitchFamily="18" charset="0"/>
              </a:rPr>
              <a:t>, but it has the </a:t>
            </a:r>
            <a:r>
              <a:rPr lang="en-GB" sz="1800" b="1" dirty="0">
                <a:solidFill>
                  <a:srgbClr val="232629"/>
                </a:solidFill>
                <a:latin typeface="Times New Roman" panose="02020603050405020304" pitchFamily="18" charset="0"/>
                <a:cs typeface="Times New Roman" panose="02020603050405020304" pitchFamily="18" charset="0"/>
              </a:rPr>
              <a:t>lowest sensitivity </a:t>
            </a:r>
            <a:r>
              <a:rPr lang="en-GB" sz="1800" dirty="0">
                <a:solidFill>
                  <a:srgbClr val="232629"/>
                </a:solidFill>
                <a:latin typeface="Times New Roman" panose="02020603050405020304" pitchFamily="18" charset="0"/>
                <a:cs typeface="Times New Roman" panose="02020603050405020304" pitchFamily="18" charset="0"/>
              </a:rPr>
              <a:t>among all the models.</a:t>
            </a:r>
          </a:p>
          <a:p>
            <a:pPr>
              <a:buFont typeface="Wingdings" panose="05000000000000000000" pitchFamily="2" charset="2"/>
              <a:buChar char="q"/>
            </a:pPr>
            <a:r>
              <a:rPr lang="en-GB" sz="1800" dirty="0">
                <a:solidFill>
                  <a:srgbClr val="232629"/>
                </a:solidFill>
                <a:latin typeface="Times New Roman" panose="02020603050405020304" pitchFamily="18" charset="0"/>
                <a:cs typeface="Times New Roman" panose="02020603050405020304" pitchFamily="18" charset="0"/>
              </a:rPr>
              <a:t> The Results of </a:t>
            </a:r>
            <a:r>
              <a:rPr lang="en-GB" sz="1800" b="1" dirty="0">
                <a:solidFill>
                  <a:srgbClr val="232629"/>
                </a:solidFill>
                <a:latin typeface="Times New Roman" panose="02020603050405020304" pitchFamily="18" charset="0"/>
                <a:cs typeface="Times New Roman" panose="02020603050405020304" pitchFamily="18" charset="0"/>
              </a:rPr>
              <a:t>C5.0, Logistic regression, and Neural Network</a:t>
            </a:r>
            <a:r>
              <a:rPr lang="en-GB" sz="1800" dirty="0">
                <a:solidFill>
                  <a:srgbClr val="232629"/>
                </a:solidFill>
                <a:latin typeface="Times New Roman" panose="02020603050405020304" pitchFamily="18" charset="0"/>
                <a:cs typeface="Times New Roman" panose="02020603050405020304" pitchFamily="18" charset="0"/>
              </a:rPr>
              <a:t> have similar characteristics such as </a:t>
            </a:r>
            <a:r>
              <a:rPr lang="en-GB" sz="1800" b="1" dirty="0">
                <a:solidFill>
                  <a:srgbClr val="232629"/>
                </a:solidFill>
                <a:latin typeface="Times New Roman" panose="02020603050405020304" pitchFamily="18" charset="0"/>
                <a:cs typeface="Times New Roman" panose="02020603050405020304" pitchFamily="18" charset="0"/>
              </a:rPr>
              <a:t>sensitivity and test data accuracy </a:t>
            </a:r>
            <a:r>
              <a:rPr lang="en-GB" sz="1800" dirty="0">
                <a:solidFill>
                  <a:srgbClr val="232629"/>
                </a:solidFill>
                <a:latin typeface="Times New Roman" panose="02020603050405020304" pitchFamily="18" charset="0"/>
                <a:cs typeface="Times New Roman" panose="02020603050405020304" pitchFamily="18" charset="0"/>
              </a:rPr>
              <a:t>but the </a:t>
            </a:r>
            <a:r>
              <a:rPr lang="en-GB" sz="1800" b="1" dirty="0">
                <a:solidFill>
                  <a:srgbClr val="232629"/>
                </a:solidFill>
                <a:latin typeface="Times New Roman" panose="02020603050405020304" pitchFamily="18" charset="0"/>
                <a:cs typeface="Times New Roman" panose="02020603050405020304" pitchFamily="18" charset="0"/>
              </a:rPr>
              <a:t>C5.0</a:t>
            </a:r>
            <a:r>
              <a:rPr lang="en-GB" sz="1800" dirty="0">
                <a:solidFill>
                  <a:srgbClr val="232629"/>
                </a:solidFill>
                <a:latin typeface="Times New Roman" panose="02020603050405020304" pitchFamily="18" charset="0"/>
                <a:cs typeface="Times New Roman" panose="02020603050405020304" pitchFamily="18" charset="0"/>
              </a:rPr>
              <a:t> model gives us the </a:t>
            </a:r>
            <a:r>
              <a:rPr lang="en-GB" sz="1800" b="1" dirty="0">
                <a:solidFill>
                  <a:srgbClr val="232629"/>
                </a:solidFill>
                <a:latin typeface="Times New Roman" panose="02020603050405020304" pitchFamily="18" charset="0"/>
                <a:cs typeface="Times New Roman" panose="02020603050405020304" pitchFamily="18" charset="0"/>
              </a:rPr>
              <a:t>best</a:t>
            </a:r>
            <a:r>
              <a:rPr lang="en-GB" sz="1800" dirty="0">
                <a:solidFill>
                  <a:srgbClr val="232629"/>
                </a:solidFill>
                <a:latin typeface="Times New Roman" panose="02020603050405020304" pitchFamily="18" charset="0"/>
                <a:cs typeface="Times New Roman" panose="02020603050405020304" pitchFamily="18" charset="0"/>
              </a:rPr>
              <a:t> </a:t>
            </a:r>
            <a:r>
              <a:rPr lang="en-GB" sz="1800" b="1" dirty="0">
                <a:solidFill>
                  <a:srgbClr val="232629"/>
                </a:solidFill>
                <a:latin typeface="Times New Roman" panose="02020603050405020304" pitchFamily="18" charset="0"/>
                <a:cs typeface="Times New Roman" panose="02020603050405020304" pitchFamily="18" charset="0"/>
              </a:rPr>
              <a:t>specificity</a:t>
            </a:r>
            <a:r>
              <a:rPr lang="en-GB" sz="1800" dirty="0">
                <a:solidFill>
                  <a:srgbClr val="232629"/>
                </a:solidFill>
                <a:latin typeface="Times New Roman" panose="02020603050405020304" pitchFamily="18" charset="0"/>
                <a:cs typeface="Times New Roman" panose="02020603050405020304" pitchFamily="18" charset="0"/>
              </a:rPr>
              <a:t>. This algorithm provides everyone in </a:t>
            </a:r>
            <a:r>
              <a:rPr lang="en-GB" sz="1800" b="1" dirty="0">
                <a:solidFill>
                  <a:srgbClr val="232629"/>
                </a:solidFill>
                <a:latin typeface="Times New Roman" panose="02020603050405020304" pitchFamily="18" charset="0"/>
                <a:cs typeface="Times New Roman" panose="02020603050405020304" pitchFamily="18" charset="0"/>
              </a:rPr>
              <a:t>management a decision tree </a:t>
            </a:r>
            <a:r>
              <a:rPr lang="en-GB" sz="1800" dirty="0">
                <a:solidFill>
                  <a:srgbClr val="232629"/>
                </a:solidFill>
                <a:latin typeface="Times New Roman" panose="02020603050405020304" pitchFamily="18" charset="0"/>
                <a:cs typeface="Times New Roman" panose="02020603050405020304" pitchFamily="18" charset="0"/>
              </a:rPr>
              <a:t>that they can comprehend, which can help them keep to the same plan</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 From these analyses, it is concluded that C5.0 is the best model for our customer profile analysis. </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171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5D333B-6D76-4B34-A2AE-4AAF42F75EE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1505B0A-0BBF-44E4-856B-7A335A15FFBA}"/>
              </a:ext>
            </a:extLst>
          </p:cNvPr>
          <p:cNvSpPr txBox="1">
            <a:spLocks/>
          </p:cNvSpPr>
          <p:nvPr/>
        </p:nvSpPr>
        <p:spPr>
          <a:xfrm>
            <a:off x="109057" y="302255"/>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Customer Evaluation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17CC7B2B-081E-455A-8C7D-6813D39F641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F9BC9E0-9500-4E43-B5EF-CB390B49B480}"/>
              </a:ext>
            </a:extLst>
          </p:cNvPr>
          <p:cNvSpPr txBox="1">
            <a:spLocks/>
          </p:cNvSpPr>
          <p:nvPr/>
        </p:nvSpPr>
        <p:spPr>
          <a:xfrm>
            <a:off x="838200" y="1333851"/>
            <a:ext cx="10515600" cy="51590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The following fields have been identified as the most important after running the C5.0: </a:t>
            </a:r>
          </a:p>
          <a:p>
            <a:r>
              <a:rPr lang="en-GB" sz="1800" dirty="0">
                <a:latin typeface="Times New Roman" panose="02020603050405020304" pitchFamily="18" charset="0"/>
                <a:cs typeface="Times New Roman" panose="02020603050405020304" pitchFamily="18" charset="0"/>
              </a:rPr>
              <a:t>Contribution car policies</a:t>
            </a:r>
          </a:p>
          <a:p>
            <a:r>
              <a:rPr lang="en-GB" sz="1800" dirty="0">
                <a:latin typeface="Times New Roman" panose="02020603050405020304" pitchFamily="18" charset="0"/>
                <a:cs typeface="Times New Roman" panose="02020603050405020304" pitchFamily="18" charset="0"/>
              </a:rPr>
              <a:t>Contribution family accidents insurance policies</a:t>
            </a:r>
          </a:p>
          <a:p>
            <a:r>
              <a:rPr lang="en-GB" sz="1800" dirty="0">
                <a:latin typeface="Times New Roman" panose="02020603050405020304" pitchFamily="18" charset="0"/>
                <a:cs typeface="Times New Roman" panose="02020603050405020304" pitchFamily="18" charset="0"/>
              </a:rPr>
              <a:t>Contribution fire policies</a:t>
            </a:r>
          </a:p>
          <a:p>
            <a:r>
              <a:rPr lang="en-GB" sz="1800" dirty="0">
                <a:latin typeface="Times New Roman" panose="02020603050405020304" pitchFamily="18" charset="0"/>
                <a:cs typeface="Times New Roman" panose="02020603050405020304" pitchFamily="18" charset="0"/>
              </a:rPr>
              <a:t>Contribution boat policies</a:t>
            </a:r>
          </a:p>
          <a:p>
            <a:r>
              <a:rPr lang="en-GB" sz="1800" dirty="0">
                <a:latin typeface="Times New Roman" panose="02020603050405020304" pitchFamily="18" charset="0"/>
                <a:cs typeface="Times New Roman" panose="02020603050405020304" pitchFamily="18" charset="0"/>
              </a:rPr>
              <a:t>Contribution third party insurance (agriculture)</a:t>
            </a:r>
          </a:p>
          <a:p>
            <a:r>
              <a:rPr lang="en-GB" sz="1800" dirty="0">
                <a:latin typeface="Times New Roman" panose="02020603050405020304" pitchFamily="18" charset="0"/>
                <a:cs typeface="Times New Roman" panose="02020603050405020304" pitchFamily="18" charset="0"/>
              </a:rPr>
              <a:t>Contribution disability insurance policies</a:t>
            </a:r>
          </a:p>
          <a:p>
            <a:r>
              <a:rPr lang="en-GB" sz="1800" dirty="0">
                <a:latin typeface="Times New Roman" panose="02020603050405020304" pitchFamily="18" charset="0"/>
                <a:cs typeface="Times New Roman" panose="02020603050405020304" pitchFamily="18" charset="0"/>
              </a:rPr>
              <a:t>Contribution social security insurance policies</a:t>
            </a:r>
          </a:p>
          <a:p>
            <a:r>
              <a:rPr lang="en-GB" sz="1800" dirty="0">
                <a:latin typeface="Times New Roman" panose="02020603050405020304" pitchFamily="18" charset="0"/>
                <a:cs typeface="Times New Roman" panose="02020603050405020304" pitchFamily="18" charset="0"/>
              </a:rPr>
              <a:t>Contribution life insurance</a:t>
            </a:r>
          </a:p>
          <a:p>
            <a:r>
              <a:rPr lang="en-GB" sz="1800" dirty="0">
                <a:latin typeface="Times New Roman" panose="02020603050405020304" pitchFamily="18" charset="0"/>
                <a:cs typeface="Times New Roman" panose="02020603050405020304" pitchFamily="18" charset="0"/>
              </a:rPr>
              <a:t>Contribution trailer policies</a:t>
            </a:r>
          </a:p>
          <a:p>
            <a:r>
              <a:rPr lang="en-GB" sz="1800" dirty="0">
                <a:latin typeface="Times New Roman" panose="02020603050405020304" pitchFamily="18" charset="0"/>
                <a:cs typeface="Times New Roman" panose="02020603050405020304" pitchFamily="18" charset="0"/>
              </a:rPr>
              <a:t>Contribution  bicycle  policies</a:t>
            </a:r>
          </a:p>
          <a:p>
            <a:endParaRPr lang="en-IN" dirty="0"/>
          </a:p>
        </p:txBody>
      </p:sp>
    </p:spTree>
    <p:extLst>
      <p:ext uri="{BB962C8B-B14F-4D97-AF65-F5344CB8AC3E}">
        <p14:creationId xmlns:p14="http://schemas.microsoft.com/office/powerpoint/2010/main" val="250861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549B4-416C-4DE9-9F5A-1B11D461D890}"/>
              </a:ext>
            </a:extLst>
          </p:cNvPr>
          <p:cNvSpPr txBox="1">
            <a:spLocks/>
          </p:cNvSpPr>
          <p:nvPr/>
        </p:nvSpPr>
        <p:spPr>
          <a:xfrm>
            <a:off x="109057" y="302255"/>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7" name="Content Placeholder 2">
            <a:extLst>
              <a:ext uri="{FF2B5EF4-FFF2-40B4-BE49-F238E27FC236}">
                <a16:creationId xmlns:a16="http://schemas.microsoft.com/office/drawing/2014/main" id="{27229BFE-8715-4E58-90C9-C632BA428138}"/>
              </a:ext>
            </a:extLst>
          </p:cNvPr>
          <p:cNvSpPr txBox="1">
            <a:spLocks/>
          </p:cNvSpPr>
          <p:nvPr/>
        </p:nvSpPr>
        <p:spPr>
          <a:xfrm>
            <a:off x="838200" y="430160"/>
            <a:ext cx="3864429" cy="59530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GB" sz="1900" dirty="0">
                <a:latin typeface="Times New Roman" panose="02020603050405020304" pitchFamily="18" charset="0"/>
                <a:ea typeface="Calibri" panose="020F0502020204030204" pitchFamily="34" charset="0"/>
                <a:cs typeface="Times New Roman" panose="02020603050405020304" pitchFamily="18" charset="0"/>
              </a:rPr>
              <a:t> After picking the proper model and testing it for sensitivity, accuracy, precision, specificity, and error rate, the profile of a typical policyholder is determined using decision tree modelling. A typical caravan insurance customer is one who has paid for the vehicle, fire, and third-party private insurance.</a:t>
            </a:r>
          </a:p>
          <a:p>
            <a:pPr>
              <a:buFont typeface="Wingdings" panose="05000000000000000000" pitchFamily="2" charset="2"/>
              <a:buChar char="q"/>
            </a:pPr>
            <a:r>
              <a:rPr lang="en-GB" sz="1900" dirty="0">
                <a:latin typeface="Times New Roman" panose="02020603050405020304" pitchFamily="18" charset="0"/>
                <a:cs typeface="Times New Roman" panose="02020603050405020304" pitchFamily="18" charset="0"/>
              </a:rPr>
              <a:t> Through the </a:t>
            </a:r>
            <a:r>
              <a:rPr lang="en-GB" sz="1900" b="1" dirty="0">
                <a:latin typeface="Times New Roman" panose="02020603050405020304" pitchFamily="18" charset="0"/>
                <a:cs typeface="Times New Roman" panose="02020603050405020304" pitchFamily="18" charset="0"/>
              </a:rPr>
              <a:t>predictor importance graph</a:t>
            </a:r>
            <a:r>
              <a:rPr lang="en-GB" sz="1900" dirty="0">
                <a:latin typeface="Times New Roman" panose="02020603050405020304" pitchFamily="18" charset="0"/>
                <a:cs typeface="Times New Roman" panose="02020603050405020304" pitchFamily="18" charset="0"/>
              </a:rPr>
              <a:t>, it can be observed that </a:t>
            </a:r>
            <a:r>
              <a:rPr lang="en-GB" sz="1900" b="1" dirty="0">
                <a:latin typeface="Times New Roman" panose="02020603050405020304" pitchFamily="18" charset="0"/>
                <a:cs typeface="Times New Roman" panose="02020603050405020304" pitchFamily="18" charset="0"/>
              </a:rPr>
              <a:t>Contribution car policies</a:t>
            </a:r>
            <a:r>
              <a:rPr lang="en-GB" sz="1900" dirty="0">
                <a:latin typeface="Times New Roman" panose="02020603050405020304" pitchFamily="18" charset="0"/>
                <a:cs typeface="Times New Roman" panose="02020603050405020304" pitchFamily="18" charset="0"/>
              </a:rPr>
              <a:t> are the most important field with almost </a:t>
            </a:r>
            <a:r>
              <a:rPr lang="en-GB" sz="1900" b="1" dirty="0">
                <a:latin typeface="Times New Roman" panose="02020603050405020304" pitchFamily="18" charset="0"/>
                <a:cs typeface="Times New Roman" panose="02020603050405020304" pitchFamily="18" charset="0"/>
              </a:rPr>
              <a:t>0.59</a:t>
            </a:r>
            <a:r>
              <a:rPr lang="en-GB" sz="1900" dirty="0">
                <a:latin typeface="Times New Roman" panose="02020603050405020304" pitchFamily="18" charset="0"/>
                <a:cs typeface="Times New Roman" panose="02020603050405020304" pitchFamily="18" charset="0"/>
              </a:rPr>
              <a:t> importance among all the features.</a:t>
            </a:r>
          </a:p>
          <a:p>
            <a:pPr>
              <a:buFont typeface="Wingdings" panose="05000000000000000000" pitchFamily="2" charset="2"/>
              <a:buChar char="q"/>
            </a:pPr>
            <a:r>
              <a:rPr lang="en-GB" sz="1900" dirty="0">
                <a:latin typeface="Times New Roman" panose="02020603050405020304" pitchFamily="18" charset="0"/>
                <a:cs typeface="Times New Roman" panose="02020603050405020304" pitchFamily="18" charset="0"/>
              </a:rPr>
              <a:t> We can observe that the contribution to bicycle policies is the least important feature among all these fields.</a:t>
            </a:r>
          </a:p>
          <a:p>
            <a:endParaRPr lang="en-GB" sz="1800" dirty="0"/>
          </a:p>
          <a:p>
            <a:endParaRPr lang="en-GB" sz="1800" dirty="0"/>
          </a:p>
          <a:p>
            <a:endParaRPr lang="en-GB" sz="1800" dirty="0"/>
          </a:p>
        </p:txBody>
      </p:sp>
      <p:pic>
        <p:nvPicPr>
          <p:cNvPr id="8" name="Content Placeholder 4">
            <a:extLst>
              <a:ext uri="{FF2B5EF4-FFF2-40B4-BE49-F238E27FC236}">
                <a16:creationId xmlns:a16="http://schemas.microsoft.com/office/drawing/2014/main" id="{D21A6CB5-9788-446E-BA85-469AB2FED00B}"/>
              </a:ext>
            </a:extLst>
          </p:cNvPr>
          <p:cNvPicPr>
            <a:picLocks noChangeAspect="1"/>
          </p:cNvPicPr>
          <p:nvPr/>
        </p:nvPicPr>
        <p:blipFill>
          <a:blip r:embed="rId2"/>
          <a:stretch>
            <a:fillRect/>
          </a:stretch>
        </p:blipFill>
        <p:spPr>
          <a:xfrm>
            <a:off x="4994702" y="430159"/>
            <a:ext cx="6690049" cy="5577900"/>
          </a:xfrm>
          <a:prstGeom prst="rect">
            <a:avLst/>
          </a:prstGeom>
          <a:ln>
            <a:solidFill>
              <a:schemeClr val="tx1"/>
            </a:solidFill>
          </a:ln>
        </p:spPr>
      </p:pic>
      <p:sp>
        <p:nvSpPr>
          <p:cNvPr id="2" name="TextBox 1">
            <a:extLst>
              <a:ext uri="{FF2B5EF4-FFF2-40B4-BE49-F238E27FC236}">
                <a16:creationId xmlns:a16="http://schemas.microsoft.com/office/drawing/2014/main" id="{CFC94523-0F57-449B-A098-89A113BDF58B}"/>
              </a:ext>
            </a:extLst>
          </p:cNvPr>
          <p:cNvSpPr txBox="1"/>
          <p:nvPr/>
        </p:nvSpPr>
        <p:spPr>
          <a:xfrm>
            <a:off x="7162202" y="6198578"/>
            <a:ext cx="3558929" cy="369332"/>
          </a:xfrm>
          <a:prstGeom prst="rect">
            <a:avLst/>
          </a:prstGeom>
          <a:no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Fig. 14. C5.0 Prediction Importance</a:t>
            </a:r>
          </a:p>
        </p:txBody>
      </p:sp>
    </p:spTree>
    <p:extLst>
      <p:ext uri="{BB962C8B-B14F-4D97-AF65-F5344CB8AC3E}">
        <p14:creationId xmlns:p14="http://schemas.microsoft.com/office/powerpoint/2010/main" val="3470142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9098101-44A0-4EC4-B008-3FAC5E8FCD9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AE99D2D-EF02-47D5-A74B-B58BA9EBA1D5}"/>
              </a:ext>
            </a:extLst>
          </p:cNvPr>
          <p:cNvSpPr txBox="1">
            <a:spLocks/>
          </p:cNvSpPr>
          <p:nvPr/>
        </p:nvSpPr>
        <p:spPr>
          <a:xfrm>
            <a:off x="0" y="35258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Customer Profile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14AB304C-31E3-4F18-9FC6-BDDCCB3EEB4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055BB28-BCEC-4728-B07B-0926CA7A7727}"/>
              </a:ext>
            </a:extLst>
          </p:cNvPr>
          <p:cNvSpPr txBox="1">
            <a:spLocks/>
          </p:cNvSpPr>
          <p:nvPr/>
        </p:nvSpPr>
        <p:spPr>
          <a:xfrm>
            <a:off x="838200" y="1325461"/>
            <a:ext cx="10515600" cy="485150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GB" dirty="0">
                <a:latin typeface="Times New Roman" panose="02020603050405020304" pitchFamily="18" charset="0"/>
                <a:ea typeface="Calibri" panose="020F0502020204030204" pitchFamily="34" charset="0"/>
                <a:cs typeface="Times New Roman" panose="02020603050405020304" pitchFamily="18" charset="0"/>
              </a:rPr>
              <a:t>The report's main goal is to identify the customers of caravan insurance. To summarise, according to the decision tree visualization in Figure 15, a consumer of a caravan insurance policy is:</a:t>
            </a:r>
          </a:p>
          <a:p>
            <a:pPr marL="0" indent="0">
              <a:buFont typeface="Arial" panose="020B0604020202020204" pitchFamily="34" charset="0"/>
              <a:buNone/>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GB" sz="1800" dirty="0">
                <a:latin typeface="Times New Roman" panose="02020603050405020304" pitchFamily="18" charset="0"/>
                <a:ea typeface="Calibri" panose="020F0502020204030204" pitchFamily="34" charset="0"/>
                <a:cs typeface="Times New Roman" panose="02020603050405020304" pitchFamily="18" charset="0"/>
              </a:rPr>
              <a:t>Who contributes f0 towards boat policies</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f500-f9999 towards car policies</a:t>
            </a:r>
          </a:p>
          <a:p>
            <a:pPr>
              <a:buFont typeface="Wingdings" panose="05000000000000000000" pitchFamily="2" charset="2"/>
              <a:buChar char="q"/>
            </a:pPr>
            <a:r>
              <a:rPr lang="en-GB" sz="1800" dirty="0">
                <a:latin typeface="Times New Roman" panose="02020603050405020304" pitchFamily="18" charset="0"/>
                <a:ea typeface="Calibri" panose="020F0502020204030204" pitchFamily="34" charset="0"/>
                <a:cs typeface="Times New Roman" panose="02020603050405020304" pitchFamily="18" charset="0"/>
              </a:rPr>
              <a:t>Who contributes f500-f999 towards disability policies</a:t>
            </a:r>
          </a:p>
          <a:p>
            <a:pPr>
              <a:buFont typeface="Wingdings" panose="05000000000000000000" pitchFamily="2" charset="2"/>
              <a:buChar char="q"/>
            </a:pPr>
            <a:r>
              <a:rPr lang="en-GB" sz="1800" dirty="0">
                <a:latin typeface="Times New Roman" panose="02020603050405020304" pitchFamily="18" charset="0"/>
                <a:ea typeface="Calibri" panose="020F0502020204030204" pitchFamily="34" charset="0"/>
                <a:cs typeface="Times New Roman" panose="02020603050405020304" pitchFamily="18" charset="0"/>
              </a:rPr>
              <a:t>Who contributes f0 towards trailer policies</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f1-f49 towards third party agriculture policies</a:t>
            </a:r>
          </a:p>
          <a:p>
            <a:pPr>
              <a:buFont typeface="Wingdings" panose="05000000000000000000" pitchFamily="2" charset="2"/>
              <a:buChar char="q"/>
            </a:pPr>
            <a:r>
              <a:rPr lang="en-GB" sz="1800" dirty="0">
                <a:latin typeface="Times New Roman" panose="02020603050405020304" pitchFamily="18" charset="0"/>
                <a:ea typeface="Calibri" panose="020F0502020204030204" pitchFamily="34" charset="0"/>
                <a:cs typeface="Times New Roman" panose="02020603050405020304" pitchFamily="18" charset="0"/>
              </a:rPr>
              <a:t>Who contributes f0 towards bicycle policies</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f50-f999 towards the fire insurance</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f1-f49 towards family accident insurance</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f1-f49 towards the social security insurance policy</a:t>
            </a:r>
          </a:p>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Who </a:t>
            </a:r>
            <a:r>
              <a:rPr lang="en-GB" sz="1800" dirty="0">
                <a:latin typeface="Times New Roman" panose="02020603050405020304" pitchFamily="18" charset="0"/>
                <a:ea typeface="Calibri" panose="020F0502020204030204" pitchFamily="34" charset="0"/>
                <a:cs typeface="Times New Roman" panose="02020603050405020304" pitchFamily="18" charset="0"/>
              </a:rPr>
              <a:t>co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ntributes </a:t>
            </a:r>
            <a:r>
              <a:rPr lang="en-GB" sz="1800" dirty="0">
                <a:latin typeface="Times New Roman" panose="02020603050405020304" pitchFamily="18" charset="0"/>
                <a:ea typeface="Calibri" panose="020F0502020204030204" pitchFamily="34" charset="0"/>
                <a:cs typeface="Times New Roman" panose="02020603050405020304" pitchFamily="18" charset="0"/>
              </a:rPr>
              <a:t>f1-f49 towards life insurance policies</a:t>
            </a:r>
          </a:p>
          <a:p>
            <a:endParaRPr lang="en-IN" dirty="0"/>
          </a:p>
        </p:txBody>
      </p:sp>
    </p:spTree>
    <p:extLst>
      <p:ext uri="{BB962C8B-B14F-4D97-AF65-F5344CB8AC3E}">
        <p14:creationId xmlns:p14="http://schemas.microsoft.com/office/powerpoint/2010/main" val="260239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31501" y="42223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Executive Summary</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00667" y="42223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700480" y="866289"/>
            <a:ext cx="10791039" cy="3824380"/>
          </a:xfrm>
          <a:prstGeom prst="rect">
            <a:avLst/>
          </a:prstGeom>
          <a:ln>
            <a:noFill/>
          </a:ln>
        </p:spPr>
        <p:txBody>
          <a:bodyPr wrap="square" lIns="0" tIns="0" rIns="0" bIns="0" anchor="t">
            <a:spAutoFit/>
          </a:bodyPr>
          <a:lstStyle/>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The key function of this data analytics task is to anticipate if a consumer will be buying a caravan home policy in order to characterize a typical caravan insurance buyer's profile. Software tools like </a:t>
            </a:r>
            <a:r>
              <a:rPr lang="en-GB" b="1" dirty="0">
                <a:latin typeface="Times New Roman" panose="02020603050405020304" pitchFamily="18" charset="0"/>
                <a:cs typeface="Times New Roman" panose="02020603050405020304" pitchFamily="18" charset="0"/>
              </a:rPr>
              <a:t>IBM SPSS Modeler 18.2.1 </a:t>
            </a:r>
            <a:r>
              <a:rPr lang="en-GB" dirty="0">
                <a:latin typeface="Times New Roman" panose="02020603050405020304" pitchFamily="18" charset="0"/>
                <a:cs typeface="Times New Roman" panose="02020603050405020304" pitchFamily="18" charset="0"/>
              </a:rPr>
              <a:t>and </a:t>
            </a:r>
            <a:r>
              <a:rPr lang="en-GB" b="1" dirty="0">
                <a:latin typeface="Times New Roman" panose="02020603050405020304" pitchFamily="18" charset="0"/>
                <a:cs typeface="Times New Roman" panose="02020603050405020304" pitchFamily="18" charset="0"/>
              </a:rPr>
              <a:t>Microsoft Excel </a:t>
            </a:r>
            <a:r>
              <a:rPr lang="en-GB" dirty="0">
                <a:latin typeface="Times New Roman" panose="02020603050405020304" pitchFamily="18" charset="0"/>
                <a:cs typeface="Times New Roman" panose="02020603050405020304" pitchFamily="18" charset="0"/>
              </a:rPr>
              <a:t>are used for modelling. The methodology used here is KDD as shown in figure 1 (fig .1) and CRISP-DM.</a:t>
            </a:r>
          </a:p>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I</a:t>
            </a:r>
            <a:r>
              <a:rPr lang="en-GB" b="0" i="0" dirty="0">
                <a:effectLst/>
                <a:latin typeface="Times New Roman" panose="02020603050405020304" pitchFamily="18" charset="0"/>
                <a:cs typeface="Times New Roman" panose="02020603050405020304" pitchFamily="18" charset="0"/>
              </a:rPr>
              <a:t>n our investigation we found that caravan insurance buyer show a few characteristics which are reliable with our common sense. Instinctively, a caravan buyer might claim a caravan and a caravan proprietor might possess a car to drag his/her caravan.</a:t>
            </a:r>
            <a:r>
              <a:rPr lang="en-GB" dirty="0">
                <a:latin typeface="Times New Roman" panose="02020603050405020304" pitchFamily="18" charset="0"/>
                <a:cs typeface="Times New Roman" panose="02020603050405020304" pitchFamily="18" charset="0"/>
              </a:rPr>
              <a:t> We’ve also observed that people who buy a fire policy tend to buy a caravan insurance policy because there are many major risks of fire in a caravan as the oil used for cooking in a caravan is highly flammable.</a:t>
            </a:r>
          </a:p>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Based on our results, we recommend that the organization needs to conduct various </a:t>
            </a:r>
            <a:r>
              <a:rPr lang="en-GB" b="1" dirty="0">
                <a:latin typeface="Times New Roman" panose="02020603050405020304" pitchFamily="18" charset="0"/>
                <a:cs typeface="Times New Roman" panose="02020603050405020304" pitchFamily="18" charset="0"/>
              </a:rPr>
              <a:t>joint marketing events</a:t>
            </a:r>
            <a:r>
              <a:rPr lang="en-GB" dirty="0">
                <a:latin typeface="Times New Roman" panose="02020603050405020304" pitchFamily="18" charset="0"/>
                <a:cs typeface="Times New Roman" panose="02020603050405020304" pitchFamily="18" charset="0"/>
              </a:rPr>
              <a:t> in order to increase the awareness of risk. Furthermore, the insurance business might provide a </a:t>
            </a:r>
            <a:r>
              <a:rPr lang="en-GB" b="1" dirty="0">
                <a:latin typeface="Times New Roman" panose="02020603050405020304" pitchFamily="18" charset="0"/>
                <a:cs typeface="Times New Roman" panose="02020603050405020304" pitchFamily="18" charset="0"/>
              </a:rPr>
              <a:t>combined package </a:t>
            </a:r>
            <a:r>
              <a:rPr lang="en-GB" dirty="0">
                <a:latin typeface="Times New Roman" panose="02020603050405020304" pitchFamily="18" charset="0"/>
                <a:cs typeface="Times New Roman" panose="02020603050405020304" pitchFamily="18" charset="0"/>
              </a:rPr>
              <a:t>of car, fire, and caravan insurance to potential consumers in gaining a better understanding of client characteristics and developing marketing strategies that are in line with the findings. </a:t>
            </a: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9" name="Picture 8">
            <a:extLst>
              <a:ext uri="{FF2B5EF4-FFF2-40B4-BE49-F238E27FC236}">
                <a16:creationId xmlns:a16="http://schemas.microsoft.com/office/drawing/2014/main" id="{028CFC24-A0FE-4FE9-AFDB-13EC2A88BFE9}"/>
              </a:ext>
            </a:extLst>
          </p:cNvPr>
          <p:cNvPicPr>
            <a:picLocks noChangeAspect="1"/>
          </p:cNvPicPr>
          <p:nvPr/>
        </p:nvPicPr>
        <p:blipFill>
          <a:blip r:embed="rId3"/>
          <a:stretch>
            <a:fillRect/>
          </a:stretch>
        </p:blipFill>
        <p:spPr>
          <a:xfrm>
            <a:off x="1325462" y="4690669"/>
            <a:ext cx="7910818" cy="1862152"/>
          </a:xfrm>
          <a:prstGeom prst="rect">
            <a:avLst/>
          </a:prstGeom>
          <a:ln>
            <a:solidFill>
              <a:schemeClr val="tx1"/>
            </a:solidFill>
          </a:ln>
        </p:spPr>
      </p:pic>
      <p:sp>
        <p:nvSpPr>
          <p:cNvPr id="12" name="TextBox 11">
            <a:extLst>
              <a:ext uri="{FF2B5EF4-FFF2-40B4-BE49-F238E27FC236}">
                <a16:creationId xmlns:a16="http://schemas.microsoft.com/office/drawing/2014/main" id="{2635A822-D6B4-4778-A659-38419D5E457D}"/>
              </a:ext>
            </a:extLst>
          </p:cNvPr>
          <p:cNvSpPr txBox="1"/>
          <p:nvPr/>
        </p:nvSpPr>
        <p:spPr>
          <a:xfrm>
            <a:off x="9630562" y="5014964"/>
            <a:ext cx="1484852"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Fig.1 The KDD process road map</a:t>
            </a:r>
          </a:p>
        </p:txBody>
      </p:sp>
    </p:spTree>
    <p:extLst>
      <p:ext uri="{BB962C8B-B14F-4D97-AF65-F5344CB8AC3E}">
        <p14:creationId xmlns:p14="http://schemas.microsoft.com/office/powerpoint/2010/main" val="2275478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531CBB06-98EF-43D4-8383-1DD2BA223087}"/>
              </a:ext>
            </a:extLst>
          </p:cNvPr>
          <p:cNvPicPr>
            <a:picLocks noChangeAspect="1"/>
          </p:cNvPicPr>
          <p:nvPr/>
        </p:nvPicPr>
        <p:blipFill>
          <a:blip r:embed="rId2"/>
          <a:stretch>
            <a:fillRect/>
          </a:stretch>
        </p:blipFill>
        <p:spPr>
          <a:xfrm>
            <a:off x="384539" y="327172"/>
            <a:ext cx="11422922" cy="6031681"/>
          </a:xfrm>
          <a:prstGeom prst="rect">
            <a:avLst/>
          </a:prstGeom>
          <a:ln>
            <a:solidFill>
              <a:schemeClr val="tx1"/>
            </a:solidFill>
          </a:ln>
        </p:spPr>
      </p:pic>
      <p:sp>
        <p:nvSpPr>
          <p:cNvPr id="7" name="TextBox 6">
            <a:extLst>
              <a:ext uri="{FF2B5EF4-FFF2-40B4-BE49-F238E27FC236}">
                <a16:creationId xmlns:a16="http://schemas.microsoft.com/office/drawing/2014/main" id="{47D9DDDE-7A3B-4B27-91BF-46FD8DC7EB3E}"/>
              </a:ext>
            </a:extLst>
          </p:cNvPr>
          <p:cNvSpPr txBox="1"/>
          <p:nvPr/>
        </p:nvSpPr>
        <p:spPr>
          <a:xfrm>
            <a:off x="3382536" y="6456080"/>
            <a:ext cx="5819725" cy="338554"/>
          </a:xfrm>
          <a:prstGeom prst="rect">
            <a:avLst/>
          </a:prstGeom>
          <a:noFill/>
          <a:ln>
            <a:solidFill>
              <a:schemeClr val="tx1"/>
            </a:solidFill>
          </a:ln>
        </p:spPr>
        <p:txBody>
          <a:bodyPr wrap="square" rtlCol="0">
            <a:spAutoFit/>
          </a:bodyPr>
          <a:lstStyle/>
          <a:p>
            <a:r>
              <a:rPr lang="en-GB" sz="1600" b="1" dirty="0">
                <a:latin typeface="Times New Roman" panose="02020603050405020304" pitchFamily="18" charset="0"/>
                <a:cs typeface="Times New Roman" panose="02020603050405020304" pitchFamily="18" charset="0"/>
              </a:rPr>
              <a:t>Fig.15 Decision tree for customer profile prediction</a:t>
            </a:r>
          </a:p>
        </p:txBody>
      </p:sp>
    </p:spTree>
    <p:extLst>
      <p:ext uri="{BB962C8B-B14F-4D97-AF65-F5344CB8AC3E}">
        <p14:creationId xmlns:p14="http://schemas.microsoft.com/office/powerpoint/2010/main" val="1085698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BA11EDF-1961-42BC-8934-3C492EA6603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0517F1D-7A1C-4DA6-8827-5DEBDC657DD0}"/>
              </a:ext>
            </a:extLst>
          </p:cNvPr>
          <p:cNvSpPr txBox="1">
            <a:spLocks/>
          </p:cNvSpPr>
          <p:nvPr/>
        </p:nvSpPr>
        <p:spPr>
          <a:xfrm>
            <a:off x="0" y="35258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Business Prospective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5084F5F0-0E94-4CD2-80F3-499867973DA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82765FD-03AD-4D19-9157-2F75999C9EAA}"/>
              </a:ext>
            </a:extLst>
          </p:cNvPr>
          <p:cNvSpPr txBox="1">
            <a:spLocks/>
          </p:cNvSpPr>
          <p:nvPr/>
        </p:nvSpPr>
        <p:spPr>
          <a:xfrm>
            <a:off x="626919" y="1271951"/>
            <a:ext cx="10785987" cy="49586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Based on the assumptions made previously, the company is profitable with this approach. With the final decision tree model, the company makes a profit of </a:t>
            </a:r>
            <a:r>
              <a:rPr lang="en-GB" sz="2000" b="1" dirty="0">
                <a:latin typeface="Times New Roman" panose="02020603050405020304" pitchFamily="18" charset="0"/>
                <a:cs typeface="Times New Roman" panose="02020603050405020304" pitchFamily="18" charset="0"/>
              </a:rPr>
              <a:t>1583.6 pounds</a:t>
            </a:r>
            <a:r>
              <a:rPr lang="en-GB" sz="2000" dirty="0">
                <a:latin typeface="Times New Roman" panose="02020603050405020304" pitchFamily="18" charset="0"/>
                <a:cs typeface="Times New Roman" panose="02020603050405020304" pitchFamily="18" charset="0"/>
              </a:rPr>
              <a:t>.</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dirty="0"/>
          </a:p>
          <a:p>
            <a:endParaRPr lang="en-GB" dirty="0"/>
          </a:p>
        </p:txBody>
      </p:sp>
      <p:pic>
        <p:nvPicPr>
          <p:cNvPr id="1026" name="Picture 2" descr="Image">
            <a:extLst>
              <a:ext uri="{FF2B5EF4-FFF2-40B4-BE49-F238E27FC236}">
                <a16:creationId xmlns:a16="http://schemas.microsoft.com/office/drawing/2014/main" id="{84653269-82FB-4E37-A0DA-86A40B586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510" y="2180886"/>
            <a:ext cx="9311779" cy="369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5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CCCCBE8-E378-48C5-ABBD-D2CD65E613A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AAB6C70-187A-46C5-A56D-41C37792ABB5}"/>
              </a:ext>
            </a:extLst>
          </p:cNvPr>
          <p:cNvSpPr txBox="1">
            <a:spLocks/>
          </p:cNvSpPr>
          <p:nvPr/>
        </p:nvSpPr>
        <p:spPr>
          <a:xfrm>
            <a:off x="0" y="352589"/>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Appendix 1</a:t>
            </a:r>
          </a:p>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02B732D-3334-4CA1-8462-CFBC66C420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2B80676-5856-4B77-B157-E697662AB7CA}"/>
              </a:ext>
            </a:extLst>
          </p:cNvPr>
          <p:cNvPicPr>
            <a:picLocks noChangeAspect="1"/>
          </p:cNvPicPr>
          <p:nvPr/>
        </p:nvPicPr>
        <p:blipFill>
          <a:blip r:embed="rId2"/>
          <a:stretch>
            <a:fillRect/>
          </a:stretch>
        </p:blipFill>
        <p:spPr>
          <a:xfrm>
            <a:off x="1038225" y="1157501"/>
            <a:ext cx="10115550" cy="5076825"/>
          </a:xfrm>
          <a:prstGeom prst="rect">
            <a:avLst/>
          </a:prstGeom>
        </p:spPr>
      </p:pic>
    </p:spTree>
    <p:extLst>
      <p:ext uri="{BB962C8B-B14F-4D97-AF65-F5344CB8AC3E}">
        <p14:creationId xmlns:p14="http://schemas.microsoft.com/office/powerpoint/2010/main" val="33575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2E6C91C-19D9-4BCD-9BFB-DFCC0F7F3F0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A4C7162B-21E0-4A46-A3B4-0782CCFC6902}"/>
              </a:ext>
            </a:extLst>
          </p:cNvPr>
          <p:cNvSpPr txBox="1">
            <a:spLocks/>
          </p:cNvSpPr>
          <p:nvPr/>
        </p:nvSpPr>
        <p:spPr>
          <a:xfrm>
            <a:off x="0" y="35258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Appendix-2</a:t>
            </a:r>
          </a:p>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(Model Comparison</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cxnSp>
        <p:nvCxnSpPr>
          <p:cNvPr id="4" name="Straight Connector 3">
            <a:extLst>
              <a:ext uri="{FF2B5EF4-FFF2-40B4-BE49-F238E27FC236}">
                <a16:creationId xmlns:a16="http://schemas.microsoft.com/office/drawing/2014/main" id="{FF11AADE-79B9-490D-ACE5-4931A0F7D23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225482E-11C4-466E-9E2B-799BC1627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49" y="1568741"/>
            <a:ext cx="10133901" cy="461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09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8F114DB-360B-429C-8274-C4462AA2E36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98EDC43-661D-4021-9DC5-95927D2403EB}"/>
              </a:ext>
            </a:extLst>
          </p:cNvPr>
          <p:cNvSpPr txBox="1">
            <a:spLocks/>
          </p:cNvSpPr>
          <p:nvPr/>
        </p:nvSpPr>
        <p:spPr>
          <a:xfrm>
            <a:off x="0" y="352589"/>
            <a:ext cx="11734800" cy="14403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Appendix 3 </a:t>
            </a:r>
          </a:p>
          <a:p>
            <a:pPr algn="ctr"/>
            <a:r>
              <a:rPr lang="en-GB" sz="2800" b="1" dirty="0">
                <a:latin typeface="Times New Roman" panose="02020603050405020304" pitchFamily="18" charset="0"/>
                <a:cs typeface="Times New Roman" panose="02020603050405020304" pitchFamily="18" charset="0"/>
              </a:rPr>
              <a:t>   (Final model)</a:t>
            </a:r>
          </a:p>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5D23029A-5402-4AEC-8833-933417A95C0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descr="A picture containing diagram&#10;&#10;Description automatically generated">
            <a:extLst>
              <a:ext uri="{FF2B5EF4-FFF2-40B4-BE49-F238E27FC236}">
                <a16:creationId xmlns:a16="http://schemas.microsoft.com/office/drawing/2014/main" id="{44AE5DB1-56B2-4694-8238-590BD3B44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97" y="1249966"/>
            <a:ext cx="10763076" cy="5407690"/>
          </a:xfrm>
          <a:prstGeom prst="rect">
            <a:avLst/>
          </a:prstGeom>
          <a:ln>
            <a:solidFill>
              <a:schemeClr val="tx1"/>
            </a:solidFill>
          </a:ln>
        </p:spPr>
      </p:pic>
    </p:spTree>
    <p:extLst>
      <p:ext uri="{BB962C8B-B14F-4D97-AF65-F5344CB8AC3E}">
        <p14:creationId xmlns:p14="http://schemas.microsoft.com/office/powerpoint/2010/main" val="3778637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AC4B3B-2B8F-440F-9DFB-F995BE878FCB}"/>
              </a:ext>
            </a:extLst>
          </p:cNvPr>
          <p:cNvSpPr txBox="1">
            <a:spLocks/>
          </p:cNvSpPr>
          <p:nvPr/>
        </p:nvSpPr>
        <p:spPr>
          <a:xfrm>
            <a:off x="0" y="35258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latin typeface="Times New Roman" panose="02020603050405020304" pitchFamily="18" charset="0"/>
                <a:cs typeface="Times New Roman" panose="02020603050405020304" pitchFamily="18" charset="0"/>
              </a:rPr>
              <a:t>   </a:t>
            </a:r>
            <a:endParaRPr lang="en-US" sz="2800" dirty="0">
              <a:solidFill>
                <a:schemeClr val="tx1">
                  <a:lumMod val="75000"/>
                  <a:lumOff val="25000"/>
                </a:schemeClr>
              </a:solidFill>
            </a:endParaRPr>
          </a:p>
        </p:txBody>
      </p:sp>
      <p:sp>
        <p:nvSpPr>
          <p:cNvPr id="7" name="Content Placeholder 2">
            <a:extLst>
              <a:ext uri="{FF2B5EF4-FFF2-40B4-BE49-F238E27FC236}">
                <a16:creationId xmlns:a16="http://schemas.microsoft.com/office/drawing/2014/main" id="{84FCFDC9-C24D-4281-A1DD-23D79967FC56}"/>
              </a:ext>
            </a:extLst>
          </p:cNvPr>
          <p:cNvSpPr txBox="1">
            <a:spLocks/>
          </p:cNvSpPr>
          <p:nvPr/>
        </p:nvSpPr>
        <p:spPr>
          <a:xfrm>
            <a:off x="838200" y="344129"/>
            <a:ext cx="10515600" cy="6283173"/>
          </a:xfrm>
          <a:prstGeom prst="rect">
            <a:avLst/>
          </a:prstGeom>
          <a:ln>
            <a:noFill/>
          </a:ln>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Literature review</a:t>
            </a:r>
          </a:p>
          <a:p>
            <a:pPr algn="l" rtl="0" fontAlgn="base">
              <a:buFont typeface="Arial" panose="020B0604020202020204" pitchFamily="34" charset="0"/>
              <a:buChar char="•"/>
            </a:pPr>
            <a:r>
              <a:rPr lang="en-IN" sz="1900" b="0" i="0" u="sng" strike="noStrike" dirty="0">
                <a:solidFill>
                  <a:srgbClr val="8ED9F6"/>
                </a:solidFill>
                <a:effectLst/>
                <a:latin typeface="Times New Roman" panose="02020603050405020304" pitchFamily="18" charset="0"/>
                <a:hlinkClick r:id="rId2"/>
              </a:rPr>
              <a:t>https://link.springer.com/chapter/10.1007/978-1-4471-0351-6_12</a:t>
            </a:r>
            <a:r>
              <a:rPr lang="en-IN" sz="1900" b="0" i="0" dirty="0">
                <a:solidFill>
                  <a:srgbClr val="000000"/>
                </a:solidFill>
                <a:effectLst/>
                <a:latin typeface="Times New Roman" panose="02020603050405020304" pitchFamily="18" charset="0"/>
              </a:rPr>
              <a:t>​</a:t>
            </a:r>
            <a:endParaRPr lang="en-IN" sz="1900" b="0" i="0" dirty="0">
              <a:solidFill>
                <a:srgbClr val="000000"/>
              </a:solidFill>
              <a:effectLst/>
              <a:latin typeface="Arial" panose="020B0604020202020204" pitchFamily="34" charset="0"/>
            </a:endParaRPr>
          </a:p>
          <a:p>
            <a:pPr algn="l" rtl="0" fontAlgn="base"/>
            <a:r>
              <a:rPr lang="en-IN" sz="1900" b="0" i="0" u="none" strike="noStrike" dirty="0">
                <a:solidFill>
                  <a:srgbClr val="000000"/>
                </a:solidFill>
                <a:effectLst/>
                <a:latin typeface="Times New Roman" panose="02020603050405020304" pitchFamily="18" charset="0"/>
                <a:cs typeface="Times New Roman" panose="02020603050405020304" pitchFamily="18" charset="0"/>
              </a:rPr>
              <a:t>In this paper KDD that is knowledge discovery in the database has been discussed extensively, explaining all the significant stages of the process. </a:t>
            </a:r>
            <a:r>
              <a:rPr lang="en-GB" sz="1900" b="0" i="0" u="none" strike="noStrike" dirty="0">
                <a:solidFill>
                  <a:srgbClr val="000000"/>
                </a:solidFill>
                <a:effectLst/>
                <a:latin typeface="Times New Roman" panose="02020603050405020304" pitchFamily="18" charset="0"/>
                <a:cs typeface="Times New Roman" panose="02020603050405020304" pitchFamily="18" charset="0"/>
              </a:rPr>
              <a:t>The methodology is provided in the form of a road map, with the stages highlighted and explanations of how careful preparation can lead to a successful and well-managed project.</a:t>
            </a:r>
            <a:r>
              <a:rPr lang="en-US" sz="1900" b="0"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IN" sz="1900" b="0" i="0" u="sng" strike="noStrike" dirty="0">
                <a:solidFill>
                  <a:srgbClr val="8ED9F6"/>
                </a:solidFill>
                <a:effectLst/>
                <a:latin typeface="Times New Roman" panose="02020603050405020304" pitchFamily="18" charset="0"/>
                <a:cs typeface="Times New Roman" panose="02020603050405020304" pitchFamily="18" charset="0"/>
                <a:hlinkClick r:id="rId3"/>
              </a:rPr>
              <a:t>https://www.slideshare.net/muthukum/caravan-insurance-data-mining-statistical-analysis</a:t>
            </a:r>
            <a:r>
              <a:rPr lang="en-IN" sz="1900" b="0" i="0" dirty="0">
                <a:solidFill>
                  <a:srgbClr val="000000"/>
                </a:solidFill>
                <a:effectLst/>
                <a:latin typeface="Times New Roman" panose="02020603050405020304" pitchFamily="18" charset="0"/>
                <a:cs typeface="Times New Roman" panose="02020603050405020304" pitchFamily="18" charset="0"/>
              </a:rPr>
              <a:t>​</a:t>
            </a:r>
          </a:p>
          <a:p>
            <a:pPr algn="l" rtl="0" fontAlgn="base"/>
            <a:r>
              <a:rPr lang="en-IN" sz="1900" b="0" i="0" u="none" strike="noStrike" dirty="0">
                <a:solidFill>
                  <a:srgbClr val="000000"/>
                </a:solidFill>
                <a:effectLst/>
                <a:latin typeface="Times New Roman" panose="02020603050405020304" pitchFamily="18" charset="0"/>
                <a:cs typeface="Times New Roman" panose="02020603050405020304" pitchFamily="18" charset="0"/>
              </a:rPr>
              <a:t>In this report </a:t>
            </a:r>
            <a:r>
              <a:rPr lang="en-GB" sz="1900" b="0" i="0" u="none" strike="noStrike" dirty="0">
                <a:solidFill>
                  <a:srgbClr val="000000"/>
                </a:solidFill>
                <a:effectLst/>
                <a:latin typeface="Times New Roman" panose="02020603050405020304" pitchFamily="18" charset="0"/>
                <a:cs typeface="Times New Roman" panose="02020603050405020304" pitchFamily="18" charset="0"/>
              </a:rPr>
              <a:t>the initial factors have been thoroughly understood and classified to reflect properties of socio-demographic, education, lifestyle, income, car, and insurance interests as they relate to product type. The descriptive statistics of the target variables in the data set were then used to </a:t>
            </a:r>
            <a:r>
              <a:rPr lang="en-GB" sz="1900" b="0" i="0" u="none" strike="noStrike" dirty="0" err="1">
                <a:solidFill>
                  <a:srgbClr val="000000"/>
                </a:solidFill>
                <a:effectLst/>
                <a:latin typeface="Times New Roman" panose="02020603050405020304" pitchFamily="18" charset="0"/>
                <a:cs typeface="Times New Roman" panose="02020603050405020304" pitchFamily="18" charset="0"/>
              </a:rPr>
              <a:t>analyze</a:t>
            </a:r>
            <a:r>
              <a:rPr lang="en-GB" sz="1900" b="0" i="0" u="none" strike="noStrike" dirty="0">
                <a:solidFill>
                  <a:srgbClr val="000000"/>
                </a:solidFill>
                <a:effectLst/>
                <a:latin typeface="Times New Roman" panose="02020603050405020304" pitchFamily="18" charset="0"/>
                <a:cs typeface="Times New Roman" panose="02020603050405020304" pitchFamily="18" charset="0"/>
              </a:rPr>
              <a:t> the logically predicted significant factors using IBM SPSS.</a:t>
            </a:r>
            <a:endParaRPr lang="en-IN" sz="1900" u="none" strike="noStrike" dirty="0">
              <a:solidFill>
                <a:srgbClr val="000000"/>
              </a:solidFill>
              <a:latin typeface="Times New Roman" panose="02020603050405020304" pitchFamily="18" charset="0"/>
              <a:cs typeface="Times New Roman" panose="02020603050405020304" pitchFamily="18" charset="0"/>
            </a:endParaRPr>
          </a:p>
          <a:p>
            <a:pPr algn="l" rtl="0" fontAlgn="base"/>
            <a:endParaRPr lang="en-IN" dirty="0"/>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Market Assumption</a:t>
            </a:r>
          </a:p>
          <a:p>
            <a:pPr>
              <a:lnSpc>
                <a:spcPct val="100000"/>
              </a:lnSpc>
              <a:spcAft>
                <a:spcPts val="800"/>
              </a:spcAft>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It is necessary to determine the </a:t>
            </a:r>
            <a:r>
              <a:rPr lang="en-GB" sz="1900" b="1" dirty="0">
                <a:effectLst/>
                <a:latin typeface="Times New Roman" panose="02020603050405020304" pitchFamily="18" charset="0"/>
                <a:ea typeface="Calibri" panose="020F0502020204030204" pitchFamily="34" charset="0"/>
                <a:cs typeface="Times New Roman" panose="02020603050405020304" pitchFamily="18" charset="0"/>
              </a:rPr>
              <a:t>cost</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of insurance in order to calculate the </a:t>
            </a:r>
            <a:r>
              <a:rPr lang="en-GB" sz="1900" b="1" dirty="0">
                <a:effectLst/>
                <a:latin typeface="Times New Roman" panose="02020603050405020304" pitchFamily="18" charset="0"/>
                <a:ea typeface="Calibri" panose="020F0502020204030204" pitchFamily="34" charset="0"/>
                <a:cs typeface="Times New Roman" panose="02020603050405020304" pitchFamily="18" charset="0"/>
              </a:rPr>
              <a:t>firm's profit</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The cost of the caravan insurance assumed in this scenario is </a:t>
            </a:r>
            <a:r>
              <a:rPr lang="en-GB" sz="1900" b="1" dirty="0">
                <a:effectLst/>
                <a:latin typeface="Times New Roman" panose="02020603050405020304" pitchFamily="18" charset="0"/>
                <a:ea typeface="Calibri" panose="020F0502020204030204" pitchFamily="34" charset="0"/>
                <a:cs typeface="Times New Roman" panose="02020603050405020304" pitchFamily="18" charset="0"/>
              </a:rPr>
              <a:t>£107</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0000"/>
              </a:lnSpc>
              <a:spcAft>
                <a:spcPts val="800"/>
              </a:spcAf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https://www.comparethemarket.com/caravan-insurance/?AFFCLIE=EY12</a:t>
            </a:r>
            <a:endParaRPr lang="en-GB"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00"/>
              </a:spcAft>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Furthermore, we </a:t>
            </a:r>
            <a:r>
              <a:rPr lang="en-GB" sz="1900" b="1" dirty="0">
                <a:effectLst/>
                <a:latin typeface="Times New Roman" panose="02020603050405020304" pitchFamily="18" charset="0"/>
                <a:ea typeface="Calibri" panose="020F0502020204030204" pitchFamily="34" charset="0"/>
                <a:cs typeface="Times New Roman" panose="02020603050405020304" pitchFamily="18" charset="0"/>
              </a:rPr>
              <a:t>assume</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that the profit from selling a single insurance policy is </a:t>
            </a:r>
            <a:r>
              <a:rPr lang="en-GB" sz="1900" b="1" dirty="0">
                <a:effectLst/>
                <a:latin typeface="Times New Roman" panose="02020603050405020304" pitchFamily="18" charset="0"/>
                <a:ea typeface="Calibri" panose="020F0502020204030204" pitchFamily="34" charset="0"/>
                <a:cs typeface="Times New Roman" panose="02020603050405020304" pitchFamily="18" charset="0"/>
              </a:rPr>
              <a:t>20%</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of the cost, or £21.4 in a single transaction (true positives will help in detecting the same). Due to the missed opportunity, the company will lose money (false negatives).</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326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74579" y="478127"/>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Data sourcing &amp;description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333851" y="45083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9BB3F-9420-41C0-B83A-113B0BE8D06B}"/>
              </a:ext>
            </a:extLst>
          </p:cNvPr>
          <p:cNvSpPr txBox="1"/>
          <p:nvPr/>
        </p:nvSpPr>
        <p:spPr>
          <a:xfrm>
            <a:off x="666572" y="879162"/>
            <a:ext cx="10912979" cy="5028556"/>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 dataset we used consisted of </a:t>
            </a:r>
            <a:r>
              <a:rPr lang="en-GB" sz="1800" b="1" dirty="0">
                <a:latin typeface="Times New Roman" panose="02020603050405020304" pitchFamily="18" charset="0"/>
                <a:cs typeface="Times New Roman" panose="02020603050405020304" pitchFamily="18" charset="0"/>
              </a:rPr>
              <a:t>9,822 customer records </a:t>
            </a:r>
            <a:r>
              <a:rPr lang="en-GB" sz="1800" dirty="0">
                <a:latin typeface="Times New Roman" panose="02020603050405020304" pitchFamily="18" charset="0"/>
                <a:cs typeface="Times New Roman" panose="02020603050405020304" pitchFamily="18" charset="0"/>
              </a:rPr>
              <a:t>and includes sociodemographic information about the area where a customer lives(43 attributes) as well as information about the customer's product ownership(42 attributes).</a:t>
            </a:r>
          </a:p>
          <a:p>
            <a:pPr marL="342900" indent="-34290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 default field names, such as MAANTHUI Number of houses and PBRAND Contribution fire policies, have been modified to new field names such as </a:t>
            </a:r>
            <a:r>
              <a:rPr lang="en-GB" sz="1800" b="1" dirty="0">
                <a:latin typeface="Times New Roman" panose="02020603050405020304" pitchFamily="18" charset="0"/>
                <a:cs typeface="Times New Roman" panose="02020603050405020304" pitchFamily="18" charset="0"/>
              </a:rPr>
              <a:t>no_houses </a:t>
            </a:r>
            <a:r>
              <a:rPr lang="en-GB" sz="1800" dirty="0">
                <a:latin typeface="Times New Roman" panose="02020603050405020304" pitchFamily="18" charset="0"/>
                <a:cs typeface="Times New Roman" panose="02020603050405020304" pitchFamily="18" charset="0"/>
              </a:rPr>
              <a:t>and </a:t>
            </a:r>
            <a:r>
              <a:rPr lang="en-GB" sz="1800" b="1" dirty="0">
                <a:latin typeface="Times New Roman" panose="02020603050405020304" pitchFamily="18" charset="0"/>
                <a:cs typeface="Times New Roman" panose="02020603050405020304" pitchFamily="18" charset="0"/>
              </a:rPr>
              <a:t>cont_fire.</a:t>
            </a:r>
          </a:p>
          <a:p>
            <a:pPr marL="342900" indent="-34290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 The Dataset was supplied by a </a:t>
            </a:r>
            <a:r>
              <a:rPr lang="en-GB" sz="1800" b="1" dirty="0">
                <a:latin typeface="Times New Roman" panose="02020603050405020304" pitchFamily="18" charset="0"/>
                <a:cs typeface="Times New Roman" panose="02020603050405020304" pitchFamily="18" charset="0"/>
              </a:rPr>
              <a:t>Dutch Data Mining Company Sentinel Machine research</a:t>
            </a:r>
            <a:r>
              <a:rPr lang="en-GB" sz="1800" dirty="0">
                <a:latin typeface="Times New Roman" panose="02020603050405020304" pitchFamily="18" charset="0"/>
                <a:cs typeface="Times New Roman" panose="02020603050405020304" pitchFamily="18" charset="0"/>
              </a:rPr>
              <a:t>. The dataset is divided into 5822 training records and 4000 test records along with 86 attributes or fields. </a:t>
            </a:r>
          </a:p>
          <a:p>
            <a:pPr marL="342900" indent="-342900">
              <a:lnSpc>
                <a:spcPct val="150000"/>
              </a:lnSpc>
              <a:buFont typeface="Wingdings" panose="05000000000000000000" pitchFamily="2" charset="2"/>
              <a:buChar char="q"/>
            </a:pPr>
            <a:r>
              <a:rPr lang="en-GB" sz="1800" b="0" i="0" dirty="0">
                <a:solidFill>
                  <a:srgbClr val="000000"/>
                </a:solidFill>
                <a:effectLst/>
                <a:latin typeface="Times New Roman" panose="02020603050405020304" pitchFamily="18" charset="0"/>
                <a:cs typeface="Times New Roman" panose="02020603050405020304" pitchFamily="18" charset="0"/>
              </a:rPr>
              <a:t> The training data has been trained in such a way that the model gives the best </a:t>
            </a:r>
            <a:r>
              <a:rPr lang="en-GB" sz="1800" b="1" i="0" dirty="0">
                <a:solidFill>
                  <a:srgbClr val="000000"/>
                </a:solidFill>
                <a:effectLst/>
                <a:latin typeface="Times New Roman" panose="02020603050405020304" pitchFamily="18" charset="0"/>
                <a:cs typeface="Times New Roman" panose="02020603050405020304" pitchFamily="18" charset="0"/>
              </a:rPr>
              <a:t>accuracy</a:t>
            </a:r>
            <a:r>
              <a:rPr lang="en-GB" sz="1800" b="0" i="0" dirty="0">
                <a:solidFill>
                  <a:srgbClr val="000000"/>
                </a:solidFill>
                <a:effectLst/>
                <a:latin typeface="Times New Roman" panose="02020603050405020304" pitchFamily="18" charset="0"/>
                <a:cs typeface="Times New Roman" panose="02020603050405020304" pitchFamily="18" charset="0"/>
              </a:rPr>
              <a:t> and </a:t>
            </a:r>
            <a:r>
              <a:rPr lang="en-GB" sz="1800" b="1" i="0" dirty="0">
                <a:solidFill>
                  <a:srgbClr val="000000"/>
                </a:solidFill>
                <a:effectLst/>
                <a:latin typeface="Times New Roman" panose="02020603050405020304" pitchFamily="18" charset="0"/>
                <a:cs typeface="Times New Roman" panose="02020603050405020304" pitchFamily="18" charset="0"/>
              </a:rPr>
              <a:t>sensitivity</a:t>
            </a:r>
            <a:r>
              <a:rPr lang="en-GB" sz="1800" b="0" i="0" dirty="0">
                <a:solidFill>
                  <a:srgbClr val="000000"/>
                </a:solidFill>
                <a:effectLst/>
                <a:latin typeface="Times New Roman" panose="02020603050405020304" pitchFamily="18" charset="0"/>
                <a:cs typeface="Times New Roman" panose="02020603050405020304" pitchFamily="18" charset="0"/>
              </a:rPr>
              <a:t>. The same model is later used on the test data to create </a:t>
            </a:r>
            <a:r>
              <a:rPr lang="en-GB" dirty="0">
                <a:solidFill>
                  <a:srgbClr val="000000"/>
                </a:solidFill>
                <a:latin typeface="Times New Roman" panose="02020603050405020304" pitchFamily="18" charset="0"/>
                <a:cs typeface="Times New Roman" panose="02020603050405020304" pitchFamily="18" charset="0"/>
              </a:rPr>
              <a:t>an</a:t>
            </a:r>
            <a:r>
              <a:rPr lang="en-GB" sz="1800" b="0" i="0" dirty="0">
                <a:solidFill>
                  <a:srgbClr val="000000"/>
                </a:solidFill>
                <a:effectLst/>
                <a:latin typeface="Times New Roman" panose="02020603050405020304" pitchFamily="18" charset="0"/>
                <a:cs typeface="Times New Roman" panose="02020603050405020304" pitchFamily="18" charset="0"/>
              </a:rPr>
              <a:t> accurate customer profile of a caravan insurance buyer.</a:t>
            </a:r>
          </a:p>
          <a:p>
            <a:pPr marL="342900" indent="-342900">
              <a:lnSpc>
                <a:spcPct val="150000"/>
              </a:lnSpc>
              <a:buFont typeface="Wingdings" panose="05000000000000000000" pitchFamily="2" charset="2"/>
              <a:buChar char="q"/>
            </a:pPr>
            <a:r>
              <a:rPr lang="en-GB" sz="1800" dirty="0">
                <a:solidFill>
                  <a:srgbClr val="000000"/>
                </a:solidFill>
                <a:latin typeface="Times New Roman" panose="02020603050405020304" pitchFamily="18" charset="0"/>
                <a:cs typeface="Times New Roman" panose="02020603050405020304" pitchFamily="18" charset="0"/>
              </a:rPr>
              <a:t> The given data can be classified into various genres such as Nominal, categorical, continuous, etc.</a:t>
            </a:r>
          </a:p>
          <a:p>
            <a:pPr marL="342900" indent="-342900">
              <a:lnSpc>
                <a:spcPct val="150000"/>
              </a:lnSpc>
              <a:buFont typeface="Wingdings" panose="05000000000000000000" pitchFamily="2" charset="2"/>
              <a:buChar char="q"/>
            </a:pPr>
            <a:r>
              <a:rPr lang="en-GB" sz="1800" b="0" i="0" dirty="0">
                <a:solidFill>
                  <a:srgbClr val="000000"/>
                </a:solidFill>
                <a:effectLst/>
                <a:latin typeface="Times New Roman" panose="02020603050405020304" pitchFamily="18" charset="0"/>
                <a:cs typeface="Times New Roman" panose="02020603050405020304" pitchFamily="18" charset="0"/>
              </a:rPr>
              <a:t> </a:t>
            </a:r>
            <a:r>
              <a:rPr lang="en-GB" sz="1800" b="1" i="0" dirty="0">
                <a:solidFill>
                  <a:srgbClr val="000000"/>
                </a:solidFill>
                <a:effectLst/>
                <a:latin typeface="Times New Roman" panose="02020603050405020304" pitchFamily="18" charset="0"/>
                <a:cs typeface="Times New Roman" panose="02020603050405020304" pitchFamily="18" charset="0"/>
              </a:rPr>
              <a:t>Field 86</a:t>
            </a:r>
            <a:r>
              <a:rPr lang="en-GB" sz="1800" b="0" i="0" dirty="0">
                <a:solidFill>
                  <a:srgbClr val="000000"/>
                </a:solidFill>
                <a:effectLst/>
                <a:latin typeface="Times New Roman" panose="02020603050405020304" pitchFamily="18" charset="0"/>
                <a:cs typeface="Times New Roman" panose="02020603050405020304" pitchFamily="18" charset="0"/>
              </a:rPr>
              <a:t> has been considered as the </a:t>
            </a:r>
            <a:r>
              <a:rPr lang="en-GB" sz="1800" b="1" i="0" dirty="0">
                <a:solidFill>
                  <a:srgbClr val="000000"/>
                </a:solidFill>
                <a:effectLst/>
                <a:latin typeface="Times New Roman" panose="02020603050405020304" pitchFamily="18" charset="0"/>
                <a:cs typeface="Times New Roman" panose="02020603050405020304" pitchFamily="18" charset="0"/>
              </a:rPr>
              <a:t>target</a:t>
            </a:r>
            <a:r>
              <a:rPr lang="en-GB" sz="1800" b="0" i="0" dirty="0">
                <a:solidFill>
                  <a:srgbClr val="000000"/>
                </a:solidFill>
                <a:effectLst/>
                <a:latin typeface="Times New Roman" panose="02020603050405020304" pitchFamily="18" charset="0"/>
                <a:cs typeface="Times New Roman" panose="02020603050405020304" pitchFamily="18" charset="0"/>
              </a:rPr>
              <a:t> field (dependent variable) which is used to predict the people who will buy a caravan and </a:t>
            </a:r>
            <a:r>
              <a:rPr lang="en-GB" sz="1800" dirty="0">
                <a:solidFill>
                  <a:srgbClr val="000000"/>
                </a:solidFill>
                <a:latin typeface="Times New Roman" panose="02020603050405020304" pitchFamily="18" charset="0"/>
                <a:cs typeface="Times New Roman" panose="02020603050405020304" pitchFamily="18" charset="0"/>
              </a:rPr>
              <a:t>the rest 85 fields are considered as the input fields and act as the independent variables.</a:t>
            </a:r>
            <a:endParaRPr lang="en-GB"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1550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32795" y="2576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Data visualization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0133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673392-B33F-4CC1-BE5A-32C75222088D}"/>
              </a:ext>
            </a:extLst>
          </p:cNvPr>
          <p:cNvSpPr/>
          <p:nvPr/>
        </p:nvSpPr>
        <p:spPr>
          <a:xfrm>
            <a:off x="495248" y="864066"/>
            <a:ext cx="6380069" cy="6920612"/>
          </a:xfrm>
          <a:prstGeom prst="rect">
            <a:avLst/>
          </a:prstGeom>
          <a:ln>
            <a:noFill/>
          </a:ln>
        </p:spPr>
        <p:txBody>
          <a:bodyPr wrap="square" lIns="0" tIns="0" rIns="0" bIns="0" anchor="t">
            <a:spAutoFit/>
          </a:bodyPr>
          <a:lstStyle/>
          <a:p>
            <a:pPr marL="285750" indent="-285750">
              <a:lnSpc>
                <a:spcPct val="150000"/>
              </a:lnSpc>
              <a:buFont typeface="Wingdings" panose="05000000000000000000" pitchFamily="2" charset="2"/>
              <a:buChar char="q"/>
            </a:pPr>
            <a:r>
              <a:rPr lang="en-GB" sz="1800" b="0" i="0" dirty="0">
                <a:latin typeface="Times New Roman" panose="02020603050405020304" pitchFamily="18" charset="0"/>
                <a:cs typeface="Times New Roman" panose="02020603050405020304" pitchFamily="18" charset="0"/>
              </a:rPr>
              <a:t>The </a:t>
            </a:r>
            <a:r>
              <a:rPr lang="en-GB" sz="1800" b="1" i="0" dirty="0">
                <a:latin typeface="Times New Roman" panose="02020603050405020304" pitchFamily="18" charset="0"/>
                <a:cs typeface="Times New Roman" panose="02020603050405020304" pitchFamily="18" charset="0"/>
              </a:rPr>
              <a:t>Data Audit </a:t>
            </a:r>
            <a:r>
              <a:rPr lang="en-GB" sz="1800" b="0" i="0" dirty="0">
                <a:latin typeface="Times New Roman" panose="02020603050405020304" pitchFamily="18" charset="0"/>
                <a:cs typeface="Times New Roman" panose="02020603050405020304" pitchFamily="18" charset="0"/>
              </a:rPr>
              <a:t>node assists in determining the number of legitimate records as well as basic statistics. </a:t>
            </a:r>
            <a:r>
              <a:rPr lang="en-GB" sz="1800" dirty="0">
                <a:latin typeface="Times New Roman" panose="02020603050405020304" pitchFamily="18" charset="0"/>
                <a:cs typeface="Times New Roman" panose="02020603050405020304" pitchFamily="18" charset="0"/>
              </a:rPr>
              <a:t>Basic statistics shown when we run this node are sample graphs, uniqueness, std deviation, mean, maximum and minimum of the data, and so on.</a:t>
            </a:r>
          </a:p>
          <a:p>
            <a:pPr marL="285750" indent="-28575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 given data audit graph represents the </a:t>
            </a:r>
            <a:r>
              <a:rPr lang="en-GB" sz="1800" b="1" dirty="0">
                <a:latin typeface="Times New Roman" panose="02020603050405020304" pitchFamily="18" charset="0"/>
                <a:cs typeface="Times New Roman" panose="02020603050405020304" pitchFamily="18" charset="0"/>
              </a:rPr>
              <a:t>Contribution fire policies </a:t>
            </a:r>
            <a:r>
              <a:rPr lang="en-GB" sz="1800" dirty="0">
                <a:latin typeface="Times New Roman" panose="02020603050405020304" pitchFamily="18" charset="0"/>
                <a:cs typeface="Times New Roman" panose="02020603050405020304" pitchFamily="18" charset="0"/>
              </a:rPr>
              <a:t>(fig.2) feature from the product ownership category. </a:t>
            </a:r>
          </a:p>
          <a:p>
            <a:pPr marL="285750" indent="-285750">
              <a:lnSpc>
                <a:spcPct val="150000"/>
              </a:lnSpc>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We can understand from the graph that people who have acquired fire policies have also bought caravan mobile home policies as the oil used for cooking in a caravan is highly flammable and there are numerous serious fire risks.</a:t>
            </a:r>
          </a:p>
          <a:p>
            <a:pPr marL="285750" indent="-285750">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Buyers who contribute f0 fire policies count roughly 110, whereas those who contribute f100-f499 fire policies number around 219 people. Therefore</a:t>
            </a:r>
            <a:r>
              <a:rPr lang="en-GB" sz="1800" dirty="0">
                <a:latin typeface="Times New Roman" panose="02020603050405020304" pitchFamily="18" charset="0"/>
                <a:cs typeface="Times New Roman" panose="02020603050405020304" pitchFamily="18" charset="0"/>
              </a:rPr>
              <a:t>, this could be the reason most potential caravan insurance buyers also have a fire insurance policy.</a:t>
            </a:r>
          </a:p>
          <a:p>
            <a:pPr marL="285750" indent="-285750">
              <a:lnSpc>
                <a:spcPct val="120000"/>
              </a:lnSpc>
              <a:buFont typeface="Wingdings" panose="05000000000000000000" pitchFamily="2" charset="2"/>
              <a:buChar char="q"/>
            </a:pPr>
            <a:endParaRPr lang="en-GB" sz="1800" dirty="0">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q"/>
            </a:pPr>
            <a:endParaRPr lang="en-GB" sz="800" dirty="0">
              <a:latin typeface="Times New Roman" panose="02020603050405020304" pitchFamily="18" charset="0"/>
              <a:cs typeface="Times New Roman" panose="02020603050405020304" pitchFamily="18" charset="0"/>
            </a:endParaRPr>
          </a:p>
          <a:p>
            <a:pPr>
              <a:lnSpc>
                <a:spcPct val="150000"/>
              </a:lnSpc>
            </a:pPr>
            <a:endParaRPr lang="en-US" sz="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1400" dirty="0">
              <a:latin typeface="Times New Roman" panose="02020603050405020304" pitchFamily="18" charset="0"/>
              <a:cs typeface="Times New Roman" panose="02020603050405020304" pitchFamily="18"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pic>
        <p:nvPicPr>
          <p:cNvPr id="2" name="Picture 1">
            <a:extLst>
              <a:ext uri="{FF2B5EF4-FFF2-40B4-BE49-F238E27FC236}">
                <a16:creationId xmlns:a16="http://schemas.microsoft.com/office/drawing/2014/main" id="{4B4AA3B9-B6D9-4FED-96CD-B2362685FCBE}"/>
              </a:ext>
            </a:extLst>
          </p:cNvPr>
          <p:cNvPicPr>
            <a:picLocks noChangeAspect="1"/>
          </p:cNvPicPr>
          <p:nvPr/>
        </p:nvPicPr>
        <p:blipFill>
          <a:blip r:embed="rId3"/>
          <a:stretch>
            <a:fillRect/>
          </a:stretch>
        </p:blipFill>
        <p:spPr>
          <a:xfrm>
            <a:off x="7254140" y="864066"/>
            <a:ext cx="4334632" cy="4872589"/>
          </a:xfrm>
          <a:prstGeom prst="rect">
            <a:avLst/>
          </a:prstGeom>
        </p:spPr>
      </p:pic>
      <p:sp>
        <p:nvSpPr>
          <p:cNvPr id="3" name="TextBox 2">
            <a:extLst>
              <a:ext uri="{FF2B5EF4-FFF2-40B4-BE49-F238E27FC236}">
                <a16:creationId xmlns:a16="http://schemas.microsoft.com/office/drawing/2014/main" id="{8726FD6F-2D78-43F8-B64A-D8CF499A945D}"/>
              </a:ext>
            </a:extLst>
          </p:cNvPr>
          <p:cNvSpPr txBox="1"/>
          <p:nvPr/>
        </p:nvSpPr>
        <p:spPr>
          <a:xfrm>
            <a:off x="8315500" y="5670768"/>
            <a:ext cx="2533475" cy="646331"/>
          </a:xfrm>
          <a:prstGeom prst="rect">
            <a:avLst/>
          </a:prstGeom>
          <a:no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Fig.2. Contribution fire policies graph.</a:t>
            </a:r>
          </a:p>
        </p:txBody>
      </p:sp>
    </p:spTree>
    <p:extLst>
      <p:ext uri="{BB962C8B-B14F-4D97-AF65-F5344CB8AC3E}">
        <p14:creationId xmlns:p14="http://schemas.microsoft.com/office/powerpoint/2010/main" val="93215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6" name="Rectangle 5">
            <a:extLst>
              <a:ext uri="{FF2B5EF4-FFF2-40B4-BE49-F238E27FC236}">
                <a16:creationId xmlns:a16="http://schemas.microsoft.com/office/drawing/2014/main" id="{57673392-B33F-4CC1-BE5A-32C75222088D}"/>
              </a:ext>
            </a:extLst>
          </p:cNvPr>
          <p:cNvSpPr/>
          <p:nvPr/>
        </p:nvSpPr>
        <p:spPr>
          <a:xfrm>
            <a:off x="603415" y="824312"/>
            <a:ext cx="5576476" cy="5209375"/>
          </a:xfrm>
          <a:prstGeom prst="rect">
            <a:avLst/>
          </a:prstGeom>
          <a:ln>
            <a:noFill/>
          </a:ln>
        </p:spPr>
        <p:txBody>
          <a:bodyPr wrap="square" lIns="0" tIns="0" rIns="0" bIns="0" anchor="t">
            <a:spAutoFit/>
          </a:bodyPr>
          <a:lstStyle/>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given</a:t>
            </a:r>
            <a:r>
              <a:rPr lang="en-GB" sz="1800" dirty="0">
                <a:latin typeface="Times New Roman" panose="02020603050405020304" pitchFamily="18" charset="0"/>
                <a:cs typeface="Times New Roman" panose="02020603050405020304" pitchFamily="18" charset="0"/>
              </a:rPr>
              <a:t> data audit graph represents the </a:t>
            </a:r>
            <a:r>
              <a:rPr lang="en-GB" sz="1800" b="1" dirty="0">
                <a:latin typeface="Times New Roman" panose="02020603050405020304" pitchFamily="18" charset="0"/>
                <a:cs typeface="Times New Roman" panose="02020603050405020304" pitchFamily="18" charset="0"/>
              </a:rPr>
              <a:t>Number of houses</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household with children </a:t>
            </a:r>
            <a:r>
              <a:rPr lang="en-GB" sz="1800" dirty="0">
                <a:latin typeface="Times New Roman" panose="02020603050405020304" pitchFamily="18" charset="0"/>
                <a:cs typeface="Times New Roman" panose="02020603050405020304" pitchFamily="18" charset="0"/>
              </a:rPr>
              <a:t>from the socio-demographic category. </a:t>
            </a: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From the graph (Fig.3), we can identify that some of the people who have bought 1 house with a total count of around </a:t>
            </a:r>
            <a:r>
              <a:rPr lang="en-GB" dirty="0">
                <a:latin typeface="Times New Roman" panose="02020603050405020304" pitchFamily="18" charset="0"/>
                <a:cs typeface="Times New Roman" panose="02020603050405020304" pitchFamily="18" charset="0"/>
              </a:rPr>
              <a:t>300</a:t>
            </a:r>
            <a:r>
              <a:rPr lang="en-GB" sz="1800" dirty="0">
                <a:latin typeface="Times New Roman" panose="02020603050405020304" pitchFamily="18" charset="0"/>
                <a:cs typeface="Times New Roman" panose="02020603050405020304" pitchFamily="18" charset="0"/>
              </a:rPr>
              <a:t> have also made their investment in caravan insurance.</a:t>
            </a:r>
          </a:p>
          <a:p>
            <a:pPr marL="285750" indent="-28575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From the graph (fig.4), we can visualize that household with children ranging between 2-6 is more inclined towards buying caravan insurance.</a:t>
            </a: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In comparison, we can observe that the household with children might be </a:t>
            </a:r>
            <a:r>
              <a:rPr lang="en-GB" dirty="0">
                <a:latin typeface="Times New Roman" panose="02020603050405020304" pitchFamily="18" charset="0"/>
                <a:cs typeface="Times New Roman" panose="02020603050405020304" pitchFamily="18" charset="0"/>
              </a:rPr>
              <a:t>considered</a:t>
            </a:r>
            <a:r>
              <a:rPr lang="en-GB" sz="1800" dirty="0">
                <a:latin typeface="Times New Roman" panose="02020603050405020304" pitchFamily="18" charset="0"/>
                <a:cs typeface="Times New Roman" panose="02020603050405020304" pitchFamily="18" charset="0"/>
              </a:rPr>
              <a:t> as a good factor rather than the number of houses in order to predict who will buy the caravan insurance. </a:t>
            </a: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But these are the already available average data based on the respective </a:t>
            </a:r>
            <a:r>
              <a:rPr lang="en-GB" sz="1800" b="1" dirty="0">
                <a:latin typeface="Times New Roman" panose="02020603050405020304" pitchFamily="18" charset="0"/>
                <a:cs typeface="Times New Roman" panose="02020603050405020304" pitchFamily="18" charset="0"/>
              </a:rPr>
              <a:t>zip codes </a:t>
            </a:r>
            <a:r>
              <a:rPr lang="en-GB" sz="1800" dirty="0">
                <a:latin typeface="Times New Roman" panose="02020603050405020304" pitchFamily="18" charset="0"/>
                <a:cs typeface="Times New Roman" panose="02020603050405020304" pitchFamily="18" charset="0"/>
              </a:rPr>
              <a:t>and hence cannot be considered as a factor to determine whether people under these groups will buy a caravan. </a:t>
            </a:r>
          </a:p>
          <a:p>
            <a:pPr>
              <a:lnSpc>
                <a:spcPts val="1900"/>
              </a:lnSpc>
            </a:pPr>
            <a:endParaRPr lang="en-US" sz="1400" dirty="0">
              <a:solidFill>
                <a:schemeClr val="tx1">
                  <a:lumMod val="75000"/>
                  <a:lumOff val="25000"/>
                </a:schemeClr>
              </a:solidFill>
              <a:cs typeface="Segoe UI" panose="020B0502040204020203" pitchFamily="34" charset="0"/>
            </a:endParaRPr>
          </a:p>
        </p:txBody>
      </p:sp>
      <p:pic>
        <p:nvPicPr>
          <p:cNvPr id="9" name="Picture 8">
            <a:extLst>
              <a:ext uri="{FF2B5EF4-FFF2-40B4-BE49-F238E27FC236}">
                <a16:creationId xmlns:a16="http://schemas.microsoft.com/office/drawing/2014/main" id="{7FCD4713-3F35-4DA4-8EEA-342D730655B0}"/>
              </a:ext>
            </a:extLst>
          </p:cNvPr>
          <p:cNvPicPr>
            <a:picLocks noChangeAspect="1"/>
          </p:cNvPicPr>
          <p:nvPr/>
        </p:nvPicPr>
        <p:blipFill>
          <a:blip r:embed="rId3"/>
          <a:stretch>
            <a:fillRect/>
          </a:stretch>
        </p:blipFill>
        <p:spPr>
          <a:xfrm>
            <a:off x="6576969" y="410201"/>
            <a:ext cx="5095507" cy="2676376"/>
          </a:xfrm>
          <a:prstGeom prst="rect">
            <a:avLst/>
          </a:prstGeom>
        </p:spPr>
      </p:pic>
      <p:pic>
        <p:nvPicPr>
          <p:cNvPr id="10" name="Picture 9">
            <a:extLst>
              <a:ext uri="{FF2B5EF4-FFF2-40B4-BE49-F238E27FC236}">
                <a16:creationId xmlns:a16="http://schemas.microsoft.com/office/drawing/2014/main" id="{4B5561A8-A0D1-48C8-87F8-9B23CCC4D6AF}"/>
              </a:ext>
            </a:extLst>
          </p:cNvPr>
          <p:cNvPicPr>
            <a:picLocks noChangeAspect="1"/>
          </p:cNvPicPr>
          <p:nvPr/>
        </p:nvPicPr>
        <p:blipFill>
          <a:blip r:embed="rId4"/>
          <a:stretch>
            <a:fillRect/>
          </a:stretch>
        </p:blipFill>
        <p:spPr>
          <a:xfrm>
            <a:off x="6509856" y="3697293"/>
            <a:ext cx="5251508" cy="2676376"/>
          </a:xfrm>
          <a:prstGeom prst="rect">
            <a:avLst/>
          </a:prstGeom>
        </p:spPr>
      </p:pic>
      <p:sp>
        <p:nvSpPr>
          <p:cNvPr id="2" name="TextBox 1">
            <a:extLst>
              <a:ext uri="{FF2B5EF4-FFF2-40B4-BE49-F238E27FC236}">
                <a16:creationId xmlns:a16="http://schemas.microsoft.com/office/drawing/2014/main" id="{0E5E52DF-7503-404B-8085-FEDB8E6CEA56}"/>
              </a:ext>
            </a:extLst>
          </p:cNvPr>
          <p:cNvSpPr txBox="1"/>
          <p:nvPr/>
        </p:nvSpPr>
        <p:spPr>
          <a:xfrm>
            <a:off x="7726261" y="3207269"/>
            <a:ext cx="3005951"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Fig.3. number of houses graph</a:t>
            </a:r>
          </a:p>
        </p:txBody>
      </p:sp>
      <p:sp>
        <p:nvSpPr>
          <p:cNvPr id="3" name="TextBox 2">
            <a:extLst>
              <a:ext uri="{FF2B5EF4-FFF2-40B4-BE49-F238E27FC236}">
                <a16:creationId xmlns:a16="http://schemas.microsoft.com/office/drawing/2014/main" id="{4EB74E17-7A83-426F-B1DF-256443B8759B}"/>
              </a:ext>
            </a:extLst>
          </p:cNvPr>
          <p:cNvSpPr txBox="1"/>
          <p:nvPr/>
        </p:nvSpPr>
        <p:spPr>
          <a:xfrm>
            <a:off x="7726261" y="6363316"/>
            <a:ext cx="3057440"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Fig.4. household with children</a:t>
            </a:r>
          </a:p>
        </p:txBody>
      </p:sp>
    </p:spTree>
    <p:extLst>
      <p:ext uri="{BB962C8B-B14F-4D97-AF65-F5344CB8AC3E}">
        <p14:creationId xmlns:p14="http://schemas.microsoft.com/office/powerpoint/2010/main" val="139207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31501" y="42223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Data Cleansing</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00667" y="42223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700480" y="980968"/>
            <a:ext cx="10791039" cy="1885388"/>
          </a:xfrm>
          <a:prstGeom prst="rect">
            <a:avLst/>
          </a:prstGeom>
          <a:ln>
            <a:noFill/>
          </a:ln>
        </p:spPr>
        <p:txBody>
          <a:bodyPr wrap="square" lIns="0" tIns="0" rIns="0" bIns="0" anchor="t">
            <a:spAutoFit/>
          </a:bodyPr>
          <a:lstStyle/>
          <a:p>
            <a:r>
              <a:rPr lang="en-GB" sz="1800" dirty="0">
                <a:latin typeface="Times New Roman" panose="02020603050405020304" pitchFamily="18" charset="0"/>
                <a:cs typeface="Times New Roman" panose="02020603050405020304" pitchFamily="18" charset="0"/>
              </a:rPr>
              <a:t>From the dataset, we can illustrate the following:-</a:t>
            </a: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Null Values: There are </a:t>
            </a:r>
            <a:r>
              <a:rPr lang="en-GB" sz="1800" b="1" dirty="0">
                <a:latin typeface="Times New Roman" panose="02020603050405020304" pitchFamily="18" charset="0"/>
                <a:cs typeface="Times New Roman" panose="02020603050405020304" pitchFamily="18" charset="0"/>
              </a:rPr>
              <a:t>no null values </a:t>
            </a:r>
            <a:r>
              <a:rPr lang="en-GB" sz="1800" dirty="0">
                <a:latin typeface="Times New Roman" panose="02020603050405020304" pitchFamily="18" charset="0"/>
                <a:cs typeface="Times New Roman" panose="02020603050405020304" pitchFamily="18" charset="0"/>
              </a:rPr>
              <a:t>in either the training or test data.</a:t>
            </a: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Repeated Values: The 5th and 32nd customer subtypes are the same, and they are referred to as “</a:t>
            </a:r>
            <a:r>
              <a:rPr lang="en-GB" sz="1800" b="1" dirty="0">
                <a:latin typeface="Times New Roman" panose="02020603050405020304" pitchFamily="18" charset="0"/>
                <a:cs typeface="Times New Roman" panose="02020603050405020304" pitchFamily="18" charset="0"/>
              </a:rPr>
              <a:t>Mixed Seniors</a:t>
            </a:r>
            <a:r>
              <a:rPr lang="en-GB"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Outlier Detection: V</a:t>
            </a:r>
            <a:r>
              <a:rPr lang="en-GB" dirty="0">
                <a:latin typeface="Times New Roman" panose="02020603050405020304" pitchFamily="18" charset="0"/>
                <a:cs typeface="Times New Roman" panose="02020603050405020304" pitchFamily="18" charset="0"/>
              </a:rPr>
              <a:t>ery few</a:t>
            </a:r>
            <a:r>
              <a:rPr lang="en-GB" sz="1800" dirty="0">
                <a:latin typeface="Times New Roman" panose="02020603050405020304" pitchFamily="18" charset="0"/>
                <a:cs typeface="Times New Roman" panose="02020603050405020304" pitchFamily="18" charset="0"/>
              </a:rPr>
              <a:t> outliers are displayed because the data is meaningful for our interpretation. As a result, these </a:t>
            </a:r>
            <a:r>
              <a:rPr lang="en-GB" sz="1800" b="1" dirty="0">
                <a:latin typeface="Times New Roman" panose="02020603050405020304" pitchFamily="18" charset="0"/>
                <a:cs typeface="Times New Roman" panose="02020603050405020304" pitchFamily="18" charset="0"/>
              </a:rPr>
              <a:t>little outliers are not an issue</a:t>
            </a:r>
            <a:r>
              <a:rPr lang="en-GB" sz="1800" dirty="0">
                <a:latin typeface="Times New Roman" panose="02020603050405020304" pitchFamily="18" charset="0"/>
                <a:cs typeface="Times New Roman" panose="02020603050405020304" pitchFamily="18" charset="0"/>
              </a:rPr>
              <a:t> in our prediction because they enrich our learning. This is shown in figure 5 (</a:t>
            </a:r>
            <a:r>
              <a:rPr lang="en-GB" dirty="0">
                <a:latin typeface="Times New Roman" panose="02020603050405020304" pitchFamily="18" charset="0"/>
                <a:cs typeface="Times New Roman" panose="02020603050405020304" pitchFamily="18" charset="0"/>
              </a:rPr>
              <a:t>Fi</a:t>
            </a:r>
            <a:r>
              <a:rPr lang="en-GB" sz="1800" dirty="0">
                <a:latin typeface="Times New Roman" panose="02020603050405020304" pitchFamily="18" charset="0"/>
                <a:cs typeface="Times New Roman" panose="02020603050405020304" pitchFamily="18" charset="0"/>
              </a:rPr>
              <a:t>g.5) below using data audit.</a:t>
            </a:r>
            <a:endParaRPr lang="en-IN" sz="1800" dirty="0">
              <a:latin typeface="Times New Roman" panose="02020603050405020304" pitchFamily="18" charset="0"/>
              <a:cs typeface="Times New Roman" panose="02020603050405020304" pitchFamily="18"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0" name="Picture 9" descr="Table&#10;&#10;Description automatically generated">
            <a:extLst>
              <a:ext uri="{FF2B5EF4-FFF2-40B4-BE49-F238E27FC236}">
                <a16:creationId xmlns:a16="http://schemas.microsoft.com/office/drawing/2014/main" id="{B1A7B036-1B4F-4A2D-BA1A-A20FC000A139}"/>
              </a:ext>
            </a:extLst>
          </p:cNvPr>
          <p:cNvPicPr>
            <a:picLocks noChangeAspect="1"/>
          </p:cNvPicPr>
          <p:nvPr/>
        </p:nvPicPr>
        <p:blipFill rotWithShape="1">
          <a:blip r:embed="rId3">
            <a:extLst>
              <a:ext uri="{28A0092B-C50C-407E-A947-70E740481C1C}">
                <a14:useLocalDpi xmlns:a14="http://schemas.microsoft.com/office/drawing/2010/main" val="0"/>
              </a:ext>
            </a:extLst>
          </a:blip>
          <a:srcRect r="3585" b="16129"/>
          <a:stretch/>
        </p:blipFill>
        <p:spPr>
          <a:xfrm>
            <a:off x="841453" y="2866356"/>
            <a:ext cx="9095649" cy="3684300"/>
          </a:xfrm>
          <a:prstGeom prst="rect">
            <a:avLst/>
          </a:prstGeom>
          <a:ln>
            <a:solidFill>
              <a:schemeClr val="tx1"/>
            </a:solidFill>
          </a:ln>
        </p:spPr>
      </p:pic>
      <p:sp>
        <p:nvSpPr>
          <p:cNvPr id="3" name="TextBox 2">
            <a:extLst>
              <a:ext uri="{FF2B5EF4-FFF2-40B4-BE49-F238E27FC236}">
                <a16:creationId xmlns:a16="http://schemas.microsoft.com/office/drawing/2014/main" id="{AAC3258E-F39D-4847-A851-EA34C960D728}"/>
              </a:ext>
            </a:extLst>
          </p:cNvPr>
          <p:cNvSpPr txBox="1"/>
          <p:nvPr/>
        </p:nvSpPr>
        <p:spPr>
          <a:xfrm>
            <a:off x="10317061" y="4246841"/>
            <a:ext cx="1174458" cy="923330"/>
          </a:xfrm>
          <a:prstGeom prst="rect">
            <a:avLst/>
          </a:prstGeom>
          <a:no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Fig. 5 Data Cleansing </a:t>
            </a:r>
          </a:p>
        </p:txBody>
      </p:sp>
    </p:spTree>
    <p:extLst>
      <p:ext uri="{BB962C8B-B14F-4D97-AF65-F5344CB8AC3E}">
        <p14:creationId xmlns:p14="http://schemas.microsoft.com/office/powerpoint/2010/main" val="127731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1550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32795" y="2576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Data Balancing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0133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673392-B33F-4CC1-BE5A-32C75222088D}"/>
              </a:ext>
            </a:extLst>
          </p:cNvPr>
          <p:cNvSpPr/>
          <p:nvPr/>
        </p:nvSpPr>
        <p:spPr>
          <a:xfrm>
            <a:off x="232795" y="1327730"/>
            <a:ext cx="6755834" cy="4655377"/>
          </a:xfrm>
          <a:prstGeom prst="rect">
            <a:avLst/>
          </a:prstGeom>
          <a:ln>
            <a:noFill/>
          </a:ln>
        </p:spPr>
        <p:txBody>
          <a:bodyPr wrap="square" lIns="0" tIns="0" rIns="0" bIns="0" anchor="t">
            <a:spAutoFit/>
          </a:bodyPr>
          <a:lstStyle/>
          <a:p>
            <a:pPr marL="342900" indent="-34290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Duplicating and subsequently discarding records based on the conditions is how balancing is done. Records that are not subject to any conditions are always passed through. The original sequence of your data is lost in downstream processes because this procedure operates by duplicating and/or discarding records.</a:t>
            </a:r>
          </a:p>
          <a:p>
            <a:pPr marL="342900" indent="-34290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W</a:t>
            </a:r>
            <a:r>
              <a:rPr lang="en-GB" sz="1800" dirty="0">
                <a:latin typeface="Times New Roman" panose="02020603050405020304" pitchFamily="18" charset="0"/>
                <a:cs typeface="Times New Roman" panose="02020603050405020304" pitchFamily="18" charset="0"/>
              </a:rPr>
              <a:t>hen the distribution node was run on the raw data only </a:t>
            </a:r>
            <a:r>
              <a:rPr lang="en-GB" sz="1800" b="1" dirty="0">
                <a:latin typeface="Times New Roman" panose="02020603050405020304" pitchFamily="18" charset="0"/>
                <a:cs typeface="Times New Roman" panose="02020603050405020304" pitchFamily="18" charset="0"/>
              </a:rPr>
              <a:t>5% of people the data were buying caravan insurance </a:t>
            </a:r>
            <a:r>
              <a:rPr lang="en-GB" sz="1800" dirty="0">
                <a:latin typeface="Times New Roman" panose="02020603050405020304" pitchFamily="18" charset="0"/>
                <a:cs typeface="Times New Roman" panose="02020603050405020304" pitchFamily="18" charset="0"/>
              </a:rPr>
              <a:t>which is very low and not efficient because the model is tending towards the people who don’t buy the insurance as shown in figure </a:t>
            </a:r>
            <a:r>
              <a:rPr lang="en-GB" dirty="0">
                <a:latin typeface="Times New Roman" panose="02020603050405020304" pitchFamily="18" charset="0"/>
                <a:cs typeface="Times New Roman" panose="02020603050405020304" pitchFamily="18" charset="0"/>
              </a:rPr>
              <a:t>6 </a:t>
            </a:r>
            <a:r>
              <a:rPr lang="en-GB" sz="1800" dirty="0">
                <a:latin typeface="Times New Roman" panose="02020603050405020304" pitchFamily="18" charset="0"/>
                <a:cs typeface="Times New Roman" panose="02020603050405020304" pitchFamily="18" charset="0"/>
              </a:rPr>
              <a:t>(Fig. 6). </a:t>
            </a:r>
            <a:endParaRPr lang="en-GB" sz="1800" dirty="0">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a:t>
            </a:r>
            <a:r>
              <a:rPr lang="en-GB" sz="1800" dirty="0">
                <a:latin typeface="Times New Roman" panose="02020603050405020304" pitchFamily="18" charset="0"/>
                <a:cs typeface="Times New Roman" panose="02020603050405020304" pitchFamily="18" charset="0"/>
              </a:rPr>
              <a:t>o, to balance the data for accurate analysis we tried </a:t>
            </a:r>
            <a:r>
              <a:rPr lang="en-GB" sz="1800" b="1" dirty="0">
                <a:latin typeface="Times New Roman" panose="02020603050405020304" pitchFamily="18" charset="0"/>
                <a:cs typeface="Times New Roman" panose="02020603050405020304" pitchFamily="18" charset="0"/>
              </a:rPr>
              <a:t>target boosting </a:t>
            </a:r>
            <a:r>
              <a:rPr lang="en-GB" sz="1800" dirty="0">
                <a:latin typeface="Times New Roman" panose="02020603050405020304" pitchFamily="18" charset="0"/>
                <a:cs typeface="Times New Roman" panose="02020603050405020304" pitchFamily="18" charset="0"/>
              </a:rPr>
              <a:t>and </a:t>
            </a:r>
            <a:r>
              <a:rPr lang="en-GB" sz="1800" b="1" dirty="0">
                <a:latin typeface="Times New Roman" panose="02020603050405020304" pitchFamily="18" charset="0"/>
                <a:cs typeface="Times New Roman" panose="02020603050405020304" pitchFamily="18" charset="0"/>
              </a:rPr>
              <a:t>target reduction </a:t>
            </a:r>
            <a:r>
              <a:rPr lang="en-GB" sz="1800" dirty="0">
                <a:latin typeface="Times New Roman" panose="02020603050405020304" pitchFamily="18" charset="0"/>
                <a:cs typeface="Times New Roman" panose="02020603050405020304" pitchFamily="18" charset="0"/>
              </a:rPr>
              <a:t>the output was not as expected and efficient. So, </a:t>
            </a:r>
            <a:r>
              <a:rPr lang="en-GB" sz="1800" b="1" dirty="0">
                <a:latin typeface="Times New Roman" panose="02020603050405020304" pitchFamily="18" charset="0"/>
                <a:cs typeface="Times New Roman" panose="02020603050405020304" pitchFamily="18" charset="0"/>
              </a:rPr>
              <a:t>hybrid balancing </a:t>
            </a:r>
            <a:r>
              <a:rPr lang="en-GB" sz="1800" dirty="0">
                <a:latin typeface="Times New Roman" panose="02020603050405020304" pitchFamily="18" charset="0"/>
                <a:cs typeface="Times New Roman" panose="02020603050405020304" pitchFamily="18" charset="0"/>
              </a:rPr>
              <a:t>method has been used to balance out data to give a necessary output. The main advantage of this is we get both benefits of education and boosting.</a:t>
            </a:r>
          </a:p>
          <a:p>
            <a:pPr marL="342900" indent="-342900">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The</a:t>
            </a:r>
            <a:r>
              <a:rPr lang="en-GB" sz="1800" dirty="0">
                <a:effectLst/>
                <a:latin typeface="Times New Roman" panose="02020603050405020304" pitchFamily="18" charset="0"/>
                <a:ea typeface="Calibri" panose="020F0502020204030204" pitchFamily="34" charset="0"/>
              </a:rPr>
              <a:t> target is boosted with a factor of 7.5 and reduced with a factor of </a:t>
            </a:r>
          </a:p>
          <a:p>
            <a:r>
              <a:rPr lang="en-GB" sz="1800" dirty="0">
                <a:effectLst/>
                <a:latin typeface="Times New Roman" panose="02020603050405020304" pitchFamily="18" charset="0"/>
                <a:ea typeface="Calibri" panose="020F0502020204030204" pitchFamily="34" charset="0"/>
              </a:rPr>
              <a:t>       0.85 which gives us 64% and 35% distribution as shown in </a:t>
            </a:r>
            <a:r>
              <a:rPr lang="en-GB" dirty="0">
                <a:latin typeface="Times New Roman" panose="02020603050405020304" pitchFamily="18" charset="0"/>
                <a:ea typeface="Calibri" panose="020F0502020204030204" pitchFamily="34" charset="0"/>
              </a:rPr>
              <a:t>F</a:t>
            </a:r>
            <a:r>
              <a:rPr lang="en-GB" sz="1800" dirty="0">
                <a:effectLst/>
                <a:latin typeface="Times New Roman" panose="02020603050405020304" pitchFamily="18" charset="0"/>
                <a:ea typeface="Calibri" panose="020F0502020204030204" pitchFamily="34" charset="0"/>
              </a:rPr>
              <a:t>ig.7.</a:t>
            </a:r>
            <a:endParaRPr lang="en-GB" sz="1400" dirty="0">
              <a:latin typeface="Times New Roman" panose="02020603050405020304" pitchFamily="18" charset="0"/>
              <a:cs typeface="Times New Roman" panose="02020603050405020304" pitchFamily="18" charset="0"/>
            </a:endParaRPr>
          </a:p>
          <a:p>
            <a:pPr>
              <a:lnSpc>
                <a:spcPts val="1900"/>
              </a:lnSpc>
            </a:pPr>
            <a:r>
              <a:rPr lang="en-US" sz="1400" dirty="0">
                <a:solidFill>
                  <a:schemeClr val="tx1">
                    <a:lumMod val="75000"/>
                    <a:lumOff val="25000"/>
                  </a:schemeClr>
                </a:solidFill>
                <a:cs typeface="Segoe UI" panose="020B0502040204020203" pitchFamily="34" charset="0"/>
              </a:rPr>
              <a:t>   </a:t>
            </a:r>
          </a:p>
        </p:txBody>
      </p:sp>
      <p:pic>
        <p:nvPicPr>
          <p:cNvPr id="9" name="Picture 8" descr="Graphical user interface, text, application, email&#10;&#10;Description automatically generated">
            <a:extLst>
              <a:ext uri="{FF2B5EF4-FFF2-40B4-BE49-F238E27FC236}">
                <a16:creationId xmlns:a16="http://schemas.microsoft.com/office/drawing/2014/main" id="{60C81694-ADAE-42E0-9368-1B97EB9BD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818" y="1348478"/>
            <a:ext cx="4445991" cy="1904029"/>
          </a:xfrm>
          <a:prstGeom prst="rect">
            <a:avLst/>
          </a:prstGeom>
          <a:ln>
            <a:solidFill>
              <a:schemeClr val="tx1"/>
            </a:solidFill>
          </a:ln>
        </p:spPr>
      </p:pic>
      <p:pic>
        <p:nvPicPr>
          <p:cNvPr id="10" name="Picture 9" descr="Graphical user interface, application&#10;&#10;Description automatically generated">
            <a:extLst>
              <a:ext uri="{FF2B5EF4-FFF2-40B4-BE49-F238E27FC236}">
                <a16:creationId xmlns:a16="http://schemas.microsoft.com/office/drawing/2014/main" id="{DD40CDB4-81E9-48BB-A093-C78B51D91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818" y="3833306"/>
            <a:ext cx="4514850" cy="1914104"/>
          </a:xfrm>
          <a:prstGeom prst="rect">
            <a:avLst/>
          </a:prstGeom>
          <a:ln>
            <a:solidFill>
              <a:schemeClr val="tx1"/>
            </a:solidFill>
          </a:ln>
        </p:spPr>
      </p:pic>
      <p:sp>
        <p:nvSpPr>
          <p:cNvPr id="2" name="TextBox 1">
            <a:extLst>
              <a:ext uri="{FF2B5EF4-FFF2-40B4-BE49-F238E27FC236}">
                <a16:creationId xmlns:a16="http://schemas.microsoft.com/office/drawing/2014/main" id="{2EBDEF7E-9DCD-4F9F-9B95-7840AE16ACB9}"/>
              </a:ext>
            </a:extLst>
          </p:cNvPr>
          <p:cNvSpPr txBox="1"/>
          <p:nvPr/>
        </p:nvSpPr>
        <p:spPr>
          <a:xfrm>
            <a:off x="8872904" y="3322996"/>
            <a:ext cx="738232" cy="369332"/>
          </a:xfrm>
          <a:prstGeom prst="rect">
            <a:avLst/>
          </a:prstGeom>
          <a:no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Fig. 6</a:t>
            </a:r>
          </a:p>
        </p:txBody>
      </p:sp>
      <p:sp>
        <p:nvSpPr>
          <p:cNvPr id="3" name="TextBox 2">
            <a:extLst>
              <a:ext uri="{FF2B5EF4-FFF2-40B4-BE49-F238E27FC236}">
                <a16:creationId xmlns:a16="http://schemas.microsoft.com/office/drawing/2014/main" id="{2C6B48E4-AE61-497A-936E-D4D882985C91}"/>
              </a:ext>
            </a:extLst>
          </p:cNvPr>
          <p:cNvSpPr txBox="1"/>
          <p:nvPr/>
        </p:nvSpPr>
        <p:spPr>
          <a:xfrm>
            <a:off x="8980175" y="5798441"/>
            <a:ext cx="723275"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7</a:t>
            </a:r>
          </a:p>
        </p:txBody>
      </p:sp>
    </p:spTree>
    <p:extLst>
      <p:ext uri="{BB962C8B-B14F-4D97-AF65-F5344CB8AC3E}">
        <p14:creationId xmlns:p14="http://schemas.microsoft.com/office/powerpoint/2010/main" val="59659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1550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32795" y="2576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Feature Selection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0133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673392-B33F-4CC1-BE5A-32C75222088D}"/>
              </a:ext>
            </a:extLst>
          </p:cNvPr>
          <p:cNvSpPr/>
          <p:nvPr/>
        </p:nvSpPr>
        <p:spPr>
          <a:xfrm>
            <a:off x="232795" y="1327730"/>
            <a:ext cx="6537122" cy="4862870"/>
          </a:xfrm>
          <a:prstGeom prst="rect">
            <a:avLst/>
          </a:prstGeom>
          <a:ln>
            <a:noFill/>
          </a:ln>
        </p:spPr>
        <p:txBody>
          <a:bodyPr wrap="square" lIns="0" tIns="0" rIns="0" bIns="0" anchor="t">
            <a:spAutoFit/>
          </a:bodyPr>
          <a:lstStyle/>
          <a:p>
            <a:pPr>
              <a:buFont typeface="Wingdings" panose="05000000000000000000" pitchFamily="2" charset="2"/>
              <a:buChar char="q"/>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Correlation with </a:t>
            </a:r>
            <a:r>
              <a:rPr lang="en-IN" sz="2800" dirty="0">
                <a:latin typeface="Times New Roman" panose="02020603050405020304" pitchFamily="18" charset="0"/>
                <a:ea typeface="Calibri" panose="020F0502020204030204" pitchFamily="34" charset="0"/>
                <a:cs typeface="Times New Roman" panose="02020603050405020304" pitchFamily="18" charset="0"/>
              </a:rPr>
              <a:t>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arget</a:t>
            </a:r>
          </a:p>
          <a:p>
            <a:pPr>
              <a:buFont typeface="Wingdings" panose="05000000000000000000" pitchFamily="2" charset="2"/>
              <a:buChar char="q"/>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Correlation is a bivariate analysis that measures the strength of association between two variables and the direction of the relationship. In this analysis,  we adopted the correlation technique to determine the most important features with the target field as shown in figure 8 (fig.8).</a:t>
            </a: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the correlation is close to one, the dependent variable will move in the same direction as the independent variable. In the event of -1.0, the exact opposite will occur, whilst a number near zero indicates that there is no association between the variables.</a:t>
            </a: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All socio-demographic statistics are averages of customers linked by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ZIP code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As a result, they've been eliminated because they can't provide us with an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individual customer profile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and hence aren't relevant to our prediction. All of these features have a correlation value of approximately zero or a negative value.</a:t>
            </a:r>
          </a:p>
          <a:p>
            <a:pPr marL="285750" indent="-285750">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2">
            <a:extLst>
              <a:ext uri="{FF2B5EF4-FFF2-40B4-BE49-F238E27FC236}">
                <a16:creationId xmlns:a16="http://schemas.microsoft.com/office/drawing/2014/main" id="{C7245E45-71E2-4D1A-8630-95FCC4F29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175" y="1464694"/>
            <a:ext cx="4703618" cy="43513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D8A3A3A-A5BC-414E-AB6C-50FDC9848B12}"/>
              </a:ext>
            </a:extLst>
          </p:cNvPr>
          <p:cNvSpPr txBox="1"/>
          <p:nvPr/>
        </p:nvSpPr>
        <p:spPr>
          <a:xfrm>
            <a:off x="8917497" y="6157519"/>
            <a:ext cx="723275" cy="369332"/>
          </a:xfrm>
          <a:prstGeom prst="rect">
            <a:avLst/>
          </a:prstGeom>
          <a:noFill/>
          <a:ln>
            <a:solidFill>
              <a:schemeClr val="tx1"/>
            </a:solidFill>
          </a:ln>
        </p:spPr>
        <p:txBody>
          <a:bodyPr wrap="none" rtlCol="0">
            <a:spAutoFit/>
          </a:bodyPr>
          <a:lstStyle/>
          <a:p>
            <a:r>
              <a:rPr lang="en-GB" dirty="0">
                <a:latin typeface="Times New Roman" panose="02020603050405020304" pitchFamily="18" charset="0"/>
                <a:cs typeface="Times New Roman" panose="02020603050405020304" pitchFamily="18" charset="0"/>
              </a:rPr>
              <a:t>Fig. 8</a:t>
            </a:r>
          </a:p>
        </p:txBody>
      </p:sp>
    </p:spTree>
    <p:extLst>
      <p:ext uri="{BB962C8B-B14F-4D97-AF65-F5344CB8AC3E}">
        <p14:creationId xmlns:p14="http://schemas.microsoft.com/office/powerpoint/2010/main" val="183332554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609EDA-869E-4BE5-AE5D-B898C584B6FF}">
  <ds:schemaRefs>
    <ds:schemaRef ds:uri="http://purl.org/dc/elements/1.1/"/>
    <ds:schemaRef ds:uri="71af3243-3dd4-4a8d-8c0d-dd76da1f02a5"/>
    <ds:schemaRef ds:uri="http://schemas.microsoft.com/office/infopath/2007/PartnerControls"/>
    <ds:schemaRef ds:uri="http://purl.org/dc/dcmitype/"/>
    <ds:schemaRef ds:uri="http://schemas.microsoft.com/office/2006/documentManagement/types"/>
    <ds:schemaRef ds:uri="http://schemas.microsoft.com/office/2006/metadata/properties"/>
    <ds:schemaRef ds:uri="16c05727-aa75-4e4a-9b5f-8a80a116589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442</TotalTime>
  <Words>3127</Words>
  <Application>Microsoft Office PowerPoint</Application>
  <PresentationFormat>Widescreen</PresentationFormat>
  <Paragraphs>201</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Segoe UI Light</vt:lpstr>
      <vt:lpstr>Times New Roman</vt:lpstr>
      <vt:lpstr>Wingdings</vt:lpstr>
      <vt:lpstr>Office Theme</vt:lpstr>
      <vt:lpstr>CARAVAN INSURANCE PRESENTATION</vt:lpstr>
      <vt:lpstr>Project analysis slide 11</vt:lpstr>
      <vt:lpstr>PowerPoint Presentation</vt:lpstr>
      <vt:lpstr>Project analysis slide 2</vt:lpstr>
      <vt:lpstr>Project analysis slide 2</vt:lpstr>
      <vt:lpstr>Project analysis slide 2</vt:lpstr>
      <vt:lpstr>Project analysis slide 11</vt:lpstr>
      <vt:lpstr>Project analysis slide 2</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CARAVAN INSURANCE PRESENTATION</dc:title>
  <dc:creator>Thyagarajan, Eashwar (PG/T - Surrey Business Schl)</dc:creator>
  <cp:lastModifiedBy>Thyagarajan, Eashwar (PG/T - Surrey Business Schl)</cp:lastModifiedBy>
  <cp:revision>9</cp:revision>
  <dcterms:created xsi:type="dcterms:W3CDTF">2021-12-07T15:39:15Z</dcterms:created>
  <dcterms:modified xsi:type="dcterms:W3CDTF">2021-12-08T14:15:35Z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