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30" r:id="rId5"/>
    <p:sldId id="331" r:id="rId6"/>
    <p:sldId id="333" r:id="rId7"/>
    <p:sldId id="332" r:id="rId8"/>
    <p:sldId id="343" r:id="rId9"/>
    <p:sldId id="334" r:id="rId10"/>
    <p:sldId id="335" r:id="rId11"/>
    <p:sldId id="336" r:id="rId12"/>
    <p:sldId id="344" r:id="rId13"/>
    <p:sldId id="34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4" autoAdjust="0"/>
    <p:restoredTop sz="96409" autoAdjust="0"/>
  </p:normalViewPr>
  <p:slideViewPr>
    <p:cSldViewPr snapToGrid="0">
      <p:cViewPr varScale="1">
        <p:scale>
          <a:sx n="56" d="100"/>
          <a:sy n="56" d="100"/>
        </p:scale>
        <p:origin x="936" y="40"/>
      </p:cViewPr>
      <p:guideLst/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B6286-D87C-2404-7D0A-EF33B1DA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D98E2-6EA3-33B2-E5B8-2A66C4431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2CC401-17F1-6EDA-F235-243622DCE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63E3D-8991-CE95-472F-7C18E977B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3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33DAB-B49D-20FC-B7C5-85905F63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7718A7-CE82-0ACB-71ED-BBE6D36E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DC72A-43D8-AA67-6759-7AE83E3A1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BC4BA-24E9-2F23-0D00-D5BD7187B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6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 dirty="0">
                <a:solidFill>
                  <a:schemeClr val="bg2"/>
                </a:solidFill>
              </a:rPr>
              <a:t>2/29/20XX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132-1B09-136C-2108-F5998A5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704" y="4543855"/>
            <a:ext cx="9236032" cy="1639767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Forte" panose="03060902040502070203" pitchFamily="66" charset="0"/>
              </a:rPr>
              <a:t>Name: </a:t>
            </a:r>
            <a:r>
              <a:rPr lang="en-US" sz="2400" dirty="0">
                <a:latin typeface="Georgia" panose="02040502050405020303" pitchFamily="18" charset="0"/>
              </a:rPr>
              <a:t>E</a:t>
            </a:r>
            <a:r>
              <a:rPr lang="en-US" sz="2400" dirty="0">
                <a:latin typeface="Forte" panose="03060902040502070203" pitchFamily="66" charset="0"/>
              </a:rPr>
              <a:t>ash</a:t>
            </a:r>
            <a:r>
              <a:rPr lang="en-US" sz="2400" dirty="0">
                <a:latin typeface="Georgia" panose="02040502050405020303" pitchFamily="18" charset="0"/>
              </a:rPr>
              <a:t>w</a:t>
            </a:r>
            <a:r>
              <a:rPr lang="en-US" sz="2400" dirty="0">
                <a:latin typeface="Forte" panose="03060902040502070203" pitchFamily="66" charset="0"/>
              </a:rPr>
              <a:t>ar </a:t>
            </a:r>
            <a:r>
              <a:rPr lang="en-US" sz="3200" b="1" dirty="0">
                <a:latin typeface="Ink Free" panose="03080402000500000000" pitchFamily="66" charset="0"/>
              </a:rPr>
              <a:t>M</a:t>
            </a:r>
            <a:r>
              <a:rPr lang="en-US" sz="2400" dirty="0">
                <a:latin typeface="Forte" panose="03060902040502070203" pitchFamily="66" charset="0"/>
              </a:rPr>
              <a:t>                                   department: da_ds</a:t>
            </a:r>
            <a:br>
              <a:rPr lang="en-US" sz="2400" dirty="0">
                <a:latin typeface="Forte" panose="03060902040502070203" pitchFamily="66" charset="0"/>
              </a:rPr>
            </a:br>
            <a:br>
              <a:rPr lang="en-US" sz="2400" dirty="0">
                <a:latin typeface="Forte" panose="03060902040502070203" pitchFamily="66" charset="0"/>
              </a:rPr>
            </a:br>
            <a:r>
              <a:rPr lang="en-US" sz="2400" dirty="0">
                <a:latin typeface="Forte" panose="03060902040502070203" pitchFamily="66" charset="0"/>
              </a:rPr>
              <a:t>Batch: March_2025                                   date: 10-06-2025</a:t>
            </a:r>
            <a:endParaRPr lang="en-US" sz="2400" noProof="0" dirty="0">
              <a:latin typeface="Forte" panose="03060902040502070203" pitchFamily="66" charset="0"/>
            </a:endParaRPr>
          </a:p>
        </p:txBody>
      </p:sp>
      <p:pic>
        <p:nvPicPr>
          <p:cNvPr id="14" name="Picture Placeholder 13" descr="Logo">
            <a:extLst>
              <a:ext uri="{FF2B5EF4-FFF2-40B4-BE49-F238E27FC236}">
                <a16:creationId xmlns:a16="http://schemas.microsoft.com/office/drawing/2014/main" id="{A183DF06-7611-3C42-97AA-AC3FC72B8E3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751091"/>
            <a:ext cx="1060704" cy="1225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64849B-F17E-68ED-BEC3-4EC178015DA7}"/>
              </a:ext>
            </a:extLst>
          </p:cNvPr>
          <p:cNvSpPr txBox="1"/>
          <p:nvPr/>
        </p:nvSpPr>
        <p:spPr>
          <a:xfrm>
            <a:off x="1025148" y="1722188"/>
            <a:ext cx="10141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Reinforcement  Power Bi Project</a:t>
            </a:r>
          </a:p>
        </p:txBody>
      </p:sp>
    </p:spTree>
    <p:extLst>
      <p:ext uri="{BB962C8B-B14F-4D97-AF65-F5344CB8AC3E}">
        <p14:creationId xmlns:p14="http://schemas.microsoft.com/office/powerpoint/2010/main" val="3743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2C767-5B85-2923-E030-18107A4A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5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BA2-A9D8-19E5-FE2B-04C726C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doni MT" panose="02070603080606020203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B352-85A4-826D-B024-86D38E52D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4"/>
            <a:ext cx="7755923" cy="4103995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The objective of this project is to design and develop an interactive and visually insightful dashboard using Power BI to reinforce learning in data analysis and business intelligence.</a:t>
            </a:r>
          </a:p>
          <a:p>
            <a:endParaRPr lang="en-US" dirty="0"/>
          </a:p>
          <a:p>
            <a:r>
              <a:rPr lang="en-US" dirty="0"/>
              <a:t> The dashboard will integrate data from various sources, apply data cleaning and transformation techniques using Power Query and DAX, and present key performance indicators (KPIs) through intuitive visualizations. </a:t>
            </a:r>
          </a:p>
          <a:p>
            <a:endParaRPr lang="en-US" dirty="0"/>
          </a:p>
        </p:txBody>
      </p:sp>
      <p:pic>
        <p:nvPicPr>
          <p:cNvPr id="6" name="Picture Placeholder 5" descr="Logo&#10;">
            <a:extLst>
              <a:ext uri="{FF2B5EF4-FFF2-40B4-BE49-F238E27FC236}">
                <a16:creationId xmlns:a16="http://schemas.microsoft.com/office/drawing/2014/main" id="{6AECD90F-5A80-360F-EBFB-0BC99A984D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920DB-E6DE-FF87-EFCA-098721B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Dataset overview</a:t>
            </a:r>
            <a:endParaRPr lang="en-US" sz="2400" noProof="0" dirty="0"/>
          </a:p>
        </p:txBody>
      </p:sp>
      <p:pic>
        <p:nvPicPr>
          <p:cNvPr id="24" name="Picture Placeholder 23" descr="Logo&#10;">
            <a:extLst>
              <a:ext uri="{FF2B5EF4-FFF2-40B4-BE49-F238E27FC236}">
                <a16:creationId xmlns:a16="http://schemas.microsoft.com/office/drawing/2014/main" id="{F2690A47-67BD-A546-2B32-DEE0774181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1CF6F0-6620-FDD4-93F1-C44CDD9B6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149068"/>
            <a:ext cx="6000750" cy="4428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49C1D-1C62-911A-60C8-A504549E5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51" y="361745"/>
            <a:ext cx="6191248" cy="5216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8B11B3-253C-37A2-ABAF-204260C9A3B8}"/>
              </a:ext>
            </a:extLst>
          </p:cNvPr>
          <p:cNvSpPr txBox="1"/>
          <p:nvPr/>
        </p:nvSpPr>
        <p:spPr>
          <a:xfrm>
            <a:off x="697230" y="5764735"/>
            <a:ext cx="1046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Input data                                                               Master Data</a:t>
            </a:r>
          </a:p>
        </p:txBody>
      </p:sp>
    </p:spTree>
    <p:extLst>
      <p:ext uri="{BB962C8B-B14F-4D97-AF65-F5344CB8AC3E}">
        <p14:creationId xmlns:p14="http://schemas.microsoft.com/office/powerpoint/2010/main" val="69301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>
            <a:normAutofit/>
          </a:bodyPr>
          <a:lstStyle/>
          <a:p>
            <a:r>
              <a:rPr lang="en-US" sz="3200" dirty="0"/>
              <a:t>Steps:</a:t>
            </a:r>
          </a:p>
        </p:txBody>
      </p:sp>
      <p:pic>
        <p:nvPicPr>
          <p:cNvPr id="14" name="Picture Placeholder 13" descr="A white hexagon with black background">
            <a:extLst>
              <a:ext uri="{FF2B5EF4-FFF2-40B4-BE49-F238E27FC236}">
                <a16:creationId xmlns:a16="http://schemas.microsoft.com/office/drawing/2014/main" id="{D646223A-19D5-631B-406C-9DE95372C2A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43" r="43"/>
          <a:stretch/>
        </p:blipFill>
        <p:spPr>
          <a:xfrm>
            <a:off x="922338" y="1587500"/>
            <a:ext cx="3703320" cy="42793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doni MT" panose="02070603080606020203" pitchFamily="18" charset="0"/>
              </a:rPr>
              <a:t>1. Import Data to Power Bi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2. Edit Data In Power Query Editor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3. Create Column &amp; Measures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4. Create Visuals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5. Format Visuals</a:t>
            </a:r>
          </a:p>
        </p:txBody>
      </p:sp>
      <p:pic>
        <p:nvPicPr>
          <p:cNvPr id="36" name="Picture Placeholder 35" descr="Logo">
            <a:extLst>
              <a:ext uri="{FF2B5EF4-FFF2-40B4-BE49-F238E27FC236}">
                <a16:creationId xmlns:a16="http://schemas.microsoft.com/office/drawing/2014/main" id="{3D608FD5-86FF-AF9B-7164-983AACE2B8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0E695-76B7-CABB-8B89-ADE43312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E0EC9-BE35-50CF-E894-F2CE003A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doni MT" panose="02070603080606020203" pitchFamily="18" charset="0"/>
              </a:rPr>
              <a:t>Kpi’s</a:t>
            </a:r>
          </a:p>
        </p:txBody>
      </p:sp>
      <p:pic>
        <p:nvPicPr>
          <p:cNvPr id="14" name="Picture Placeholder 13" descr="A white hexagon with black background">
            <a:extLst>
              <a:ext uri="{FF2B5EF4-FFF2-40B4-BE49-F238E27FC236}">
                <a16:creationId xmlns:a16="http://schemas.microsoft.com/office/drawing/2014/main" id="{3718386F-0D12-775C-9E3B-4FA6B46A225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43" r="43"/>
          <a:stretch/>
        </p:blipFill>
        <p:spPr>
          <a:xfrm>
            <a:off x="922338" y="1587500"/>
            <a:ext cx="3703320" cy="42793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74524D-49D2-34FF-0CF0-6549D0287A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doni MT" panose="02070603080606020203" pitchFamily="18" charset="0"/>
              </a:rPr>
              <a:t>1. Total selling prize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2. Profit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3. Profit %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4. Sales Type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5. High selling product</a:t>
            </a:r>
          </a:p>
        </p:txBody>
      </p:sp>
      <p:pic>
        <p:nvPicPr>
          <p:cNvPr id="36" name="Picture Placeholder 35" descr="Logo">
            <a:extLst>
              <a:ext uri="{FF2B5EF4-FFF2-40B4-BE49-F238E27FC236}">
                <a16:creationId xmlns:a16="http://schemas.microsoft.com/office/drawing/2014/main" id="{A5FFB828-9E54-F6ED-CB08-C912C9C91D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411229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60" y="458695"/>
            <a:ext cx="10162591" cy="577967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DAX Functions: </a:t>
            </a:r>
            <a:br>
              <a:rPr lang="en-US" sz="2800" dirty="0"/>
            </a:br>
            <a:endParaRPr lang="en-US" sz="2800" noProof="0" dirty="0"/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0E657AC0-906B-4F3B-AFF5-7C8D21C18C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0A8226-FB42-BEE1-9B17-A335BDE6B4F0}"/>
              </a:ext>
            </a:extLst>
          </p:cNvPr>
          <p:cNvSpPr txBox="1"/>
          <p:nvPr/>
        </p:nvSpPr>
        <p:spPr>
          <a:xfrm>
            <a:off x="411480" y="1159773"/>
            <a:ext cx="232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Column: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05A7C-4E26-0BBD-A5E6-FCEAC6801E42}"/>
              </a:ext>
            </a:extLst>
          </p:cNvPr>
          <p:cNvSpPr txBox="1"/>
          <p:nvPr/>
        </p:nvSpPr>
        <p:spPr>
          <a:xfrm>
            <a:off x="406349" y="1682994"/>
            <a:ext cx="9812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Total Buying Value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Total Buying Value = InputData[QUANTITY] * InputData[MasterData.BUYING PRIZE]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6F19A-91B2-5430-BFD5-BDB66E42BC07}"/>
              </a:ext>
            </a:extLst>
          </p:cNvPr>
          <p:cNvSpPr txBox="1"/>
          <p:nvPr/>
        </p:nvSpPr>
        <p:spPr>
          <a:xfrm>
            <a:off x="406347" y="3774623"/>
            <a:ext cx="264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Measures: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77FEF-AE43-BDD6-8D10-F990451C7647}"/>
              </a:ext>
            </a:extLst>
          </p:cNvPr>
          <p:cNvSpPr txBox="1"/>
          <p:nvPr/>
        </p:nvSpPr>
        <p:spPr>
          <a:xfrm>
            <a:off x="406348" y="2679888"/>
            <a:ext cx="12223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Total Selling Value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sz="1600" dirty="0">
                <a:solidFill>
                  <a:schemeClr val="bg1"/>
                </a:solidFill>
              </a:rPr>
              <a:t>Total Selling Value = InputData [QUANTITY] * InputData [MasterData.SELLING PRICE] * (1 - InputData [DISCOUNT %])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69BF9-DD94-906F-4E22-5699E034C7E8}"/>
              </a:ext>
            </a:extLst>
          </p:cNvPr>
          <p:cNvSpPr txBox="1"/>
          <p:nvPr/>
        </p:nvSpPr>
        <p:spPr>
          <a:xfrm>
            <a:off x="406346" y="4265773"/>
            <a:ext cx="9812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Profit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Profit = sum(InputData[Total Selling Value]) - sum(InputData[Total Buying Value])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E48D8-5F04-D98D-68DA-9030020995A1}"/>
              </a:ext>
            </a:extLst>
          </p:cNvPr>
          <p:cNvSpPr txBox="1"/>
          <p:nvPr/>
        </p:nvSpPr>
        <p:spPr>
          <a:xfrm>
            <a:off x="411480" y="5175006"/>
            <a:ext cx="9812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Profit %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Profit% = [Profit] / sum(InputData[Total Buying Value])</a:t>
            </a:r>
          </a:p>
        </p:txBody>
      </p:sp>
    </p:spTree>
    <p:extLst>
      <p:ext uri="{BB962C8B-B14F-4D97-AF65-F5344CB8AC3E}">
        <p14:creationId xmlns:p14="http://schemas.microsoft.com/office/powerpoint/2010/main" val="216561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F380C51E-2FD9-7A8A-A7F6-97395CDFA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3E93A3-707C-C31B-68FD-3F69DC967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44" y="361745"/>
            <a:ext cx="11386512" cy="58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7838897-A6E1-B18A-B3D2-D5553DAE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3" y="1092132"/>
            <a:ext cx="5511330" cy="57796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odoni MT" panose="02070603080606020203" pitchFamily="18" charset="0"/>
              </a:rPr>
              <a:t>Key Insights: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43D3B-083A-669A-645F-90C7D4B3AAD3}"/>
              </a:ext>
            </a:extLst>
          </p:cNvPr>
          <p:cNvSpPr txBox="1"/>
          <p:nvPr/>
        </p:nvSpPr>
        <p:spPr>
          <a:xfrm>
            <a:off x="480060" y="2456402"/>
            <a:ext cx="5737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Total Quantity Sold: 4,280 units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Total Revenue Generated: ₹401,412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72EAA-C8E0-D943-3009-F12BD0880BAF}"/>
              </a:ext>
            </a:extLst>
          </p:cNvPr>
          <p:cNvSpPr txBox="1"/>
          <p:nvPr/>
        </p:nvSpPr>
        <p:spPr>
          <a:xfrm>
            <a:off x="480060" y="411739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Top 2 Products by Revenue:</a:t>
            </a:r>
            <a:b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         Product41 – ₹22,952.16</a:t>
            </a:r>
            <a:b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         Product30 – ₹22,945.92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84D7D-3C2A-CC7B-26F9-279334C32C5C}"/>
              </a:ext>
            </a:extLst>
          </p:cNvPr>
          <p:cNvSpPr txBox="1"/>
          <p:nvPr/>
        </p:nvSpPr>
        <p:spPr>
          <a:xfrm>
            <a:off x="5909093" y="2393959"/>
            <a:ext cx="6104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Sales by Category (Quantity Sold):</a:t>
            </a:r>
          </a:p>
          <a:p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                Category04 – 1,198 units</a:t>
            </a:r>
            <a:b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                Category02 – 978 units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07B4E-8A0C-8346-DBD9-C6FB6DFEDB3F}"/>
              </a:ext>
            </a:extLst>
          </p:cNvPr>
          <p:cNvSpPr txBox="1"/>
          <p:nvPr/>
        </p:nvSpPr>
        <p:spPr>
          <a:xfrm>
            <a:off x="5909094" y="4464041"/>
            <a:ext cx="610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Most Used Payment Mode: Cash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Most Common Sales Type: Direct Sales</a:t>
            </a:r>
          </a:p>
        </p:txBody>
      </p:sp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935EF-7DFD-434E-B4A9-1A5DC374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1817CEB-5EEA-FFAB-451B-2B35B07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3" y="1092132"/>
            <a:ext cx="5511330" cy="57796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ell MT" panose="02020503060305020303" pitchFamily="18" charset="0"/>
              </a:rPr>
              <a:t>Recommendations:</a:t>
            </a:r>
            <a:endParaRPr lang="en-US" sz="3200" b="1" dirty="0">
              <a:latin typeface="Bell MT" panose="020205030603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D1B6A-3F28-E2E5-9465-F3489265A946}"/>
              </a:ext>
            </a:extLst>
          </p:cNvPr>
          <p:cNvSpPr txBox="1"/>
          <p:nvPr/>
        </p:nvSpPr>
        <p:spPr>
          <a:xfrm>
            <a:off x="445553" y="1962583"/>
            <a:ext cx="1092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Products/Categories with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low sales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 or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low profit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 should be reviewed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9E079-5732-25D4-66DA-1F3D47E8AAE4}"/>
              </a:ext>
            </a:extLst>
          </p:cNvPr>
          <p:cNvSpPr txBox="1"/>
          <p:nvPr/>
        </p:nvSpPr>
        <p:spPr>
          <a:xfrm>
            <a:off x="445553" y="2716732"/>
            <a:ext cx="10927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Peak seasons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 to plan marketing and inventory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Slow periods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 to test new strategies or clear older stock.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Promoting digital payments with cashback or ease-of-use messaging.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Expanding the direct sales team.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Offering incentives or loyalty programs to boost repeat purchases.</a:t>
            </a:r>
          </a:p>
        </p:txBody>
      </p:sp>
    </p:spTree>
    <p:extLst>
      <p:ext uri="{BB962C8B-B14F-4D97-AF65-F5344CB8AC3E}">
        <p14:creationId xmlns:p14="http://schemas.microsoft.com/office/powerpoint/2010/main" val="22372582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B9ACB-773B-4835-AD8E-5FF0A49AE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1A70D1-886A-4E64-908E-5D19892987F3}">
  <ds:schemaRefs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dcmitype/"/>
    <ds:schemaRef ds:uri="230e9df3-be65-4c73-a93b-d1236ebd677e"/>
    <ds:schemaRef ds:uri="http://schemas.microsoft.com/office/2006/metadata/properties"/>
    <ds:schemaRef ds:uri="16c05727-aa75-4e4a-9b5f-8a80a1165891"/>
    <ds:schemaRef ds:uri="71af3243-3dd4-4a8d-8c0d-dd76da1f02a5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DBB1DE1-A213-4972-9BBA-B814DE80B09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375</Words>
  <Application>Microsoft Office PowerPoint</Application>
  <PresentationFormat>Widescreen</PresentationFormat>
  <Paragraphs>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Aptos</vt:lpstr>
      <vt:lpstr>Arial</vt:lpstr>
      <vt:lpstr>Bell MT</vt:lpstr>
      <vt:lpstr>Bodoni MT</vt:lpstr>
      <vt:lpstr>Bookman Old Style</vt:lpstr>
      <vt:lpstr>Calibri</vt:lpstr>
      <vt:lpstr>Forte</vt:lpstr>
      <vt:lpstr>Georgia</vt:lpstr>
      <vt:lpstr>Gill Sans MT</vt:lpstr>
      <vt:lpstr>Impact</vt:lpstr>
      <vt:lpstr>Ink Free</vt:lpstr>
      <vt:lpstr>Wingdings</vt:lpstr>
      <vt:lpstr>Badge</vt:lpstr>
      <vt:lpstr>Name: Eashwar M                                   department: da_ds  Batch: March_2025                                   date: 10-06-2025</vt:lpstr>
      <vt:lpstr>Project Objective</vt:lpstr>
      <vt:lpstr>Dataset overview</vt:lpstr>
      <vt:lpstr>Steps:</vt:lpstr>
      <vt:lpstr>Kpi’s</vt:lpstr>
      <vt:lpstr> DAX Functions:  </vt:lpstr>
      <vt:lpstr>PowerPoint Presentation</vt:lpstr>
      <vt:lpstr>Key Insights: </vt:lpstr>
      <vt:lpstr>Recommendations: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strategy</dc:title>
  <cp:lastModifiedBy>Eashwar M</cp:lastModifiedBy>
  <cp:revision>15</cp:revision>
  <dcterms:created xsi:type="dcterms:W3CDTF">2024-01-21T15:23:29Z</dcterms:created>
  <dcterms:modified xsi:type="dcterms:W3CDTF">2025-06-12T05:12:08Z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