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1" r:id="rId4"/>
    <p:sldId id="258" r:id="rId5"/>
    <p:sldId id="272" r:id="rId6"/>
    <p:sldId id="292" r:id="rId7"/>
    <p:sldId id="273" r:id="rId8"/>
    <p:sldId id="274" r:id="rId9"/>
    <p:sldId id="269" r:id="rId10"/>
    <p:sldId id="288" r:id="rId11"/>
    <p:sldId id="275" r:id="rId12"/>
    <p:sldId id="276" r:id="rId13"/>
    <p:sldId id="277" r:id="rId14"/>
    <p:sldId id="290" r:id="rId15"/>
    <p:sldId id="278" r:id="rId16"/>
    <p:sldId id="279" r:id="rId17"/>
    <p:sldId id="297" r:id="rId18"/>
    <p:sldId id="298" r:id="rId19"/>
    <p:sldId id="295" r:id="rId20"/>
    <p:sldId id="28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4C"/>
    <a:srgbClr val="FFFFFF"/>
    <a:srgbClr val="D80202"/>
    <a:srgbClr val="2550FF"/>
    <a:srgbClr val="4197AE"/>
    <a:srgbClr val="45CE8D"/>
    <a:srgbClr val="56ED85"/>
    <a:srgbClr val="66EDA4"/>
    <a:srgbClr val="3F9974"/>
    <a:srgbClr val="5BE2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120" autoAdjust="0"/>
  </p:normalViewPr>
  <p:slideViewPr>
    <p:cSldViewPr snapToGrid="0" snapToObjects="1">
      <p:cViewPr>
        <p:scale>
          <a:sx n="100" d="100"/>
          <a:sy n="100" d="100"/>
        </p:scale>
        <p:origin x="-120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5218A-6B71-0444-A8DC-ACB7C25EB2F3}" type="datetimeFigureOut">
              <a:rPr lang="en-US" smtClean="0"/>
              <a:t>5/26/15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3842E-79DF-874E-ACCC-9A8D5E25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06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붕정만리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鹏程萬里</a:t>
            </a:r>
            <a:r>
              <a:rPr lang="en-US" dirty="0" smtClean="0">
                <a:effectLst/>
              </a:rPr>
              <a:t> </a:t>
            </a:r>
            <a:r>
              <a:rPr lang="en-US" altLang="ko-KR" dirty="0" smtClean="0">
                <a:effectLst/>
              </a:rPr>
              <a:t>:</a:t>
            </a:r>
            <a:r>
              <a:rPr lang="ko-KR" altLang="en-US" dirty="0" smtClean="0">
                <a:effectLst/>
              </a:rPr>
              <a:t> 장자</a:t>
            </a:r>
            <a:r>
              <a:rPr lang="ko-KR" altLang="ko-KR" dirty="0" smtClean="0">
                <a:effectLst/>
              </a:rPr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莊子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소요유편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逍遙遊篇</a:t>
            </a:r>
            <a:r>
              <a:rPr lang="en-US" dirty="0" smtClean="0">
                <a:effectLst/>
              </a:rPr>
              <a:t> </a:t>
            </a:r>
            <a:r>
              <a:rPr lang="en-US" altLang="ko-KR" dirty="0" smtClean="0">
                <a:effectLst/>
              </a:rPr>
              <a:t>)</a:t>
            </a:r>
            <a:r>
              <a:rPr lang="ko-KR" altLang="en-US" dirty="0" smtClean="0">
                <a:effectLst/>
              </a:rPr>
              <a:t>에 나오는 말로 붕이라는 상상 속의 새가 날아가는데 거대한 붕이 날아가니 그 거리는 상상을 뛰어 넘는다</a:t>
            </a:r>
            <a:r>
              <a:rPr lang="en-US" altLang="ko-KR" dirty="0" smtClean="0">
                <a:effectLst/>
              </a:rPr>
              <a:t>.</a:t>
            </a:r>
            <a:r>
              <a:rPr lang="ko-KR" altLang="en-US" dirty="0" smtClean="0">
                <a:effectLst/>
              </a:rPr>
              <a:t> 원대한 사업이나 계획</a:t>
            </a:r>
            <a:r>
              <a:rPr lang="en-US" altLang="ko-KR" dirty="0" smtClean="0">
                <a:effectLst/>
              </a:rPr>
              <a:t>,</a:t>
            </a:r>
            <a:r>
              <a:rPr lang="ko-KR" altLang="en-US" dirty="0" smtClean="0">
                <a:effectLst/>
              </a:rPr>
              <a:t> 분발해 큰 일을 성취하려는 것을 비유한다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3842E-79DF-874E-ACCC-9A8D5E25A5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76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3842E-79DF-874E-ACCC-9A8D5E25A5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7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3842E-79DF-874E-ACCC-9A8D5E25A5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6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7078-5E91-2040-A581-577D181F412B}" type="datetimeFigureOut">
              <a:rPr lang="en-US" smtClean="0"/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59BE-70A9-0C44-B088-DFB0F3E8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6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7078-5E91-2040-A581-577D181F412B}" type="datetimeFigureOut">
              <a:rPr lang="en-US" smtClean="0"/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59BE-70A9-0C44-B088-DFB0F3E8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7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7078-5E91-2040-A581-577D181F412B}" type="datetimeFigureOut">
              <a:rPr lang="en-US" smtClean="0"/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59BE-70A9-0C44-B088-DFB0F3E8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0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7078-5E91-2040-A581-577D181F412B}" type="datetimeFigureOut">
              <a:rPr lang="en-US" smtClean="0"/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59BE-70A9-0C44-B088-DFB0F3E8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2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7078-5E91-2040-A581-577D181F412B}" type="datetimeFigureOut">
              <a:rPr lang="en-US" smtClean="0"/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59BE-70A9-0C44-B088-DFB0F3E8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7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7078-5E91-2040-A581-577D181F412B}" type="datetimeFigureOut">
              <a:rPr lang="en-US" smtClean="0"/>
              <a:t>5/26/15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59BE-70A9-0C44-B088-DFB0F3E8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3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7078-5E91-2040-A581-577D181F412B}" type="datetimeFigureOut">
              <a:rPr lang="en-US" smtClean="0"/>
              <a:t>5/26/15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59BE-70A9-0C44-B088-DFB0F3E8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3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7078-5E91-2040-A581-577D181F412B}" type="datetimeFigureOut">
              <a:rPr lang="en-US" smtClean="0"/>
              <a:t>5/26/15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59BE-70A9-0C44-B088-DFB0F3E8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1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7078-5E91-2040-A581-577D181F412B}" type="datetimeFigureOut">
              <a:rPr lang="en-US" smtClean="0"/>
              <a:t>5/26/15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59BE-70A9-0C44-B088-DFB0F3E8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7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7078-5E91-2040-A581-577D181F412B}" type="datetimeFigureOut">
              <a:rPr lang="en-US" smtClean="0"/>
              <a:t>5/26/15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59BE-70A9-0C44-B088-DFB0F3E8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5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7078-5E91-2040-A581-577D181F412B}" type="datetimeFigureOut">
              <a:rPr lang="en-US" smtClean="0"/>
              <a:t>5/26/15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59BE-70A9-0C44-B088-DFB0F3E8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3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C7078-5E91-2040-A581-577D181F412B}" type="datetimeFigureOut">
              <a:rPr lang="en-US" smtClean="0"/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A59BE-70A9-0C44-B088-DFB0F3E8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7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44BB9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BE2A1"/>
                </a:solidFill>
              </a:rPr>
              <a:t> </a:t>
            </a:r>
            <a:endParaRPr lang="en-US" dirty="0">
              <a:solidFill>
                <a:srgbClr val="5BE2A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98" y="2561097"/>
            <a:ext cx="6792024" cy="180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2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tech spec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9" y="381000"/>
            <a:ext cx="8316259" cy="6426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109" y="237984"/>
            <a:ext cx="217469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45CE8D"/>
                </a:solidFill>
                <a:latin typeface="Calibri"/>
                <a:cs typeface="Calibri"/>
              </a:rPr>
              <a:t>Tech specs:</a:t>
            </a:r>
          </a:p>
          <a:p>
            <a:r>
              <a:rPr lang="en-US" sz="2400" dirty="0" smtClean="0">
                <a:solidFill>
                  <a:srgbClr val="45CE8D"/>
                </a:solidFill>
                <a:latin typeface="Calibri"/>
                <a:cs typeface="Calibri"/>
              </a:rPr>
              <a:t>Horizontal scale</a:t>
            </a:r>
          </a:p>
          <a:p>
            <a:endParaRPr lang="en-US" sz="1000" dirty="0">
              <a:solidFill>
                <a:srgbClr val="45CE8D"/>
              </a:solidFill>
              <a:latin typeface="Calibri"/>
              <a:cs typeface="Calibri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314700" y="1905000"/>
            <a:ext cx="3900507" cy="2654300"/>
            <a:chOff x="3314700" y="1955800"/>
            <a:chExt cx="3900507" cy="26543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7300" y="2806700"/>
              <a:ext cx="877907" cy="857250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>
              <a:off x="5118100" y="1955800"/>
              <a:ext cx="1358900" cy="850900"/>
            </a:xfrm>
            <a:prstGeom prst="straightConnector1">
              <a:avLst/>
            </a:prstGeom>
            <a:ln>
              <a:solidFill>
                <a:srgbClr val="5BE2A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3314700" y="3663950"/>
              <a:ext cx="3302000" cy="946150"/>
            </a:xfrm>
            <a:prstGeom prst="straightConnector1">
              <a:avLst/>
            </a:prstGeom>
            <a:ln>
              <a:solidFill>
                <a:srgbClr val="5BE2A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2"/>
            </p:cNvCxnSpPr>
            <p:nvPr/>
          </p:nvCxnSpPr>
          <p:spPr>
            <a:xfrm flipH="1">
              <a:off x="5245100" y="3663950"/>
              <a:ext cx="1531154" cy="844550"/>
            </a:xfrm>
            <a:prstGeom prst="straightConnector1">
              <a:avLst/>
            </a:prstGeom>
            <a:ln>
              <a:solidFill>
                <a:srgbClr val="5BE2A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175000" y="1841500"/>
            <a:ext cx="5411807" cy="2921000"/>
            <a:chOff x="3175000" y="1892300"/>
            <a:chExt cx="5411807" cy="29210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8900" y="2806700"/>
              <a:ext cx="877907" cy="857250"/>
            </a:xfrm>
            <a:prstGeom prst="rect">
              <a:avLst/>
            </a:prstGeom>
          </p:spPr>
        </p:pic>
        <p:cxnSp>
          <p:nvCxnSpPr>
            <p:cNvPr id="29" name="Straight Arrow Connector 28"/>
            <p:cNvCxnSpPr/>
            <p:nvPr/>
          </p:nvCxnSpPr>
          <p:spPr>
            <a:xfrm flipH="1">
              <a:off x="3175000" y="3663950"/>
              <a:ext cx="4813300" cy="1149350"/>
            </a:xfrm>
            <a:prstGeom prst="straightConnector1">
              <a:avLst/>
            </a:prstGeom>
            <a:ln>
              <a:solidFill>
                <a:srgbClr val="5BE2A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5372100" y="3663950"/>
              <a:ext cx="2781302" cy="1149350"/>
            </a:xfrm>
            <a:prstGeom prst="straightConnector1">
              <a:avLst/>
            </a:prstGeom>
            <a:ln>
              <a:solidFill>
                <a:srgbClr val="5BE2A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5200650" y="1892300"/>
              <a:ext cx="2508250" cy="914400"/>
            </a:xfrm>
            <a:prstGeom prst="straightConnector1">
              <a:avLst/>
            </a:prstGeom>
            <a:ln>
              <a:solidFill>
                <a:srgbClr val="5BE2A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048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4197A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BE2A1"/>
                </a:solidFill>
              </a:rPr>
              <a:t>  </a:t>
            </a:r>
            <a:endParaRPr lang="en-US" dirty="0">
              <a:solidFill>
                <a:srgbClr val="5BE2A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900" y="2759072"/>
            <a:ext cx="624773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libri"/>
                <a:cs typeface="Calibri"/>
              </a:rPr>
              <a:t>What is your benefit?</a:t>
            </a:r>
          </a:p>
          <a:p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9900" y="3770089"/>
            <a:ext cx="7417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cs typeface="Calibri"/>
              </a:rPr>
              <a:t>Maximise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sales by increasing customer rides and reducing </a:t>
            </a:r>
            <a:endParaRPr lang="en-US" sz="2400" dirty="0" smtClean="0">
              <a:solidFill>
                <a:schemeClr val="bg1"/>
              </a:solidFill>
              <a:cs typeface="Calibri"/>
            </a:endParaRPr>
          </a:p>
          <a:p>
            <a:r>
              <a:rPr lang="en-US" sz="2400" dirty="0" smtClean="0">
                <a:solidFill>
                  <a:schemeClr val="bg1"/>
                </a:solidFill>
                <a:cs typeface="Calibri"/>
              </a:rPr>
              <a:t>empty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van rides.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9900" y="-278953"/>
            <a:ext cx="3415762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  <a:latin typeface="Calibri"/>
                <a:cs typeface="Calibri"/>
              </a:rPr>
              <a:t>3.1 </a:t>
            </a:r>
            <a:endParaRPr lang="en-US" sz="199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9900" y="4693235"/>
            <a:ext cx="7455887" cy="1559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cs typeface="Calibri"/>
              </a:rPr>
              <a:t>Max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-ride algorithm makes more rides by reducing empty van rides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cs typeface="Calibri"/>
              </a:rPr>
              <a:t>Easy 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reservation would bring loyal users to you</a:t>
            </a:r>
            <a:r>
              <a:rPr lang="en-US" sz="2000" dirty="0" smtClean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cs typeface="Calibri"/>
              </a:rPr>
              <a:t>Increase your average ride number from 3 </a:t>
            </a:r>
            <a:r>
              <a:rPr lang="en-US" sz="2000" dirty="0" err="1" smtClean="0">
                <a:solidFill>
                  <a:schemeClr val="bg1"/>
                </a:solidFill>
                <a:cs typeface="Calibri"/>
              </a:rPr>
              <a:t>upto</a:t>
            </a:r>
            <a:r>
              <a:rPr lang="en-US" sz="2000" dirty="0" smtClean="0">
                <a:solidFill>
                  <a:schemeClr val="bg1"/>
                </a:solidFill>
                <a:cs typeface="Calibri"/>
              </a:rPr>
              <a:t> 5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cs typeface="Calibri"/>
              </a:rPr>
              <a:t>Riding coupon</a:t>
            </a:r>
            <a:endParaRPr lang="en-US" sz="20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5009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BE2A1"/>
                </a:solidFill>
              </a:rPr>
              <a:t>  </a:t>
            </a:r>
            <a:endParaRPr lang="en-US" dirty="0">
              <a:solidFill>
                <a:srgbClr val="5BE2A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900" y="2759072"/>
            <a:ext cx="624773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libri"/>
                <a:cs typeface="Calibri"/>
              </a:rPr>
              <a:t>What is your benefit?</a:t>
            </a:r>
          </a:p>
          <a:p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9900" y="3770089"/>
            <a:ext cx="7849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Calibri"/>
              </a:rPr>
              <a:t>Easy management for your Drivers and VIP through web tool.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9900" y="-278953"/>
            <a:ext cx="3415762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  <a:latin typeface="Calibri"/>
                <a:cs typeface="Calibri"/>
              </a:rPr>
              <a:t>3.2 </a:t>
            </a:r>
            <a:endParaRPr lang="en-US" sz="199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900" y="4360138"/>
            <a:ext cx="6878806" cy="1190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Easy to add schedule and manage drivers through Web </a:t>
            </a:r>
            <a:r>
              <a:rPr lang="en-US" sz="2000" dirty="0" smtClean="0">
                <a:solidFill>
                  <a:schemeClr val="bg1"/>
                </a:solidFill>
                <a:cs typeface="Calibri"/>
              </a:rPr>
              <a:t>tool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cs typeface="Calibri"/>
              </a:rPr>
              <a:t>Easy 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to manage your VIPs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cs typeface="Calibri"/>
              </a:rPr>
              <a:t>Easy 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to check your sales and expense trend through CEO </a:t>
            </a:r>
            <a:r>
              <a:rPr lang="en-US" sz="2000" dirty="0" smtClean="0">
                <a:solidFill>
                  <a:schemeClr val="bg1"/>
                </a:solidFill>
                <a:cs typeface="Calibri"/>
              </a:rPr>
              <a:t>tool</a:t>
            </a:r>
            <a:endParaRPr lang="en-US" sz="20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2293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BE2A1"/>
                </a:solidFill>
              </a:rPr>
              <a:t>  </a:t>
            </a:r>
            <a:endParaRPr lang="en-US" dirty="0">
              <a:solidFill>
                <a:srgbClr val="5BE2A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900" y="2759072"/>
            <a:ext cx="624773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libri"/>
                <a:cs typeface="Calibri"/>
              </a:rPr>
              <a:t>What is your benefit?</a:t>
            </a:r>
          </a:p>
          <a:p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9900" y="3770089"/>
            <a:ext cx="3330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Calibri"/>
              </a:rPr>
              <a:t>Attract Global Customers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9900" y="-278953"/>
            <a:ext cx="3415762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  <a:latin typeface="Calibri"/>
                <a:cs typeface="Calibri"/>
              </a:rPr>
              <a:t>3.3 </a:t>
            </a:r>
            <a:endParaRPr lang="en-US" sz="199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900" y="4356032"/>
            <a:ext cx="6263253" cy="1559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cs typeface="Calibri"/>
              </a:rPr>
              <a:t>Multi 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language service will bring you foreign customers </a:t>
            </a:r>
            <a:endParaRPr lang="en-US" sz="2000" dirty="0" smtClean="0">
              <a:solidFill>
                <a:schemeClr val="bg1"/>
              </a:solidFill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cs typeface="Calibri"/>
              </a:rPr>
              <a:t>      and 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foreign company 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customers such as Samsung, LG, Toshiba Etc.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cs typeface="Calibri"/>
              </a:rPr>
              <a:t>Easy 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usage will help to retain those foreign customers.</a:t>
            </a:r>
          </a:p>
        </p:txBody>
      </p:sp>
    </p:spTree>
    <p:extLst>
      <p:ext uri="{BB962C8B-B14F-4D97-AF65-F5344CB8AC3E}">
        <p14:creationId xmlns:p14="http://schemas.microsoft.com/office/powerpoint/2010/main" val="1173408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000" y="1917700"/>
            <a:ext cx="1247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기사 이미지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48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D8020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BE2A1"/>
                </a:solidFill>
              </a:rPr>
              <a:t>  </a:t>
            </a:r>
            <a:endParaRPr lang="en-US" dirty="0">
              <a:solidFill>
                <a:srgbClr val="5BE2A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900" y="2759072"/>
            <a:ext cx="618281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libri"/>
                <a:cs typeface="Calibri"/>
              </a:rPr>
              <a:t>Where are we going?</a:t>
            </a:r>
          </a:p>
          <a:p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9900" y="3770089"/>
            <a:ext cx="6849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Calibri"/>
              </a:rPr>
              <a:t>We see an opportunities from the easy connection to </a:t>
            </a:r>
          </a:p>
          <a:p>
            <a:r>
              <a:rPr lang="en-US" sz="2400" dirty="0">
                <a:solidFill>
                  <a:schemeClr val="bg1"/>
                </a:solidFill>
                <a:cs typeface="Calibri"/>
              </a:rPr>
              <a:t>Multi-</a:t>
            </a:r>
            <a:r>
              <a:rPr lang="en-US" sz="2400" dirty="0" smtClean="0">
                <a:solidFill>
                  <a:schemeClr val="bg1"/>
                </a:solidFill>
                <a:cs typeface="Calibri"/>
              </a:rPr>
              <a:t>hotels.</a:t>
            </a:r>
            <a:endParaRPr lang="en-US" sz="2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900" y="-278953"/>
            <a:ext cx="3415762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  <a:latin typeface="Calibri"/>
                <a:cs typeface="Calibri"/>
              </a:rPr>
              <a:t>4.1 </a:t>
            </a:r>
            <a:endParaRPr lang="en-US" sz="199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175" y="4643597"/>
            <a:ext cx="7353295" cy="1559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cs typeface="Calibri"/>
              </a:rPr>
              <a:t>By 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covering many </a:t>
            </a:r>
            <a:r>
              <a:rPr lang="en-US" sz="2000" dirty="0" smtClean="0">
                <a:solidFill>
                  <a:schemeClr val="bg1"/>
                </a:solidFill>
                <a:cs typeface="Calibri"/>
              </a:rPr>
              <a:t>hotels, 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we can expand our </a:t>
            </a:r>
            <a:r>
              <a:rPr lang="en-US" sz="2000" dirty="0" smtClean="0">
                <a:solidFill>
                  <a:schemeClr val="bg1"/>
                </a:solidFill>
                <a:cs typeface="Calibri"/>
              </a:rPr>
              <a:t>customers 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spectrum 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cs typeface="Calibri"/>
              </a:rPr>
              <a:t>      from 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only riders to multipurpose riders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cs typeface="Calibri"/>
              </a:rPr>
              <a:t>Earned 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commission from hotels and malls will be </a:t>
            </a:r>
            <a:r>
              <a:rPr lang="en-US" sz="2000" dirty="0" smtClean="0">
                <a:solidFill>
                  <a:schemeClr val="bg1"/>
                </a:solidFill>
                <a:cs typeface="Calibri"/>
              </a:rPr>
              <a:t>shared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cs typeface="Calibri"/>
              </a:rPr>
              <a:t>     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with participants like you.</a:t>
            </a:r>
          </a:p>
        </p:txBody>
      </p:sp>
    </p:spTree>
    <p:extLst>
      <p:ext uri="{BB962C8B-B14F-4D97-AF65-F5344CB8AC3E}">
        <p14:creationId xmlns:p14="http://schemas.microsoft.com/office/powerpoint/2010/main" val="1099432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BE2A1"/>
                </a:solidFill>
              </a:rPr>
              <a:t>  </a:t>
            </a:r>
            <a:endParaRPr lang="en-US" dirty="0">
              <a:solidFill>
                <a:srgbClr val="5BE2A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900" y="2759072"/>
            <a:ext cx="618281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libri"/>
                <a:cs typeface="Calibri"/>
              </a:rPr>
              <a:t>Where are we going?</a:t>
            </a:r>
          </a:p>
          <a:p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9900" y="3770089"/>
            <a:ext cx="7678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Calibri"/>
              </a:rPr>
              <a:t>Expand your premium van service to other regions of China.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9900" y="-278953"/>
            <a:ext cx="3415762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  <a:latin typeface="Calibri"/>
                <a:cs typeface="Calibri"/>
              </a:rPr>
              <a:t>4.2 </a:t>
            </a:r>
            <a:endParaRPr lang="en-US" sz="199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900" y="4379437"/>
            <a:ext cx="6827510" cy="1559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cs typeface="Calibri"/>
              </a:rPr>
              <a:t>We 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are going to make a success in SZ. </a:t>
            </a:r>
            <a:r>
              <a:rPr lang="en-US" sz="2000" dirty="0" smtClean="0">
                <a:solidFill>
                  <a:schemeClr val="bg1"/>
                </a:solidFill>
                <a:cs typeface="Calibri"/>
              </a:rPr>
              <a:t> You 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may have an idea </a:t>
            </a:r>
            <a:endParaRPr lang="en-US" sz="2000" dirty="0" smtClean="0">
              <a:solidFill>
                <a:schemeClr val="bg1"/>
              </a:solidFill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cs typeface="Calibri"/>
              </a:rPr>
              <a:t>     what 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you can do for the next.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cs typeface="Calibri"/>
              </a:rPr>
              <a:t>New 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bridge construction between HK and Macao may bring </a:t>
            </a:r>
            <a:endParaRPr lang="en-US" sz="2000" dirty="0" smtClean="0">
              <a:solidFill>
                <a:schemeClr val="bg1"/>
              </a:solidFill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cs typeface="Calibri"/>
              </a:rPr>
              <a:t>     another 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opportunities</a:t>
            </a:r>
            <a:r>
              <a:rPr lang="en-US" sz="2000" dirty="0" smtClean="0">
                <a:solidFill>
                  <a:schemeClr val="bg1"/>
                </a:solidFill>
                <a:cs typeface="Calibri"/>
              </a:rPr>
              <a:t>.</a:t>
            </a:r>
            <a:endParaRPr lang="en-US" sz="20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5407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9900" y="2759072"/>
            <a:ext cx="561508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libri"/>
                <a:cs typeface="Calibri"/>
              </a:rPr>
              <a:t>Even bigger picture</a:t>
            </a:r>
          </a:p>
          <a:p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900" y="3770089"/>
            <a:ext cx="7919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Why not using your asset? </a:t>
            </a:r>
            <a:r>
              <a:rPr lang="en-US" sz="2400" dirty="0" smtClean="0">
                <a:solidFill>
                  <a:srgbClr val="FFFFFF"/>
                </a:solidFill>
              </a:rPr>
              <a:t>Micro </a:t>
            </a:r>
            <a:r>
              <a:rPr lang="en-US" sz="2400" dirty="0">
                <a:solidFill>
                  <a:srgbClr val="FFFFFF"/>
                </a:solidFill>
              </a:rPr>
              <a:t>rental service for </a:t>
            </a:r>
            <a:r>
              <a:rPr lang="en-US" sz="2400" dirty="0" smtClean="0">
                <a:solidFill>
                  <a:srgbClr val="FFFFFF"/>
                </a:solidFill>
              </a:rPr>
              <a:t>city </a:t>
            </a:r>
            <a:r>
              <a:rPr lang="en-US" sz="2400" dirty="0">
                <a:solidFill>
                  <a:srgbClr val="FFFFFF"/>
                </a:solidFill>
              </a:rPr>
              <a:t>people </a:t>
            </a:r>
            <a:endParaRPr lang="en-US" sz="2400" dirty="0" smtClean="0">
              <a:solidFill>
                <a:srgbClr val="FFFFFF"/>
              </a:solidFill>
            </a:endParaRPr>
          </a:p>
          <a:p>
            <a:r>
              <a:rPr lang="en-US" sz="2400" dirty="0" smtClean="0">
                <a:solidFill>
                  <a:srgbClr val="FFFFFF"/>
                </a:solidFill>
              </a:rPr>
              <a:t>who don’t </a:t>
            </a:r>
            <a:r>
              <a:rPr lang="en-US" sz="2400" dirty="0">
                <a:solidFill>
                  <a:srgbClr val="FFFFFF"/>
                </a:solidFill>
              </a:rPr>
              <a:t>have a car!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900" y="-278953"/>
            <a:ext cx="3415762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  <a:latin typeface="Calibri"/>
                <a:cs typeface="Calibri"/>
              </a:rPr>
              <a:t>4.3 </a:t>
            </a:r>
            <a:endParaRPr lang="en-US" sz="199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9900" y="4586323"/>
            <a:ext cx="796884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User joins as a member and receive a membership card </a:t>
            </a:r>
            <a:endParaRPr lang="en-US" sz="20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smtClean="0">
                <a:solidFill>
                  <a:srgbClr val="FFFFFF"/>
                </a:solidFill>
              </a:rPr>
              <a:t>     with </a:t>
            </a:r>
            <a:r>
              <a:rPr lang="en-US" sz="2000" dirty="0">
                <a:solidFill>
                  <a:srgbClr val="FFFFFF"/>
                </a:solidFill>
              </a:rPr>
              <a:t>IC chip inside(Apple watch/NFC of </a:t>
            </a:r>
            <a:r>
              <a:rPr lang="en-US" sz="2000" dirty="0" err="1">
                <a:solidFill>
                  <a:srgbClr val="FFFFFF"/>
                </a:solidFill>
              </a:rPr>
              <a:t>phone,etc</a:t>
            </a:r>
            <a:r>
              <a:rPr lang="en-US" sz="2000" dirty="0">
                <a:solidFill>
                  <a:srgbClr val="FFFFFF"/>
                </a:solidFill>
              </a:rPr>
              <a:t>)</a:t>
            </a:r>
            <a:r>
              <a:rPr lang="en-US" sz="2000" dirty="0" smtClean="0">
                <a:solidFill>
                  <a:srgbClr val="FFFFFF"/>
                </a:solidFill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When they need to use a car, they reserve a car between several hours.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By </a:t>
            </a:r>
            <a:r>
              <a:rPr lang="en-US" sz="2000" dirty="0">
                <a:solidFill>
                  <a:srgbClr val="FFFFFF"/>
                </a:solidFill>
              </a:rPr>
              <a:t>connecting rental car company, user can use the car </a:t>
            </a:r>
            <a:endParaRPr lang="en-US" sz="20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smtClean="0">
                <a:solidFill>
                  <a:srgbClr val="FFFFFF"/>
                </a:solidFill>
              </a:rPr>
              <a:t>     for </a:t>
            </a:r>
            <a:r>
              <a:rPr lang="en-US" sz="2000" dirty="0">
                <a:solidFill>
                  <a:srgbClr val="FFFFFF"/>
                </a:solidFill>
              </a:rPr>
              <a:t>one way if they want. 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097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am shot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60" b="20926"/>
          <a:stretch/>
        </p:blipFill>
        <p:spPr>
          <a:xfrm>
            <a:off x="0" y="2755900"/>
            <a:ext cx="9144000" cy="4102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9900" y="384542"/>
            <a:ext cx="766188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rgbClr val="45CE8D"/>
                </a:solidFill>
                <a:latin typeface="Calibri"/>
                <a:cs typeface="Calibri"/>
              </a:rPr>
              <a:t>Your team</a:t>
            </a:r>
            <a:endParaRPr lang="en-US" sz="13800" dirty="0">
              <a:solidFill>
                <a:srgbClr val="45CE8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985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44BB9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BE2A1"/>
                </a:solidFill>
              </a:rPr>
              <a:t> </a:t>
            </a:r>
            <a:endParaRPr lang="en-US" dirty="0">
              <a:solidFill>
                <a:srgbClr val="5BE2A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053" y="3690471"/>
            <a:ext cx="3886947" cy="289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CEO / </a:t>
            </a:r>
            <a:r>
              <a:rPr lang="en-US" dirty="0" err="1" smtClean="0">
                <a:solidFill>
                  <a:srgbClr val="FFFFFF"/>
                </a:solidFill>
              </a:rPr>
              <a:t>Kyeongsik</a:t>
            </a:r>
            <a:r>
              <a:rPr lang="en-US" dirty="0" smtClean="0">
                <a:solidFill>
                  <a:srgbClr val="FFFFFF"/>
                </a:solidFill>
              </a:rPr>
              <a:t> Kay Woo</a:t>
            </a:r>
          </a:p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Columbia </a:t>
            </a:r>
            <a:r>
              <a:rPr lang="en-US" sz="1400" dirty="0">
                <a:solidFill>
                  <a:srgbClr val="FFFFFF"/>
                </a:solidFill>
              </a:rPr>
              <a:t>University MS Financial Math/</a:t>
            </a:r>
            <a:r>
              <a:rPr lang="en-US" sz="1400" dirty="0" smtClean="0">
                <a:solidFill>
                  <a:srgbClr val="FFFFFF"/>
                </a:solidFill>
              </a:rPr>
              <a:t>STAT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Seoul National University BS Electrical Engineering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CTO / </a:t>
            </a:r>
            <a:r>
              <a:rPr lang="en-US" dirty="0" err="1" smtClean="0">
                <a:solidFill>
                  <a:srgbClr val="FFFFFF"/>
                </a:solidFill>
              </a:rPr>
              <a:t>Jaehwa</a:t>
            </a:r>
            <a:r>
              <a:rPr lang="en-US" dirty="0" smtClean="0">
                <a:solidFill>
                  <a:srgbClr val="FFFFFF"/>
                </a:solidFill>
              </a:rPr>
              <a:t> Han</a:t>
            </a:r>
          </a:p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Seoul </a:t>
            </a:r>
            <a:r>
              <a:rPr lang="en-US" sz="1400" dirty="0">
                <a:solidFill>
                  <a:srgbClr val="FFFFFF"/>
                </a:solidFill>
              </a:rPr>
              <a:t>National University BS/MS Computer Science </a:t>
            </a:r>
            <a:endParaRPr lang="en-US" sz="1400" dirty="0" smtClean="0">
              <a:solidFill>
                <a:srgbClr val="FFFFFF"/>
              </a:solidFill>
            </a:endParaRPr>
          </a:p>
          <a:p>
            <a:r>
              <a:rPr lang="en-US" sz="1400" dirty="0" smtClean="0">
                <a:solidFill>
                  <a:srgbClr val="FFFFFF"/>
                </a:solidFill>
              </a:rPr>
              <a:t>Visiting scholar at IBM Research Lab, Austin, TX</a:t>
            </a:r>
            <a:endParaRPr lang="en-US" sz="1400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Lead designer / </a:t>
            </a:r>
            <a:r>
              <a:rPr lang="en-US" dirty="0" err="1" smtClean="0">
                <a:solidFill>
                  <a:srgbClr val="FFFFFF"/>
                </a:solidFill>
              </a:rPr>
              <a:t>Kyungsun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Sunny Hong </a:t>
            </a:r>
          </a:p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Senior Designer at Landor in New York office</a:t>
            </a:r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 smtClean="0">
                <a:solidFill>
                  <a:srgbClr val="FFFFFF"/>
                </a:solidFill>
              </a:rPr>
              <a:t>School </a:t>
            </a:r>
            <a:r>
              <a:rPr lang="en-US" sz="1400" dirty="0">
                <a:solidFill>
                  <a:srgbClr val="FFFFFF"/>
                </a:solidFill>
              </a:rPr>
              <a:t>of Visual Art BFA Graphic Design/ NY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4153" y="3690471"/>
            <a:ext cx="3886947" cy="2504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Developer / </a:t>
            </a:r>
            <a:r>
              <a:rPr lang="en-US" dirty="0" err="1" smtClean="0">
                <a:solidFill>
                  <a:srgbClr val="FFFFFF"/>
                </a:solidFill>
              </a:rPr>
              <a:t>Daewon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Kim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FFFFFF"/>
                </a:solidFill>
              </a:rPr>
              <a:t>Seoul National University BS/MS Electrical Engineering 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Developer / </a:t>
            </a:r>
            <a:r>
              <a:rPr lang="en-US" dirty="0" err="1" smtClean="0">
                <a:solidFill>
                  <a:srgbClr val="FFFFFF"/>
                </a:solidFill>
              </a:rPr>
              <a:t>Myungyu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Park </a:t>
            </a: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Seoul </a:t>
            </a:r>
            <a:r>
              <a:rPr lang="en-US" sz="1400" dirty="0">
                <a:solidFill>
                  <a:srgbClr val="FFFFFF"/>
                </a:solidFill>
              </a:rPr>
              <a:t>National University BS Computer Science </a:t>
            </a:r>
            <a:endParaRPr lang="en-US" sz="1400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Developer / </a:t>
            </a:r>
            <a:r>
              <a:rPr lang="en-US" dirty="0" err="1" smtClean="0">
                <a:solidFill>
                  <a:srgbClr val="FFFFFF"/>
                </a:solidFill>
              </a:rPr>
              <a:t>Taekmin</a:t>
            </a:r>
            <a:r>
              <a:rPr lang="en-US" dirty="0" smtClean="0">
                <a:solidFill>
                  <a:srgbClr val="FFFFFF"/>
                </a:solidFill>
              </a:rPr>
              <a:t> Kim</a:t>
            </a:r>
          </a:p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Seoul </a:t>
            </a:r>
            <a:r>
              <a:rPr lang="en-US" sz="1400" dirty="0">
                <a:solidFill>
                  <a:srgbClr val="FFFFFF"/>
                </a:solidFill>
              </a:rPr>
              <a:t>National University BS Computer Science </a:t>
            </a:r>
            <a:endParaRPr lang="en-US" sz="1400" dirty="0" smtClean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9900" y="384542"/>
            <a:ext cx="766188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bg1"/>
                </a:solidFill>
                <a:latin typeface="Calibri"/>
                <a:cs typeface="Calibri"/>
              </a:rPr>
              <a:t>Your team</a:t>
            </a:r>
            <a:endParaRPr lang="en-US" sz="13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961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56ED8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F9974"/>
                </a:solidFill>
              </a:rPr>
              <a:t> </a:t>
            </a:r>
            <a:endParaRPr lang="en-US" dirty="0">
              <a:solidFill>
                <a:srgbClr val="3F997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6228" y="2230720"/>
            <a:ext cx="78579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chemeClr val="bg1"/>
                </a:solidFill>
                <a:latin typeface="Calibri"/>
                <a:cs typeface="Calibri"/>
              </a:rPr>
              <a:t>Welcome</a:t>
            </a:r>
            <a:endParaRPr lang="en-US" sz="8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6090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56ED8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F9974"/>
                </a:solidFill>
              </a:rPr>
              <a:t> </a:t>
            </a:r>
            <a:endParaRPr lang="en-US" dirty="0">
              <a:solidFill>
                <a:srgbClr val="3F997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6228" y="2230720"/>
            <a:ext cx="78579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chemeClr val="bg1"/>
                </a:solidFill>
                <a:latin typeface="Calibri"/>
                <a:cs typeface="Calibri"/>
              </a:rPr>
              <a:t>Thank you</a:t>
            </a:r>
            <a:endParaRPr lang="en-US" sz="8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0826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7020" y="1975393"/>
            <a:ext cx="808611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rgbClr val="45CE8D"/>
                </a:solidFill>
                <a:latin typeface="Calibri"/>
                <a:cs typeface="Calibri"/>
              </a:rPr>
              <a:t>You will see</a:t>
            </a:r>
            <a:endParaRPr lang="en-US" sz="11500" dirty="0">
              <a:solidFill>
                <a:srgbClr val="45CE8D"/>
              </a:solidFill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020" y="3780883"/>
            <a:ext cx="8225012" cy="140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45CE8D"/>
                </a:solidFill>
                <a:latin typeface="Tahoma"/>
                <a:cs typeface="Tahoma"/>
              </a:rPr>
              <a:t>1. What </a:t>
            </a:r>
            <a:r>
              <a:rPr lang="en-US" sz="2400" dirty="0">
                <a:solidFill>
                  <a:srgbClr val="45CE8D"/>
                </a:solidFill>
                <a:latin typeface="Tahoma"/>
                <a:cs typeface="Tahoma"/>
              </a:rPr>
              <a:t>is </a:t>
            </a:r>
            <a:r>
              <a:rPr lang="en-US" sz="2400" dirty="0" err="1">
                <a:solidFill>
                  <a:srgbClr val="45CE8D"/>
                </a:solidFill>
                <a:latin typeface="Tahoma"/>
                <a:cs typeface="Tahoma"/>
              </a:rPr>
              <a:t>easiway</a:t>
            </a:r>
            <a:r>
              <a:rPr lang="en-US" sz="2400" dirty="0" smtClean="0">
                <a:solidFill>
                  <a:srgbClr val="45CE8D"/>
                </a:solidFill>
                <a:latin typeface="Tahoma"/>
                <a:cs typeface="Tahoma"/>
              </a:rPr>
              <a:t>?   2. How </a:t>
            </a:r>
            <a:r>
              <a:rPr lang="en-US" sz="2400" dirty="0" err="1" smtClean="0">
                <a:solidFill>
                  <a:srgbClr val="45CE8D"/>
                </a:solidFill>
                <a:latin typeface="Tahoma"/>
                <a:cs typeface="Tahoma"/>
              </a:rPr>
              <a:t>easiway</a:t>
            </a:r>
            <a:r>
              <a:rPr lang="en-US" sz="2400" dirty="0" smtClean="0">
                <a:solidFill>
                  <a:srgbClr val="45CE8D"/>
                </a:solidFill>
                <a:latin typeface="Tahoma"/>
                <a:cs typeface="Tahoma"/>
              </a:rPr>
              <a:t> works? 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45CE8D"/>
                </a:solidFill>
                <a:latin typeface="Tahoma"/>
                <a:cs typeface="Tahoma"/>
              </a:rPr>
              <a:t>3. What </a:t>
            </a:r>
            <a:r>
              <a:rPr lang="en-US" sz="2400" dirty="0">
                <a:solidFill>
                  <a:srgbClr val="45CE8D"/>
                </a:solidFill>
                <a:latin typeface="Tahoma"/>
                <a:cs typeface="Tahoma"/>
              </a:rPr>
              <a:t>is your benefit</a:t>
            </a:r>
            <a:r>
              <a:rPr lang="en-US" sz="2400" dirty="0" smtClean="0">
                <a:solidFill>
                  <a:srgbClr val="45CE8D"/>
                </a:solidFill>
                <a:latin typeface="Tahoma"/>
                <a:cs typeface="Tahoma"/>
              </a:rPr>
              <a:t>?   4. Where </a:t>
            </a:r>
            <a:r>
              <a:rPr lang="en-US" sz="2400" dirty="0">
                <a:solidFill>
                  <a:srgbClr val="45CE8D"/>
                </a:solidFill>
                <a:latin typeface="Tahoma"/>
                <a:cs typeface="Tahoma"/>
              </a:rPr>
              <a:t>are we going</a:t>
            </a:r>
            <a:r>
              <a:rPr lang="en-US" sz="2400" dirty="0" smtClean="0">
                <a:solidFill>
                  <a:srgbClr val="45CE8D"/>
                </a:solidFill>
                <a:latin typeface="Tahoma"/>
                <a:cs typeface="Tahoma"/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45CE8D"/>
                </a:solidFill>
                <a:latin typeface="Tahoma"/>
                <a:cs typeface="Tahoma"/>
              </a:rPr>
              <a:t>5.</a:t>
            </a:r>
            <a:r>
              <a:rPr lang="ko-KR" altLang="en-US" sz="2400" dirty="0" smtClean="0">
                <a:solidFill>
                  <a:srgbClr val="45CE8D"/>
                </a:solidFill>
                <a:latin typeface="Tahoma"/>
                <a:cs typeface="Tahoma"/>
              </a:rPr>
              <a:t> </a:t>
            </a:r>
            <a:r>
              <a:rPr lang="en-US" altLang="ko-KR" sz="2400" dirty="0" smtClean="0">
                <a:solidFill>
                  <a:srgbClr val="45CE8D"/>
                </a:solidFill>
                <a:latin typeface="Tahoma"/>
                <a:cs typeface="Tahoma"/>
              </a:rPr>
              <a:t>Team introduction</a:t>
            </a:r>
            <a:endParaRPr lang="en-US" sz="2400" dirty="0">
              <a:solidFill>
                <a:srgbClr val="45CE8D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57495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BE2A1"/>
                </a:solidFill>
              </a:rPr>
              <a:t> </a:t>
            </a:r>
            <a:endParaRPr lang="en-US" dirty="0">
              <a:solidFill>
                <a:srgbClr val="5BE2A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900" y="2759072"/>
            <a:ext cx="503823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libri"/>
                <a:cs typeface="Calibri"/>
              </a:rPr>
              <a:t>What is </a:t>
            </a:r>
            <a:r>
              <a:rPr lang="en-US" sz="5400" dirty="0" err="1" smtClean="0">
                <a:solidFill>
                  <a:schemeClr val="bg1"/>
                </a:solidFill>
                <a:latin typeface="Calibri"/>
                <a:cs typeface="Calibri"/>
              </a:rPr>
              <a:t>easiway</a:t>
            </a:r>
            <a:r>
              <a:rPr lang="en-US" sz="5400" dirty="0" smtClean="0">
                <a:solidFill>
                  <a:schemeClr val="bg1"/>
                </a:solidFill>
                <a:latin typeface="Calibri"/>
                <a:cs typeface="Calibri"/>
              </a:rPr>
              <a:t>?</a:t>
            </a:r>
          </a:p>
          <a:p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9900" y="3770089"/>
            <a:ext cx="7210177" cy="966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bg1"/>
                </a:solidFill>
                <a:latin typeface="Calibri"/>
                <a:cs typeface="Calibri"/>
              </a:rPr>
              <a:t>It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is an application and web for the premium </a:t>
            </a:r>
            <a:r>
              <a:rPr lang="en-US" sz="2400" dirty="0" smtClean="0">
                <a:solidFill>
                  <a:schemeClr val="bg1"/>
                </a:solidFill>
                <a:latin typeface="Calibri"/>
                <a:cs typeface="Calibri"/>
              </a:rPr>
              <a:t>private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van </a:t>
            </a:r>
            <a:endParaRPr lang="en-US" sz="2400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bg1"/>
                </a:solidFill>
                <a:latin typeface="Calibri"/>
                <a:cs typeface="Calibri"/>
              </a:rPr>
              <a:t>service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between SZ and HK.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9900" y="4839792"/>
            <a:ext cx="7019870" cy="1190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Easy 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use for the </a:t>
            </a:r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reservation for global users and Chinese users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Easy 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to pay 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Easy 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share your ride with friends and </a:t>
            </a:r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family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9900" y="-278953"/>
            <a:ext cx="3415762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  <a:latin typeface="Calibri"/>
                <a:cs typeface="Calibri"/>
              </a:rPr>
              <a:t>1.1 </a:t>
            </a:r>
            <a:endParaRPr lang="en-US" sz="199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6182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BE2A1"/>
                </a:solidFill>
              </a:rPr>
              <a:t> </a:t>
            </a:r>
            <a:endParaRPr lang="en-US" dirty="0">
              <a:solidFill>
                <a:srgbClr val="5BE2A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9900" y="2759072"/>
            <a:ext cx="503823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libri"/>
                <a:cs typeface="Calibri"/>
              </a:rPr>
              <a:t>What is </a:t>
            </a:r>
            <a:r>
              <a:rPr lang="en-US" sz="5400" dirty="0" err="1" smtClean="0">
                <a:solidFill>
                  <a:schemeClr val="bg1"/>
                </a:solidFill>
                <a:latin typeface="Calibri"/>
                <a:cs typeface="Calibri"/>
              </a:rPr>
              <a:t>easiway</a:t>
            </a:r>
            <a:r>
              <a:rPr lang="en-US" sz="5400" dirty="0" smtClean="0">
                <a:solidFill>
                  <a:schemeClr val="bg1"/>
                </a:solidFill>
                <a:latin typeface="Calibri"/>
                <a:cs typeface="Calibri"/>
              </a:rPr>
              <a:t>?</a:t>
            </a:r>
          </a:p>
          <a:p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900" y="3770089"/>
            <a:ext cx="6306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It is a schedule tool for </a:t>
            </a:r>
            <a:r>
              <a:rPr lang="en-US" sz="2400" dirty="0" smtClean="0">
                <a:solidFill>
                  <a:schemeClr val="bg1"/>
                </a:solidFill>
                <a:cs typeface="Calibri"/>
              </a:rPr>
              <a:t>drivers and management.</a:t>
            </a:r>
            <a:endParaRPr lang="en-US" sz="2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9900" y="4433024"/>
            <a:ext cx="5442516" cy="1559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Easy use for the driver’s schedule management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Easy to track how much you earned weekly 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Easy increase travel numbers </a:t>
            </a:r>
            <a:r>
              <a:rPr lang="en-US" sz="2000" dirty="0" smtClean="0">
                <a:solidFill>
                  <a:schemeClr val="bg1"/>
                </a:solidFill>
                <a:cs typeface="Calibri"/>
              </a:rPr>
              <a:t>efficiently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cs typeface="Calibri"/>
              </a:rPr>
              <a:t>Easy to use web tool</a:t>
            </a:r>
            <a:endParaRPr lang="en-US" sz="20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900" y="-278953"/>
            <a:ext cx="3415762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  <a:latin typeface="Calibri"/>
                <a:cs typeface="Calibri"/>
              </a:rPr>
              <a:t>1.2 </a:t>
            </a:r>
            <a:endParaRPr lang="en-US" sz="199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2838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2-17 at 6.46.1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7" t="12543" r="17843"/>
          <a:stretch/>
        </p:blipFill>
        <p:spPr>
          <a:xfrm>
            <a:off x="0" y="746507"/>
            <a:ext cx="9144000" cy="61114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9900" y="-278953"/>
            <a:ext cx="3415762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rgbClr val="45CE8D"/>
                </a:solidFill>
                <a:latin typeface="Calibri"/>
                <a:cs typeface="Calibri"/>
              </a:rPr>
              <a:t>1.3 </a:t>
            </a:r>
            <a:endParaRPr lang="en-US" sz="19900" dirty="0">
              <a:solidFill>
                <a:srgbClr val="45CE8D"/>
              </a:solidFill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900" y="4576794"/>
            <a:ext cx="4814539" cy="1675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dirty="0" smtClean="0">
                <a:solidFill>
                  <a:srgbClr val="45CE8D"/>
                </a:solidFill>
                <a:latin typeface="Calibri"/>
                <a:cs typeface="Calibri"/>
              </a:rPr>
              <a:t>Symbol of </a:t>
            </a:r>
            <a:r>
              <a:rPr lang="en-US" sz="4800" dirty="0" err="1" smtClean="0">
                <a:solidFill>
                  <a:srgbClr val="45CE8D"/>
                </a:solidFill>
                <a:latin typeface="Calibri"/>
                <a:cs typeface="Calibri"/>
              </a:rPr>
              <a:t>easiway</a:t>
            </a:r>
            <a:endParaRPr lang="en-US" sz="4800" dirty="0" smtClean="0">
              <a:solidFill>
                <a:srgbClr val="45CE8D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4800" dirty="0">
                <a:solidFill>
                  <a:srgbClr val="44BB90"/>
                </a:solidFill>
                <a:cs typeface="Calibri"/>
              </a:rPr>
              <a:t>Bird, </a:t>
            </a:r>
            <a:r>
              <a:rPr lang="en-US" sz="4800" dirty="0" smtClean="0">
                <a:solidFill>
                  <a:srgbClr val="44BB90"/>
                </a:solidFill>
                <a:cs typeface="Calibri"/>
              </a:rPr>
              <a:t>Wing</a:t>
            </a:r>
            <a:endParaRPr lang="en-US" sz="4800" dirty="0" smtClean="0">
              <a:solidFill>
                <a:srgbClr val="45CE8D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8978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BE2A1"/>
                </a:solidFill>
              </a:rPr>
              <a:t>  </a:t>
            </a:r>
            <a:endParaRPr lang="en-US" dirty="0">
              <a:solidFill>
                <a:srgbClr val="5BE2A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900" y="2759072"/>
            <a:ext cx="604384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libri"/>
                <a:cs typeface="Calibri"/>
              </a:rPr>
              <a:t>How </a:t>
            </a:r>
            <a:r>
              <a:rPr lang="en-US" sz="5400" dirty="0" err="1" smtClean="0">
                <a:solidFill>
                  <a:schemeClr val="bg1"/>
                </a:solidFill>
                <a:latin typeface="Calibri"/>
                <a:cs typeface="Calibri"/>
              </a:rPr>
              <a:t>easiway</a:t>
            </a:r>
            <a:r>
              <a:rPr lang="en-US" sz="5400" dirty="0" smtClean="0">
                <a:solidFill>
                  <a:schemeClr val="bg1"/>
                </a:solidFill>
                <a:latin typeface="Calibri"/>
                <a:cs typeface="Calibri"/>
              </a:rPr>
              <a:t> works?</a:t>
            </a:r>
          </a:p>
          <a:p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9900" y="3770089"/>
            <a:ext cx="65071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Calibri"/>
              </a:rPr>
              <a:t>TRI-manage system makes the reservation process </a:t>
            </a:r>
            <a:endParaRPr lang="en-US" sz="2400" dirty="0" smtClean="0">
              <a:solidFill>
                <a:schemeClr val="bg1"/>
              </a:solidFill>
              <a:cs typeface="Calibri"/>
            </a:endParaRPr>
          </a:p>
          <a:p>
            <a:r>
              <a:rPr lang="en-US" sz="2400" dirty="0" smtClean="0">
                <a:solidFill>
                  <a:schemeClr val="bg1"/>
                </a:solidFill>
                <a:cs typeface="Calibri"/>
              </a:rPr>
              <a:t>easy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and efficient.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69900" y="-278953"/>
            <a:ext cx="3415762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  <a:latin typeface="Calibri"/>
                <a:cs typeface="Calibri"/>
              </a:rPr>
              <a:t>2.1 </a:t>
            </a:r>
            <a:endParaRPr lang="en-US" sz="199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9900" y="4690421"/>
            <a:ext cx="8109912" cy="1190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cs typeface="Calibri"/>
              </a:rPr>
              <a:t>Driver 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will receive reservations from the user app </a:t>
            </a:r>
            <a:r>
              <a:rPr lang="en-US" sz="2000" dirty="0" smtClean="0">
                <a:solidFill>
                  <a:schemeClr val="bg1"/>
                </a:solidFill>
                <a:cs typeface="Calibri"/>
              </a:rPr>
              <a:t>and 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web company tool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cs typeface="Calibri"/>
              </a:rPr>
              <a:t>Simple 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process for the reservation 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cs typeface="Calibri"/>
              </a:rPr>
              <a:t>Easy 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to add schedules for VIP-callers</a:t>
            </a:r>
          </a:p>
        </p:txBody>
      </p:sp>
    </p:spTree>
    <p:extLst>
      <p:ext uri="{BB962C8B-B14F-4D97-AF65-F5344CB8AC3E}">
        <p14:creationId xmlns:p14="http://schemas.microsoft.com/office/powerpoint/2010/main" val="280454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3F997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BE2A1"/>
                </a:solidFill>
              </a:rPr>
              <a:t>  </a:t>
            </a:r>
            <a:endParaRPr lang="en-US" dirty="0">
              <a:solidFill>
                <a:srgbClr val="5BE2A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900" y="2759072"/>
            <a:ext cx="604384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libri"/>
                <a:cs typeface="Calibri"/>
              </a:rPr>
              <a:t>How </a:t>
            </a:r>
            <a:r>
              <a:rPr lang="en-US" sz="5400" dirty="0" err="1" smtClean="0">
                <a:solidFill>
                  <a:schemeClr val="bg1"/>
                </a:solidFill>
                <a:latin typeface="Calibri"/>
                <a:cs typeface="Calibri"/>
              </a:rPr>
              <a:t>easiway</a:t>
            </a:r>
            <a:r>
              <a:rPr lang="en-US" sz="5400" dirty="0" smtClean="0">
                <a:solidFill>
                  <a:schemeClr val="bg1"/>
                </a:solidFill>
                <a:latin typeface="Calibri"/>
                <a:cs typeface="Calibri"/>
              </a:rPr>
              <a:t> works?</a:t>
            </a:r>
          </a:p>
          <a:p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9900" y="3770089"/>
            <a:ext cx="6912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Calibri"/>
              </a:rPr>
              <a:t>Max-ride algorithm will help you to reduce empty van </a:t>
            </a:r>
            <a:endParaRPr lang="en-US" sz="2400" dirty="0" smtClean="0">
              <a:solidFill>
                <a:schemeClr val="bg1"/>
              </a:solidFill>
              <a:cs typeface="Calibri"/>
            </a:endParaRPr>
          </a:p>
          <a:p>
            <a:r>
              <a:rPr lang="en-US" sz="2400" dirty="0" smtClean="0">
                <a:solidFill>
                  <a:schemeClr val="bg1"/>
                </a:solidFill>
                <a:cs typeface="Calibri"/>
              </a:rPr>
              <a:t>rides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and waste of GAS.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9900" y="-278953"/>
            <a:ext cx="3415762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  <a:latin typeface="Calibri"/>
                <a:cs typeface="Calibri"/>
              </a:rPr>
              <a:t>2.2 </a:t>
            </a:r>
            <a:endParaRPr lang="en-US" sz="199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9482" y="4688954"/>
            <a:ext cx="6686446" cy="1928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cs typeface="Calibri"/>
              </a:rPr>
              <a:t>Max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-ride algorithm is working based on the driver’s </a:t>
            </a:r>
            <a:endParaRPr lang="en-US" sz="2000" dirty="0" smtClean="0">
              <a:solidFill>
                <a:schemeClr val="bg1"/>
              </a:solidFill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cs typeface="Calibri"/>
              </a:rPr>
              <a:t>      schedule 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and </a:t>
            </a:r>
            <a:r>
              <a:rPr lang="en-US" sz="2000" dirty="0" smtClean="0">
                <a:solidFill>
                  <a:schemeClr val="bg1"/>
                </a:solidFill>
                <a:cs typeface="Calibri"/>
              </a:rPr>
              <a:t>location for efficiency.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cs typeface="Calibri"/>
              </a:rPr>
              <a:t>Pick up signal and location of van bring efficiency and relief 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cs typeface="Calibri"/>
              </a:rPr>
              <a:t>      for the customer.</a:t>
            </a:r>
            <a:endParaRPr lang="en-US" sz="2000" dirty="0">
              <a:solidFill>
                <a:schemeClr val="bg1"/>
              </a:solidFill>
              <a:cs typeface="Calibri"/>
            </a:endParaRPr>
          </a:p>
          <a:p>
            <a:pPr>
              <a:lnSpc>
                <a:spcPct val="120000"/>
              </a:lnSpc>
            </a:pPr>
            <a:endParaRPr lang="en-US" sz="20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919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602317" y="992036"/>
            <a:ext cx="7925026" cy="5465884"/>
            <a:chOff x="433116" y="978714"/>
            <a:chExt cx="8263428" cy="569928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7624575" y="1608291"/>
              <a:ext cx="0" cy="62629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181" y="5154248"/>
              <a:ext cx="756138" cy="123298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7516" y="5545807"/>
              <a:ext cx="1409458" cy="1132187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 flipH="1">
              <a:off x="1461013" y="1608291"/>
              <a:ext cx="6163562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461013" y="1608291"/>
              <a:ext cx="0" cy="626290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895206" y="1110513"/>
              <a:ext cx="22487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595959"/>
                  </a:solidFill>
                  <a:latin typeface="Arial Black"/>
                  <a:cs typeface="Arial Black"/>
                </a:rPr>
                <a:t>RESERVATION / CANCEL</a:t>
              </a:r>
              <a:endParaRPr lang="en-US" sz="1100" dirty="0">
                <a:solidFill>
                  <a:srgbClr val="595959"/>
                </a:solidFill>
                <a:latin typeface="Arial Black"/>
                <a:cs typeface="Arial Black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508571" y="3053831"/>
              <a:ext cx="982705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5572094" y="3053831"/>
              <a:ext cx="982705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13907" y="2670601"/>
              <a:ext cx="14022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595959"/>
                  </a:solidFill>
                  <a:latin typeface="Arial Black"/>
                  <a:cs typeface="Arial Black"/>
                </a:rPr>
                <a:t>RESERVATION</a:t>
              </a:r>
              <a:endParaRPr lang="en-US" sz="1100" dirty="0">
                <a:solidFill>
                  <a:srgbClr val="595959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54747" y="3165739"/>
              <a:ext cx="8857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595959"/>
                  </a:solidFill>
                  <a:latin typeface="Arial Black"/>
                  <a:cs typeface="Arial Black"/>
                </a:rPr>
                <a:t>CANCEL</a:t>
              </a:r>
              <a:endParaRPr lang="en-US" sz="1100" dirty="0">
                <a:solidFill>
                  <a:srgbClr val="595959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39217" y="2670601"/>
              <a:ext cx="10363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595959"/>
                  </a:solidFill>
                  <a:latin typeface="Arial Black"/>
                  <a:cs typeface="Arial Black"/>
                </a:rPr>
                <a:t>DISPATCH</a:t>
              </a:r>
              <a:endParaRPr lang="en-US" sz="1100" dirty="0">
                <a:solidFill>
                  <a:srgbClr val="595959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27691" y="3165739"/>
              <a:ext cx="8857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595959"/>
                  </a:solidFill>
                  <a:latin typeface="Arial Black"/>
                  <a:cs typeface="Arial Black"/>
                </a:rPr>
                <a:t>CANCEL</a:t>
              </a:r>
              <a:endParaRPr lang="en-US" sz="1100" dirty="0">
                <a:solidFill>
                  <a:srgbClr val="595959"/>
                </a:solidFill>
                <a:latin typeface="Arial Black"/>
                <a:cs typeface="Arial Black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600954" y="4995696"/>
              <a:ext cx="725957" cy="725957"/>
              <a:chOff x="1665679" y="4680738"/>
              <a:chExt cx="601192" cy="601192"/>
            </a:xfrm>
            <a:solidFill>
              <a:srgbClr val="44BB90"/>
            </a:solidFill>
          </p:grpSpPr>
          <p:sp>
            <p:nvSpPr>
              <p:cNvPr id="18" name="Oval 17"/>
              <p:cNvSpPr/>
              <p:nvPr/>
            </p:nvSpPr>
            <p:spPr>
              <a:xfrm>
                <a:off x="1665679" y="4680738"/>
                <a:ext cx="601192" cy="6011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9910" y="4803626"/>
                <a:ext cx="234467" cy="341931"/>
              </a:xfrm>
              <a:prstGeom prst="rect">
                <a:avLst/>
              </a:prstGeom>
              <a:grpFill/>
            </p:spPr>
          </p:pic>
        </p:grpSp>
        <p:sp>
          <p:nvSpPr>
            <p:cNvPr id="20" name="Oval 19"/>
            <p:cNvSpPr/>
            <p:nvPr/>
          </p:nvSpPr>
          <p:spPr>
            <a:xfrm>
              <a:off x="1553918" y="5806332"/>
              <a:ext cx="725957" cy="725957"/>
            </a:xfrm>
            <a:prstGeom prst="ellipse">
              <a:avLst/>
            </a:prstGeom>
            <a:solidFill>
              <a:srgbClr val="44BB9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APP</a:t>
              </a:r>
              <a:endParaRPr lang="en-US" sz="1400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9301" y="5154248"/>
              <a:ext cx="756138" cy="1232980"/>
            </a:xfrm>
            <a:prstGeom prst="rect">
              <a:avLst/>
            </a:prstGeom>
          </p:spPr>
        </p:pic>
        <p:sp>
          <p:nvSpPr>
            <p:cNvPr id="22" name="Oval 21"/>
            <p:cNvSpPr/>
            <p:nvPr/>
          </p:nvSpPr>
          <p:spPr>
            <a:xfrm>
              <a:off x="4658427" y="5393948"/>
              <a:ext cx="725957" cy="725957"/>
            </a:xfrm>
            <a:prstGeom prst="ellipse">
              <a:avLst/>
            </a:prstGeom>
            <a:solidFill>
              <a:srgbClr val="44BB9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APP</a:t>
              </a:r>
              <a:endParaRPr lang="en-US" sz="14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970587" y="5663540"/>
              <a:ext cx="725957" cy="725957"/>
              <a:chOff x="8106431" y="5204222"/>
              <a:chExt cx="725957" cy="725957"/>
            </a:xfrm>
            <a:solidFill>
              <a:srgbClr val="44BB90"/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8106431" y="5204222"/>
                <a:ext cx="725957" cy="7259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209041" y="5392695"/>
                <a:ext cx="529712" cy="30777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WEB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26" name="Straight Connector 25"/>
            <p:cNvCxnSpPr/>
            <p:nvPr/>
          </p:nvCxnSpPr>
          <p:spPr>
            <a:xfrm>
              <a:off x="532458" y="4436082"/>
              <a:ext cx="8081688" cy="0"/>
            </a:xfrm>
            <a:prstGeom prst="line">
              <a:avLst/>
            </a:prstGeom>
            <a:ln w="19050" cmpd="sng">
              <a:solidFill>
                <a:schemeClr val="tx1">
                  <a:lumMod val="75000"/>
                  <a:lumOff val="25000"/>
                </a:schemeClr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44586" y="4730800"/>
              <a:ext cx="714358" cy="681887"/>
            </a:xfrm>
            <a:prstGeom prst="rect">
              <a:avLst/>
            </a:prstGeom>
          </p:spPr>
        </p:pic>
        <p:grpSp>
          <p:nvGrpSpPr>
            <p:cNvPr id="28" name="Group 27"/>
            <p:cNvGrpSpPr/>
            <p:nvPr/>
          </p:nvGrpSpPr>
          <p:grpSpPr>
            <a:xfrm>
              <a:off x="7970587" y="4751120"/>
              <a:ext cx="725957" cy="725957"/>
              <a:chOff x="1665679" y="4680738"/>
              <a:chExt cx="601192" cy="601192"/>
            </a:xfrm>
            <a:solidFill>
              <a:srgbClr val="44BB90"/>
            </a:solidFill>
          </p:grpSpPr>
          <p:sp>
            <p:nvSpPr>
              <p:cNvPr id="29" name="Oval 28"/>
              <p:cNvSpPr/>
              <p:nvPr/>
            </p:nvSpPr>
            <p:spPr>
              <a:xfrm>
                <a:off x="1665679" y="4680738"/>
                <a:ext cx="601192" cy="6011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9911" y="4803625"/>
                <a:ext cx="234467" cy="341931"/>
              </a:xfrm>
              <a:prstGeom prst="rect">
                <a:avLst/>
              </a:prstGeom>
              <a:grpFill/>
            </p:spPr>
          </p:pic>
        </p:grpSp>
        <p:sp>
          <p:nvSpPr>
            <p:cNvPr id="31" name="TextBox 30"/>
            <p:cNvSpPr txBox="1"/>
            <p:nvPr/>
          </p:nvSpPr>
          <p:spPr>
            <a:xfrm>
              <a:off x="433116" y="4436082"/>
              <a:ext cx="5853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TOOL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343354" y="978714"/>
              <a:ext cx="537484" cy="537484"/>
              <a:chOff x="3343354" y="978714"/>
              <a:chExt cx="537484" cy="537484"/>
            </a:xfrm>
            <a:solidFill>
              <a:srgbClr val="44BB90"/>
            </a:solidFill>
          </p:grpSpPr>
          <p:sp>
            <p:nvSpPr>
              <p:cNvPr id="33" name="Oval 32"/>
              <p:cNvSpPr/>
              <p:nvPr/>
            </p:nvSpPr>
            <p:spPr>
              <a:xfrm>
                <a:off x="3343354" y="978714"/>
                <a:ext cx="537484" cy="5374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4465" y="1095412"/>
                <a:ext cx="214246" cy="312442"/>
              </a:xfrm>
              <a:prstGeom prst="rect">
                <a:avLst/>
              </a:prstGeom>
              <a:grpFill/>
            </p:spPr>
          </p:pic>
        </p:grpSp>
        <p:grpSp>
          <p:nvGrpSpPr>
            <p:cNvPr id="35" name="Group 34"/>
            <p:cNvGrpSpPr/>
            <p:nvPr/>
          </p:nvGrpSpPr>
          <p:grpSpPr>
            <a:xfrm>
              <a:off x="2677995" y="1990881"/>
              <a:ext cx="537484" cy="537484"/>
              <a:chOff x="2630959" y="2014221"/>
              <a:chExt cx="537484" cy="537484"/>
            </a:xfrm>
            <a:effectLst/>
          </p:grpSpPr>
          <p:sp>
            <p:nvSpPr>
              <p:cNvPr id="36" name="Oval 35"/>
              <p:cNvSpPr/>
              <p:nvPr/>
            </p:nvSpPr>
            <p:spPr>
              <a:xfrm>
                <a:off x="2630959" y="2014221"/>
                <a:ext cx="537484" cy="537484"/>
              </a:xfrm>
              <a:prstGeom prst="ellipse">
                <a:avLst/>
              </a:prstGeom>
              <a:solidFill>
                <a:srgbClr val="44BB9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666767" y="2125541"/>
                <a:ext cx="4740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APP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5773046" y="1990881"/>
              <a:ext cx="541097" cy="537484"/>
              <a:chOff x="5726010" y="2014221"/>
              <a:chExt cx="541097" cy="537484"/>
            </a:xfrm>
            <a:effectLst/>
          </p:grpSpPr>
          <p:sp>
            <p:nvSpPr>
              <p:cNvPr id="39" name="Oval 38"/>
              <p:cNvSpPr/>
              <p:nvPr/>
            </p:nvSpPr>
            <p:spPr>
              <a:xfrm>
                <a:off x="5726010" y="2014221"/>
                <a:ext cx="537484" cy="537484"/>
              </a:xfrm>
              <a:prstGeom prst="ellipse">
                <a:avLst/>
              </a:prstGeom>
              <a:solidFill>
                <a:srgbClr val="44BB9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737395" y="2125541"/>
                <a:ext cx="5297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WEB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 flipH="1">
              <a:off x="4525439" y="4091691"/>
              <a:ext cx="2767" cy="720551"/>
            </a:xfrm>
            <a:prstGeom prst="straightConnector1">
              <a:avLst/>
            </a:prstGeom>
            <a:ln w="19050" cmpd="sng">
              <a:solidFill>
                <a:schemeClr val="tx1">
                  <a:lumMod val="75000"/>
                  <a:lumOff val="25000"/>
                </a:schemeClr>
              </a:solidFill>
              <a:prstDash val="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7625593" y="4091691"/>
              <a:ext cx="2767" cy="720551"/>
            </a:xfrm>
            <a:prstGeom prst="straightConnector1">
              <a:avLst/>
            </a:prstGeom>
            <a:ln w="19050" cmpd="sng">
              <a:solidFill>
                <a:schemeClr val="tx1">
                  <a:lumMod val="75000"/>
                  <a:lumOff val="25000"/>
                </a:schemeClr>
              </a:solidFill>
              <a:prstDash val="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1461013" y="4091691"/>
              <a:ext cx="2767" cy="720551"/>
            </a:xfrm>
            <a:prstGeom prst="straightConnector1">
              <a:avLst/>
            </a:prstGeom>
            <a:ln w="19050" cmpd="sng">
              <a:solidFill>
                <a:schemeClr val="tx1">
                  <a:lumMod val="75000"/>
                  <a:lumOff val="25000"/>
                </a:schemeClr>
              </a:solidFill>
              <a:prstDash val="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015493" y="4653280"/>
              <a:ext cx="0" cy="1939969"/>
            </a:xfrm>
            <a:prstGeom prst="line">
              <a:avLst/>
            </a:prstGeom>
            <a:ln w="9525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911093" y="4653280"/>
              <a:ext cx="0" cy="1939969"/>
            </a:xfrm>
            <a:prstGeom prst="line">
              <a:avLst/>
            </a:prstGeom>
            <a:ln w="9525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32458" y="2234581"/>
              <a:ext cx="1857110" cy="1857110"/>
            </a:xfrm>
            <a:prstGeom prst="ellipse">
              <a:avLst/>
            </a:prstGeom>
            <a:noFill/>
            <a:ln w="28575" cmpd="sng">
              <a:solidFill>
                <a:srgbClr val="5BE2A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solidFill>
                    <a:srgbClr val="44BB90"/>
                  </a:solidFill>
                  <a:latin typeface="Arial"/>
                  <a:cs typeface="Arial"/>
                </a:rPr>
                <a:t>PASSENGER</a:t>
              </a:r>
              <a:endParaRPr lang="en-US" sz="1300" b="1" dirty="0">
                <a:solidFill>
                  <a:srgbClr val="44BB90"/>
                </a:solidFill>
                <a:latin typeface="Arial"/>
                <a:cs typeface="Arial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3596884" y="2234581"/>
              <a:ext cx="1857110" cy="1857110"/>
            </a:xfrm>
            <a:prstGeom prst="ellipse">
              <a:avLst/>
            </a:prstGeom>
            <a:noFill/>
            <a:ln w="28575" cmpd="sng">
              <a:solidFill>
                <a:srgbClr val="5BE2A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solidFill>
                    <a:srgbClr val="44BB90"/>
                  </a:solidFill>
                  <a:latin typeface="Arial"/>
                  <a:cs typeface="Arial"/>
                </a:rPr>
                <a:t>DRIVER</a:t>
              </a:r>
              <a:endParaRPr lang="en-US" sz="1300" b="1" dirty="0">
                <a:solidFill>
                  <a:srgbClr val="44BB90"/>
                </a:solidFill>
                <a:latin typeface="Arial"/>
                <a:cs typeface="Arial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6696020" y="2234581"/>
              <a:ext cx="1857110" cy="1857110"/>
            </a:xfrm>
            <a:prstGeom prst="ellipse">
              <a:avLst/>
            </a:prstGeom>
            <a:noFill/>
            <a:ln w="28575" cmpd="sng">
              <a:solidFill>
                <a:srgbClr val="5BE2A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solidFill>
                    <a:srgbClr val="44BB90"/>
                  </a:solidFill>
                  <a:latin typeface="Arial"/>
                  <a:cs typeface="Arial"/>
                </a:rPr>
                <a:t>CALL CENTER</a:t>
              </a:r>
              <a:endParaRPr lang="en-US" sz="1300" b="1" dirty="0">
                <a:solidFill>
                  <a:srgbClr val="44BB9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40109" y="237984"/>
            <a:ext cx="230198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45CE8D"/>
                </a:solidFill>
                <a:latin typeface="Calibri"/>
                <a:cs typeface="Calibri"/>
              </a:rPr>
              <a:t>System overview</a:t>
            </a:r>
          </a:p>
          <a:p>
            <a:endParaRPr lang="en-US" sz="1000" dirty="0">
              <a:solidFill>
                <a:srgbClr val="45CE8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724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2337</TotalTime>
  <Words>731</Words>
  <Application>Microsoft Macintosh PowerPoint</Application>
  <PresentationFormat>On-screen Show (4:3)</PresentationFormat>
  <Paragraphs>140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Sunny</dc:creator>
  <cp:lastModifiedBy>Kyeongsik Woo</cp:lastModifiedBy>
  <cp:revision>70</cp:revision>
  <dcterms:created xsi:type="dcterms:W3CDTF">2015-05-13T15:14:36Z</dcterms:created>
  <dcterms:modified xsi:type="dcterms:W3CDTF">2015-05-26T05:08:21Z</dcterms:modified>
</cp:coreProperties>
</file>