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1" r:id="rId4"/>
    <p:sldId id="259" r:id="rId5"/>
    <p:sldId id="258" r:id="rId6"/>
    <p:sldId id="260" r:id="rId7"/>
    <p:sldId id="261" r:id="rId8"/>
    <p:sldId id="313" r:id="rId9"/>
    <p:sldId id="262" r:id="rId10"/>
    <p:sldId id="270" r:id="rId11"/>
    <p:sldId id="292" r:id="rId12"/>
    <p:sldId id="314" r:id="rId13"/>
    <p:sldId id="263" r:id="rId14"/>
    <p:sldId id="278" r:id="rId15"/>
    <p:sldId id="279" r:id="rId16"/>
    <p:sldId id="280" r:id="rId17"/>
    <p:sldId id="282" r:id="rId18"/>
    <p:sldId id="264" r:id="rId19"/>
    <p:sldId id="283" r:id="rId20"/>
    <p:sldId id="284" r:id="rId21"/>
    <p:sldId id="285" r:id="rId22"/>
    <p:sldId id="286" r:id="rId23"/>
    <p:sldId id="287" r:id="rId24"/>
    <p:sldId id="288" r:id="rId25"/>
    <p:sldId id="265" r:id="rId26"/>
    <p:sldId id="267" r:id="rId27"/>
    <p:sldId id="266" r:id="rId28"/>
    <p:sldId id="315" r:id="rId29"/>
    <p:sldId id="268" r:id="rId30"/>
    <p:sldId id="277" r:id="rId31"/>
    <p:sldId id="306" r:id="rId32"/>
    <p:sldId id="269" r:id="rId33"/>
    <p:sldId id="271" r:id="rId34"/>
    <p:sldId id="273" r:id="rId35"/>
    <p:sldId id="308" r:id="rId36"/>
    <p:sldId id="309" r:id="rId37"/>
    <p:sldId id="310" r:id="rId38"/>
    <p:sldId id="311" r:id="rId39"/>
    <p:sldId id="312" r:id="rId40"/>
    <p:sldId id="274" r:id="rId41"/>
    <p:sldId id="307" r:id="rId42"/>
    <p:sldId id="272" r:id="rId43"/>
    <p:sldId id="275" r:id="rId44"/>
    <p:sldId id="289" r:id="rId45"/>
    <p:sldId id="290" r:id="rId46"/>
    <p:sldId id="291" r:id="rId47"/>
    <p:sldId id="276" r:id="rId48"/>
    <p:sldId id="293" r:id="rId49"/>
    <p:sldId id="294" r:id="rId50"/>
    <p:sldId id="295" r:id="rId51"/>
    <p:sldId id="297" r:id="rId52"/>
    <p:sldId id="298" r:id="rId53"/>
    <p:sldId id="299" r:id="rId54"/>
    <p:sldId id="300" r:id="rId55"/>
    <p:sldId id="296" r:id="rId56"/>
    <p:sldId id="317" r:id="rId57"/>
    <p:sldId id="319" r:id="rId58"/>
    <p:sldId id="320" r:id="rId59"/>
    <p:sldId id="318" r:id="rId60"/>
    <p:sldId id="301" r:id="rId61"/>
    <p:sldId id="303" r:id="rId62"/>
    <p:sldId id="302" r:id="rId63"/>
    <p:sldId id="305" r:id="rId64"/>
    <p:sldId id="316" r:id="rId65"/>
    <p:sldId id="304" r:id="rId66"/>
    <p:sldId id="322" r:id="rId67"/>
    <p:sldId id="323" r:id="rId68"/>
    <p:sldId id="324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2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240CB6-5C21-4E63-B065-2EDFF4933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0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3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012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Closures, Function Scope, Nested Functions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57600" y="344866"/>
            <a:ext cx="5029200" cy="1748362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9568"/>
            <a:ext cx="8686800" cy="298059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 are objects</a:t>
            </a:r>
            <a:r>
              <a:rPr lang="en-US" dirty="0" smtClean="0"/>
              <a:t> and they can be used as objects</a:t>
            </a:r>
          </a:p>
          <a:p>
            <a:pPr lvl="1"/>
            <a:r>
              <a:rPr lang="en-US" dirty="0" smtClean="0"/>
              <a:t>Can be passed as arguments to functions</a:t>
            </a:r>
          </a:p>
          <a:p>
            <a:pPr lvl="1"/>
            <a:r>
              <a:rPr lang="en-US" dirty="0" smtClean="0"/>
              <a:t>Can be stored in an array</a:t>
            </a:r>
          </a:p>
          <a:p>
            <a:pPr lvl="1"/>
            <a:r>
              <a:rPr lang="en-US" dirty="0" smtClean="0"/>
              <a:t>Can be assigned to variable</a:t>
            </a:r>
          </a:p>
          <a:p>
            <a:pPr lvl="1"/>
            <a:r>
              <a:rPr lang="en-US" dirty="0" smtClean="0"/>
              <a:t>Can be returned by another function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4559730"/>
            <a:ext cx="816455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err="1"/>
              <a:t>arr</a:t>
            </a:r>
            <a:r>
              <a:rPr lang="en-US" dirty="0"/>
              <a:t> = [3, 2, 1, 3, 4, 5, 1, 2, 3, 4, 5, 7, </a:t>
            </a:r>
            <a:r>
              <a:rPr lang="en-US" dirty="0" smtClean="0"/>
              <a:t>9];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orderBy</a:t>
            </a:r>
            <a:r>
              <a:rPr lang="en-US" dirty="0"/>
              <a:t>(x, y) </a:t>
            </a:r>
            <a:r>
              <a:rPr lang="en-US" dirty="0" smtClean="0"/>
              <a:t>{ return x </a:t>
            </a:r>
            <a:r>
              <a:rPr lang="en-US" dirty="0"/>
              <a:t>- </a:t>
            </a:r>
            <a:r>
              <a:rPr lang="en-US" dirty="0" smtClean="0"/>
              <a:t>y; 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arr.sort(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orderBy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//better to be done using anonymous function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arr.sort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function(x, y){return x - y;}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11480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841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63163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97331"/>
            <a:ext cx="7924800" cy="685800"/>
          </a:xfrm>
        </p:spPr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pic>
        <p:nvPicPr>
          <p:cNvPr id="4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95500" y="2918460"/>
            <a:ext cx="4953000" cy="2362200"/>
          </a:xfrm>
          <a:prstGeom prst="roundRect">
            <a:avLst>
              <a:gd name="adj" fmla="val 20574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5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626"/>
            <a:ext cx="8686800" cy="3719147"/>
          </a:xfrm>
        </p:spPr>
        <p:txBody>
          <a:bodyPr/>
          <a:lstStyle/>
          <a:p>
            <a:r>
              <a:rPr lang="en-US" dirty="0" smtClean="0"/>
              <a:t>Many ways to create functions: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Since functions are quite special in JavaScript, they are loaded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 soon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2430899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function printMsg (</a:t>
            </a:r>
            <a:r>
              <a:rPr lang="en-US" dirty="0" err="1" smtClean="0"/>
              <a:t>msg</a:t>
            </a:r>
            <a:r>
              <a:rPr lang="en-US" dirty="0" smtClean="0"/>
              <a:t>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718797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function () {console.log(</a:t>
            </a:r>
            <a:r>
              <a:rPr lang="en-US" dirty="0" err="1" smtClean="0"/>
              <a:t>msg</a:t>
            </a:r>
            <a:r>
              <a:rPr lang="en-US" dirty="0" smtClean="0"/>
              <a:t>);}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5" y="4957107"/>
            <a:ext cx="8164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</a:t>
            </a:r>
            <a:r>
              <a:rPr lang="en-US" dirty="0"/>
              <a:t> </a:t>
            </a:r>
            <a:r>
              <a:rPr lang="en-US" dirty="0" smtClean="0"/>
              <a:t>= new Function("</a:t>
            </a:r>
            <a:r>
              <a:rPr lang="en-US" dirty="0" err="1" smtClean="0"/>
              <a:t>msg</a:t>
            </a:r>
            <a:r>
              <a:rPr lang="en-US" dirty="0" smtClean="0"/>
              <a:t>",'console.log("</a:t>
            </a:r>
            <a:r>
              <a:rPr lang="en-US" dirty="0" err="1" smtClean="0"/>
              <a:t>msg</a:t>
            </a:r>
            <a:r>
              <a:rPr lang="en-US" dirty="0" smtClean="0"/>
              <a:t>");');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12276"/>
            <a:ext cx="8686800" cy="298938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use the function operator to create a function object</a:t>
            </a:r>
          </a:p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</a:p>
          <a:p>
            <a:pPr lvl="1"/>
            <a:r>
              <a:rPr lang="en-US" dirty="0" smtClean="0"/>
              <a:t>No matter where they appear</a:t>
            </a:r>
          </a:p>
          <a:p>
            <a:pPr lvl="1"/>
            <a:r>
              <a:rPr lang="en-US" dirty="0" smtClean="0"/>
              <a:t>This allows using a function before it is defined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4624398"/>
            <a:ext cx="816455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printMsg</a:t>
            </a:r>
            <a:r>
              <a:rPr lang="en-US" dirty="0"/>
              <a:t>("Hello");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function </a:t>
            </a:r>
            <a:r>
              <a:rPr lang="en-US" dirty="0" err="1"/>
              <a:t>printMsg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88771"/>
            <a:ext cx="7924800" cy="685800"/>
          </a:xfrm>
        </p:spPr>
        <p:txBody>
          <a:bodyPr/>
          <a:lstStyle/>
          <a:p>
            <a:r>
              <a:rPr lang="en-US" dirty="0" smtClean="0"/>
              <a:t>Function Declarations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1505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30720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are just function objects assigned to variables</a:t>
            </a:r>
          </a:p>
          <a:p>
            <a:pPr lvl="1"/>
            <a:r>
              <a:rPr lang="en-US" dirty="0" smtClean="0"/>
              <a:t>Loaded where they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defined</a:t>
            </a:r>
          </a:p>
          <a:p>
            <a:pPr lvl="1"/>
            <a:r>
              <a:rPr lang="en-US" dirty="0" smtClean="0"/>
              <a:t>They cannot be used before hand</a:t>
            </a:r>
          </a:p>
          <a:p>
            <a:r>
              <a:rPr lang="en-US" dirty="0" smtClean="0"/>
              <a:t>The name of function expressions is optional</a:t>
            </a:r>
          </a:p>
          <a:p>
            <a:pPr lvl="1"/>
            <a:r>
              <a:rPr lang="en-US" dirty="0" smtClean="0"/>
              <a:t>If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name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/>
              <a:t>missing</a:t>
            </a:r>
            <a:r>
              <a:rPr lang="en-US" sz="2400" dirty="0" smtClean="0"/>
              <a:t> </a:t>
            </a:r>
            <a:r>
              <a:rPr lang="en-US" dirty="0" smtClean="0"/>
              <a:t>the</a:t>
            </a:r>
            <a:r>
              <a:rPr lang="en-US" sz="2400" dirty="0" smtClean="0"/>
              <a:t> </a:t>
            </a:r>
            <a:r>
              <a:rPr lang="en-US" dirty="0" smtClean="0"/>
              <a:t>function</a:t>
            </a:r>
            <a:r>
              <a:rPr lang="en-US" sz="2400" dirty="0" smtClean="0"/>
              <a:t> </a:t>
            </a:r>
            <a:r>
              <a:rPr lang="en-US" dirty="0" smtClean="0"/>
              <a:t>is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615600"/>
            <a:ext cx="8164552" cy="1438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r>
              <a:rPr lang="en-US" dirty="0"/>
              <a:t> </a:t>
            </a:r>
            <a:endParaRPr lang="en-US" dirty="0" smtClean="0"/>
          </a:p>
          <a:p>
            <a:pPr>
              <a:spcBef>
                <a:spcPts val="900"/>
              </a:spcBef>
            </a:pPr>
            <a:r>
              <a:rPr lang="en-US" dirty="0" smtClean="0"/>
              <a:t>printMsg</a:t>
            </a:r>
            <a:r>
              <a:rPr lang="en-US" dirty="0"/>
              <a:t>("Hello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expressions do no need an identifier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optional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Still it is better to define it for easier debugging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Otherwise the debuggers show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Types of function expressions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079268"/>
            <a:ext cx="8164552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printMsg = function printMsg(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(function(){…});</a:t>
            </a:r>
          </a:p>
        </p:txBody>
      </p:sp>
    </p:spTree>
    <p:extLst>
      <p:ext uri="{BB962C8B-B14F-4D97-AF65-F5344CB8AC3E}">
        <p14:creationId xmlns:p14="http://schemas.microsoft.com/office/powerpoint/2010/main" val="18596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4064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upload.wikimedia.org/math/1/a/8/1a8460b2df1ca02b9308aa48233bca4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7" t="-4591" r="-3107" b="-4591"/>
          <a:stretch/>
        </p:blipFill>
        <p:spPr bwMode="auto">
          <a:xfrm>
            <a:off x="1668779" y="3143251"/>
            <a:ext cx="5372102" cy="2412678"/>
          </a:xfrm>
          <a:prstGeom prst="roundRect">
            <a:avLst>
              <a:gd name="adj" fmla="val 4823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1590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9149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 </a:t>
            </a:r>
            <a:r>
              <a:rPr lang="en-US" dirty="0" smtClean="0"/>
              <a:t>is similar to expressions</a:t>
            </a:r>
          </a:p>
          <a:p>
            <a:pPr lvl="1"/>
            <a:r>
              <a:rPr lang="en-US" dirty="0" smtClean="0"/>
              <a:t>A constructor initializes an object</a:t>
            </a:r>
          </a:p>
          <a:p>
            <a:pPr lvl="1"/>
            <a:r>
              <a:rPr lang="en-US" dirty="0" smtClean="0"/>
              <a:t>It is loaded when the parser reaches it</a:t>
            </a:r>
          </a:p>
          <a:p>
            <a:r>
              <a:rPr lang="en-US" dirty="0" smtClean="0"/>
              <a:t>The function constructor form is: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Example</a:t>
            </a:r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Not a good practice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3463811"/>
            <a:ext cx="816455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 smtClean="0"/>
              <a:t>new Function([optional arguments],body);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442688"/>
            <a:ext cx="816455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printMsg = new Function("</a:t>
            </a:r>
            <a:r>
              <a:rPr lang="en-US" dirty="0" err="1" smtClean="0"/>
              <a:t>msg</a:t>
            </a:r>
            <a:r>
              <a:rPr lang="en-US" dirty="0" smtClean="0"/>
              <a:t>","console.log(</a:t>
            </a:r>
            <a:r>
              <a:rPr lang="en-US" dirty="0" err="1" smtClean="0"/>
              <a:t>msg</a:t>
            </a:r>
            <a:r>
              <a:rPr lang="en-US" dirty="0" smtClean="0"/>
              <a:t>);");</a:t>
            </a:r>
          </a:p>
          <a:p>
            <a:r>
              <a:rPr lang="en-US" dirty="0" err="1" smtClean="0"/>
              <a:t>printMsg</a:t>
            </a:r>
            <a:r>
              <a:rPr lang="en-US" dirty="0" smtClean="0"/>
              <a:t>("Hello!");</a:t>
            </a:r>
          </a:p>
        </p:txBody>
      </p:sp>
    </p:spTree>
    <p:extLst>
      <p:ext uri="{BB962C8B-B14F-4D97-AF65-F5344CB8AC3E}">
        <p14:creationId xmlns:p14="http://schemas.microsoft.com/office/powerpoint/2010/main" val="25925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  <a:p>
            <a:r>
              <a:rPr lang="en-US" dirty="0"/>
              <a:t>Function </a:t>
            </a:r>
            <a:r>
              <a:rPr lang="en-US" dirty="0" smtClean="0"/>
              <a:t>object</a:t>
            </a:r>
            <a:endParaRPr lang="en-US" dirty="0"/>
          </a:p>
          <a:p>
            <a:r>
              <a:rPr lang="en-US" dirty="0"/>
              <a:t>Defining Functions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declarations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expressions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constructor</a:t>
            </a:r>
          </a:p>
          <a:p>
            <a:pPr lvl="1"/>
            <a:r>
              <a:rPr lang="en-US" dirty="0" smtClean="0"/>
              <a:t>Expression vs. </a:t>
            </a:r>
            <a:r>
              <a:rPr lang="en-US" dirty="0"/>
              <a:t>declaration</a:t>
            </a:r>
          </a:p>
          <a:p>
            <a:r>
              <a:rPr lang="en-US" dirty="0" smtClean="0"/>
              <a:t>Function </a:t>
            </a:r>
            <a:r>
              <a:rPr lang="en-US" dirty="0"/>
              <a:t>properties</a:t>
            </a:r>
          </a:p>
          <a:p>
            <a:r>
              <a:rPr lang="en-US" dirty="0" smtClean="0"/>
              <a:t>Function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223261"/>
            <a:ext cx="7924800" cy="685800"/>
          </a:xfrm>
        </p:spPr>
        <p:txBody>
          <a:bodyPr/>
          <a:lstStyle/>
          <a:p>
            <a:r>
              <a:rPr lang="en-US" dirty="0" smtClean="0"/>
              <a:t>Function Constructor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495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53150" y="442722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6789" y="4427220"/>
            <a:ext cx="2371725" cy="1581150"/>
          </a:xfrm>
          <a:prstGeom prst="roundRect">
            <a:avLst>
              <a:gd name="adj" fmla="val 9686"/>
            </a:avLst>
          </a:prstGeom>
          <a:noFill/>
        </p:spPr>
      </p:pic>
      <p:pic>
        <p:nvPicPr>
          <p:cNvPr id="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06340" y="683655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729740" y="683655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3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r>
              <a:rPr lang="en-US" dirty="0" smtClean="0"/>
              <a:t>Function Expression vs. Function Declaration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48740"/>
            <a:ext cx="8686800" cy="5356860"/>
          </a:xfrm>
        </p:spPr>
        <p:txBody>
          <a:bodyPr/>
          <a:lstStyle/>
          <a:p>
            <a:r>
              <a:rPr lang="en-US" dirty="0" smtClean="0"/>
              <a:t>Function declarations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  <a:r>
              <a:rPr lang="en-US" dirty="0" smtClean="0"/>
              <a:t>, while function expressions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when reached</a:t>
            </a:r>
          </a:p>
          <a:p>
            <a:pPr lvl="1"/>
            <a:r>
              <a:rPr lang="en-US" dirty="0" smtClean="0"/>
              <a:t>i.e. function declarations can be used before they are declared, while expressions cannot</a:t>
            </a:r>
          </a:p>
          <a:p>
            <a:r>
              <a:rPr lang="en-US" dirty="0" smtClean="0"/>
              <a:t>Function declarations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overridden</a:t>
            </a:r>
          </a:p>
          <a:p>
            <a:pPr lvl="1"/>
            <a:r>
              <a:rPr lang="en-US" dirty="0" smtClean="0"/>
              <a:t>Imagine two function declarations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 the same scope have the same name</a:t>
            </a:r>
          </a:p>
          <a:p>
            <a:pPr lvl="1"/>
            <a:r>
              <a:rPr lang="en-US" dirty="0" smtClean="0"/>
              <a:t>Which will be the one to execute?</a:t>
            </a:r>
          </a:p>
        </p:txBody>
      </p:sp>
    </p:spTree>
    <p:extLst>
      <p:ext uri="{BB962C8B-B14F-4D97-AF65-F5344CB8AC3E}">
        <p14:creationId xmlns:p14="http://schemas.microsoft.com/office/powerpoint/2010/main" val="22411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Result in unexpected 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if):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console.log("Message (from else): " + 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else)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IE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Chrome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9363" y="3771428"/>
            <a:ext cx="3262087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if)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in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26176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107832"/>
            <a:ext cx="8686800" cy="5562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Easy to fix using function expression: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well on all browsers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2329603"/>
            <a:ext cx="8164552" cy="39241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 smtClean="0"/>
              <a:t>  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 smtClean="0"/>
              <a:t> = function 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if");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 smtClean="0"/>
              <a:t>  </a:t>
            </a:r>
            <a:r>
              <a:rPr lang="en-US" sz="1800" dirty="0"/>
              <a:t>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 = </a:t>
            </a:r>
            <a:r>
              <a:rPr lang="en-US" sz="1800" dirty="0" smtClean="0"/>
              <a:t>function (</a:t>
            </a:r>
            <a:r>
              <a:rPr lang="en-US" sz="1800" dirty="0" err="1" smtClean="0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console.log</a:t>
            </a:r>
            <a:r>
              <a:rPr lang="en-US" sz="1800" dirty="0"/>
              <a:t>("--from else");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console.log(</a:t>
            </a:r>
            <a:r>
              <a:rPr lang="en-US" sz="1800" dirty="0" err="1" smtClean="0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</a:t>
            </a:r>
            <a:r>
              <a:rPr lang="en-US" sz="1800" dirty="0" smtClean="0"/>
              <a:t>");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Everywhere </a:t>
            </a:r>
            <a:r>
              <a:rPr lang="en-US" sz="1800" dirty="0" smtClean="0"/>
              <a:t>output </a:t>
            </a:r>
            <a:r>
              <a:rPr lang="en-US" sz="1800" dirty="0"/>
              <a:t>("--from </a:t>
            </a:r>
            <a:r>
              <a:rPr lang="en-US" sz="1800" dirty="0" smtClean="0"/>
              <a:t>if");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16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Declaration vs. Function Expression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63041"/>
            <a:ext cx="7924800" cy="685800"/>
          </a:xfrm>
        </p:spPr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73439" y="3623310"/>
            <a:ext cx="1901221" cy="118759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Object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38700" y="2693483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38700" y="5189219"/>
            <a:ext cx="1722120" cy="697231"/>
          </a:xfrm>
          <a:prstGeom prst="ellips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Methods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3696233" y="3288607"/>
            <a:ext cx="1394666" cy="508622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stCxn id="15" idx="1"/>
            <a:endCxn id="12" idx="5"/>
          </p:cNvCxnSpPr>
          <p:nvPr/>
        </p:nvCxnSpPr>
        <p:spPr>
          <a:xfrm flipH="1" flipV="1">
            <a:off x="3696233" y="4636982"/>
            <a:ext cx="1394666" cy="654344"/>
          </a:xfrm>
          <a:prstGeom prst="line">
            <a:avLst/>
          </a:prstGeom>
          <a:solidFill>
            <a:srgbClr val="92D05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40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449" y="80776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function is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have properties: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function.length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 of parameters</a:t>
            </a:r>
            <a:r>
              <a:rPr lang="en-US" dirty="0" smtClean="0"/>
              <a:t> the function expects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arguments object is not counted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function.name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/>
              <a:t>of the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an empty string if anonymous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Properties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 have methods as well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the code of the functions as a string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Applies</a:t>
            </a:r>
            <a:r>
              <a:rPr lang="en-US" dirty="0" smtClean="0"/>
              <a:t>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/>
              <a:t> </a:t>
            </a:r>
            <a:r>
              <a:rPr lang="en-US" dirty="0" smtClean="0"/>
              <a:t>as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Basically call and apply to the same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r>
              <a:rPr lang="en-US" dirty="0" smtClean="0"/>
              <a:t>, the other gets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args</a:t>
            </a:r>
          </a:p>
        </p:txBody>
      </p:sp>
    </p:spTree>
    <p:extLst>
      <p:ext uri="{BB962C8B-B14F-4D97-AF65-F5344CB8AC3E}">
        <p14:creationId xmlns:p14="http://schemas.microsoft.com/office/powerpoint/2010/main" val="3328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  <a:p>
            <a:pPr lvl="1"/>
            <a:r>
              <a:rPr lang="en-US" dirty="0" smtClean="0"/>
              <a:t>Factorial </a:t>
            </a:r>
            <a:r>
              <a:rPr lang="en-US" dirty="0"/>
              <a:t>example</a:t>
            </a:r>
          </a:p>
          <a:p>
            <a:pPr lvl="1"/>
            <a:r>
              <a:rPr lang="en-US" dirty="0" smtClean="0"/>
              <a:t>Traversing </a:t>
            </a:r>
            <a:r>
              <a:rPr lang="en-US" dirty="0"/>
              <a:t>the DOM</a:t>
            </a:r>
          </a:p>
          <a:p>
            <a:pPr lvl="1"/>
            <a:r>
              <a:rPr lang="en-US" dirty="0" smtClean="0"/>
              <a:t>Recursion </a:t>
            </a:r>
            <a:r>
              <a:rPr lang="en-US" dirty="0"/>
              <a:t>with expressions</a:t>
            </a:r>
          </a:p>
          <a:p>
            <a:r>
              <a:rPr lang="en-US" dirty="0" smtClean="0"/>
              <a:t>Scope</a:t>
            </a:r>
            <a:endParaRPr lang="en-US" dirty="0"/>
          </a:p>
          <a:p>
            <a:pPr lvl="1"/>
            <a:r>
              <a:rPr lang="en-US" dirty="0" smtClean="0"/>
              <a:t>Global </a:t>
            </a:r>
            <a:r>
              <a:rPr lang="en-US" dirty="0"/>
              <a:t>and function</a:t>
            </a:r>
          </a:p>
          <a:p>
            <a:r>
              <a:rPr lang="en-US" dirty="0" smtClean="0"/>
              <a:t>Nested </a:t>
            </a:r>
            <a:r>
              <a:rPr lang="en-US" dirty="0"/>
              <a:t>functions</a:t>
            </a:r>
          </a:p>
          <a:p>
            <a:r>
              <a:rPr lang="en-US" dirty="0" smtClean="0"/>
              <a:t>Immediately-invoked function expressions</a:t>
            </a:r>
            <a:endParaRPr lang="en-US" dirty="0"/>
          </a:p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2100" y="284226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function.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 lvl="1"/>
            <a:r>
              <a:rPr lang="en-US" dirty="0" smtClean="0"/>
              <a:t>Each function has a special object this</a:t>
            </a:r>
          </a:p>
          <a:p>
            <a:r>
              <a:rPr lang="en-US" dirty="0" err="1" smtClean="0"/>
              <a:t>function.call</a:t>
            </a:r>
            <a:r>
              <a:rPr lang="en-US" dirty="0" smtClean="0"/>
              <a:t>(obj,arg1,arg2…) calls the function over an specified object, with specified arguments</a:t>
            </a:r>
          </a:p>
          <a:p>
            <a:r>
              <a:rPr lang="en-US" dirty="0" smtClean="0"/>
              <a:t>Apply and call do the same with difference in the way they receive arguments</a:t>
            </a:r>
          </a:p>
        </p:txBody>
      </p:sp>
    </p:spTree>
    <p:extLst>
      <p:ext uri="{BB962C8B-B14F-4D97-AF65-F5344CB8AC3E}">
        <p14:creationId xmlns:p14="http://schemas.microsoft.com/office/powerpoint/2010/main" val="1951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and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8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applies the function over an specified object, with specified array of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Each function has a special object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invoking apply,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/>
              <a:t> is assigned to this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3785085"/>
            <a:ext cx="8077200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numbers = […];</a:t>
            </a:r>
          </a:p>
          <a:p>
            <a:r>
              <a:rPr lang="en-US" dirty="0" smtClean="0"/>
              <a:t>var max = </a:t>
            </a:r>
            <a:r>
              <a:rPr lang="en-US" dirty="0" err="1" smtClean="0"/>
              <a:t>Math.max.apply</a:t>
            </a:r>
            <a:r>
              <a:rPr lang="en-US" dirty="0" smtClean="0"/>
              <a:t> (null, numbers);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console.log("Message: " + </a:t>
            </a:r>
            <a:r>
              <a:rPr lang="en-US" dirty="0" err="1" smtClean="0"/>
              <a:t>msg</a:t>
            </a:r>
            <a:r>
              <a:rPr lang="en-US" dirty="0" smtClean="0"/>
              <a:t>);  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printMsg.apply</a:t>
            </a:r>
            <a:r>
              <a:rPr lang="en-US" dirty="0" smtClean="0"/>
              <a:t>(null, ["Important message"]);</a:t>
            </a:r>
          </a:p>
          <a:p>
            <a:r>
              <a:rPr lang="en-US" dirty="0" smtClean="0"/>
              <a:t>//here this is null, since it is not used anywhere in //the function</a:t>
            </a:r>
          </a:p>
          <a:p>
            <a:r>
              <a:rPr lang="en-US" dirty="0" smtClean="0"/>
              <a:t>//more about this in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80161"/>
            <a:ext cx="7924800" cy="685800"/>
          </a:xfrm>
        </p:spPr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006440"/>
            <a:ext cx="7924800" cy="569120"/>
          </a:xfrm>
        </p:spPr>
        <p:txBody>
          <a:bodyPr/>
          <a:lstStyle/>
          <a:p>
            <a:r>
              <a:rPr lang="en-US" dirty="0" smtClean="0"/>
              <a:t>Calling functions from themselves</a:t>
            </a:r>
            <a:endParaRPr lang="en-US" dirty="0"/>
          </a:p>
        </p:txBody>
      </p:sp>
      <p:pic>
        <p:nvPicPr>
          <p:cNvPr id="3074" name="Picture 2" descr="http://upload.wikimedia.org/wikipedia/commons/thumb/b/b3/Screenshot_Recursion_via_vlc.png/220px-Screenshot_Recursion_via_v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0" y="2736435"/>
            <a:ext cx="4480560" cy="3584448"/>
          </a:xfrm>
          <a:prstGeom prst="roundRect">
            <a:avLst>
              <a:gd name="adj" fmla="val 168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4"/>
            <a:ext cx="8686800" cy="2470643"/>
          </a:xfrm>
        </p:spPr>
        <p:txBody>
          <a:bodyPr/>
          <a:lstStyle/>
          <a:p>
            <a:r>
              <a:rPr lang="en-US" dirty="0" smtClean="0"/>
              <a:t>Functions can refer to themselves as call  to themselves</a:t>
            </a:r>
          </a:p>
          <a:p>
            <a:pPr lvl="1"/>
            <a:r>
              <a:rPr lang="en-US" dirty="0" smtClean="0"/>
              <a:t>This is called recursion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3748450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/>
              <a:t>(n){</a:t>
            </a:r>
          </a:p>
          <a:p>
            <a:r>
              <a:rPr lang="en-US" dirty="0"/>
              <a:t>  if(n==0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return 1;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factoriel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(n-1)</a:t>
            </a:r>
            <a:r>
              <a:rPr lang="en-US" dirty="0"/>
              <a:t> * n;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26525" y="3663222"/>
            <a:ext cx="3839306" cy="1379101"/>
          </a:xfrm>
          <a:prstGeom prst="wedgeRoundRectCallout">
            <a:avLst>
              <a:gd name="adj1" fmla="val -83313"/>
              <a:gd name="adj2" fmla="val 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Bottom of the recursion.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recursion must 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have a bottom!</a:t>
            </a:r>
            <a:endParaRPr lang="en-US" sz="20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Recursion works quite well when: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</a:t>
            </a:r>
            <a:r>
              <a:rPr lang="en-US" dirty="0" smtClean="0"/>
              <a:t>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Trees, matrices, graphs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combinations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Generating</a:t>
            </a:r>
            <a:r>
              <a:rPr lang="en-US" dirty="0" smtClean="0"/>
              <a:t> sequences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Fibonacci, factorial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 recursion can be replaced by enough loops, and form the so called iterative solution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in some cases using recursion is much simpler than using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Recursion: Factorial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98963" y="1956285"/>
            <a:ext cx="8077200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factoriel</a:t>
            </a:r>
            <a:r>
              <a:rPr lang="en-US" dirty="0"/>
              <a:t>(n){</a:t>
            </a:r>
          </a:p>
          <a:p>
            <a:r>
              <a:rPr lang="en-US" dirty="0" smtClean="0"/>
              <a:t>  if(n</a:t>
            </a:r>
            <a:r>
              <a:rPr lang="en-US" dirty="0"/>
              <a:t>==1){</a:t>
            </a:r>
          </a:p>
          <a:p>
            <a:r>
              <a:rPr lang="en-US" dirty="0" smtClean="0"/>
              <a:t>    return </a:t>
            </a:r>
            <a:r>
              <a:rPr lang="en-US" dirty="0"/>
              <a:t>1;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  return </a:t>
            </a:r>
            <a:r>
              <a:rPr lang="en-US" dirty="0" err="1"/>
              <a:t>factoriel</a:t>
            </a:r>
            <a:r>
              <a:rPr lang="en-US" dirty="0"/>
              <a:t>(n-1) * n;	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console.log(factorial(5));  </a:t>
            </a:r>
            <a:r>
              <a:rPr lang="en-US" dirty="0" smtClean="0"/>
              <a:t>//120</a:t>
            </a:r>
            <a:endParaRPr lang="en-US" dirty="0"/>
          </a:p>
          <a:p>
            <a:r>
              <a:rPr lang="en-US" dirty="0" smtClean="0"/>
              <a:t>console.log(factorial(12)); //479001600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69130" y="2708911"/>
            <a:ext cx="3543300" cy="685800"/>
          </a:xfrm>
        </p:spPr>
        <p:txBody>
          <a:bodyPr/>
          <a:lstStyle/>
          <a:p>
            <a:r>
              <a:rPr lang="en-US" dirty="0" smtClean="0">
                <a:effectLst/>
              </a:rPr>
              <a:t>Factorial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69130" y="3435190"/>
            <a:ext cx="35433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upload.wikimedia.org/wikipedia/commons/thumb/c/c6/Factorial05.jpg/400px-Factorial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5490" y="1686840"/>
            <a:ext cx="4469996" cy="3520123"/>
          </a:xfrm>
          <a:prstGeom prst="roundRect">
            <a:avLst>
              <a:gd name="adj" fmla="val 270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38300"/>
          </a:xfrm>
        </p:spPr>
        <p:txBody>
          <a:bodyPr/>
          <a:lstStyle/>
          <a:p>
            <a:r>
              <a:rPr lang="en-US" dirty="0" smtClean="0"/>
              <a:t>Passing a root element</a:t>
            </a:r>
          </a:p>
          <a:p>
            <a:pPr lvl="1"/>
            <a:r>
              <a:rPr lang="en-US" dirty="0" smtClean="0"/>
              <a:t>Each element print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name</a:t>
            </a:r>
            <a:r>
              <a:rPr lang="en-US" dirty="0" smtClean="0"/>
              <a:t> and invokes the same function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of its children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98963" y="2661135"/>
            <a:ext cx="8077200" cy="3901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/>
              <a:t>function traverse(element) {</a:t>
            </a:r>
          </a:p>
          <a:p>
            <a:r>
              <a:rPr lang="en-US" sz="1900" dirty="0" smtClean="0"/>
              <a:t>  function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(element, spacing)</a:t>
            </a:r>
            <a:r>
              <a:rPr lang="en-US" sz="1900" dirty="0"/>
              <a:t> {</a:t>
            </a:r>
          </a:p>
          <a:p>
            <a:r>
              <a:rPr lang="en-US" sz="1900" dirty="0"/>
              <a:t>  </a:t>
            </a:r>
            <a:r>
              <a:rPr lang="en-US" sz="1900" dirty="0" smtClean="0"/>
              <a:t>  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console.log(spacing 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+ </a:t>
            </a:r>
            <a:r>
              <a:rPr lang="en-US" sz="19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element.nodeName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var </a:t>
            </a:r>
            <a:r>
              <a:rPr lang="en-US" sz="1900" dirty="0" err="1" smtClean="0"/>
              <a:t>len</a:t>
            </a:r>
            <a:r>
              <a:rPr lang="en-US" sz="1900" dirty="0" smtClean="0"/>
              <a:t> = </a:t>
            </a:r>
            <a:r>
              <a:rPr lang="en-US" sz="1900" dirty="0" err="1" smtClean="0"/>
              <a:t>element.childNodes.length</a:t>
            </a:r>
            <a:r>
              <a:rPr lang="en-US" sz="1900" dirty="0" smtClean="0"/>
              <a:t>;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for </a:t>
            </a:r>
            <a:r>
              <a:rPr lang="en-US" sz="1900" dirty="0"/>
              <a:t>(var i = </a:t>
            </a:r>
            <a:r>
              <a:rPr lang="en-US" sz="1900" dirty="0" smtClean="0"/>
              <a:t>0; </a:t>
            </a:r>
            <a:r>
              <a:rPr lang="en-US" sz="1900" dirty="0"/>
              <a:t>i &lt; </a:t>
            </a:r>
            <a:r>
              <a:rPr lang="en-US" sz="1900" dirty="0" err="1"/>
              <a:t>len</a:t>
            </a:r>
            <a:r>
              <a:rPr lang="en-US" sz="1900" dirty="0"/>
              <a:t>; i += 1) {</a:t>
            </a:r>
          </a:p>
          <a:p>
            <a:r>
              <a:rPr lang="en-US" sz="1900" dirty="0" smtClean="0"/>
              <a:t>      var </a:t>
            </a:r>
            <a:r>
              <a:rPr lang="en-US" sz="1900" dirty="0"/>
              <a:t>child = </a:t>
            </a:r>
            <a:r>
              <a:rPr lang="en-US" sz="1900" dirty="0" err="1"/>
              <a:t>element.childNodes</a:t>
            </a:r>
            <a:r>
              <a:rPr lang="en-US" sz="1900" dirty="0"/>
              <a:t>[i];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if </a:t>
            </a:r>
            <a:r>
              <a:rPr lang="en-US" sz="1900" dirty="0"/>
              <a:t>(</a:t>
            </a:r>
            <a:r>
              <a:rPr lang="en-US" sz="1900" dirty="0" err="1"/>
              <a:t>child.nodeType</a:t>
            </a:r>
            <a:r>
              <a:rPr lang="en-US" sz="1900" dirty="0"/>
              <a:t> === 1) {</a:t>
            </a:r>
          </a:p>
          <a:p>
            <a:r>
              <a:rPr lang="en-US" sz="1900" dirty="0"/>
              <a:t>      </a:t>
            </a:r>
            <a:r>
              <a:rPr lang="en-US" sz="1900" dirty="0" smtClean="0"/>
              <a:t>  </a:t>
            </a:r>
            <a:r>
              <a:rPr lang="en-US" sz="19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traverseElement</a:t>
            </a:r>
            <a:r>
              <a:rPr lang="en-US" sz="19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(child</a:t>
            </a:r>
            <a:r>
              <a:rPr lang="en-US" sz="19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spacing + "--");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    </a:t>
            </a:r>
            <a:r>
              <a:rPr lang="en-US" sz="1900" dirty="0" smtClean="0"/>
              <a:t>}</a:t>
            </a:r>
            <a:endParaRPr lang="en-US" sz="1900" dirty="0"/>
          </a:p>
          <a:p>
            <a:pPr>
              <a:lnSpc>
                <a:spcPct val="75000"/>
              </a:lnSpc>
            </a:pPr>
            <a:r>
              <a:rPr lang="en-US" sz="1900" dirty="0"/>
              <a:t>  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  </a:t>
            </a:r>
            <a:r>
              <a:rPr lang="en-US" sz="1900" dirty="0" smtClean="0"/>
              <a:t>console.log(spacing </a:t>
            </a:r>
            <a:r>
              <a:rPr lang="en-US" sz="1900" dirty="0"/>
              <a:t>+ "/" + </a:t>
            </a:r>
            <a:r>
              <a:rPr lang="en-US" sz="1900" dirty="0" err="1"/>
              <a:t>element.nodeName</a:t>
            </a:r>
            <a:r>
              <a:rPr lang="en-US" sz="19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  </a:t>
            </a:r>
            <a:r>
              <a:rPr lang="en-US" sz="1900" dirty="0" smtClean="0"/>
              <a:t>}</a:t>
            </a:r>
            <a:endParaRPr lang="en-US" sz="1900" dirty="0"/>
          </a:p>
          <a:p>
            <a:r>
              <a:rPr lang="en-US" sz="1900" dirty="0"/>
              <a:t>  </a:t>
            </a:r>
            <a:r>
              <a:rPr lang="en-US" sz="1900" dirty="0" err="1" smtClean="0"/>
              <a:t>traverseElement</a:t>
            </a:r>
            <a:r>
              <a:rPr lang="en-US" sz="1900" dirty="0" smtClean="0"/>
              <a:t>(element</a:t>
            </a:r>
            <a:r>
              <a:rPr lang="en-US" sz="1900" dirty="0"/>
              <a:t>, "");</a:t>
            </a:r>
          </a:p>
          <a:p>
            <a:pPr>
              <a:lnSpc>
                <a:spcPct val="75000"/>
              </a:lnSpc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3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11780" y="1479214"/>
            <a:ext cx="4549140" cy="685800"/>
          </a:xfrm>
        </p:spPr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11780" y="2205493"/>
            <a:ext cx="454914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04" y="2443143"/>
            <a:ext cx="5370806" cy="40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54481"/>
            <a:ext cx="7924800" cy="685800"/>
          </a:xfrm>
        </p:spPr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pic>
        <p:nvPicPr>
          <p:cNvPr id="6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945186" y="3077027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077027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847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with </a:t>
            </a:r>
            <a:br>
              <a:rPr lang="en-US" dirty="0" smtClean="0"/>
            </a:br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2975"/>
            <a:ext cx="8686800" cy="1600200"/>
          </a:xfrm>
        </p:spPr>
        <p:txBody>
          <a:bodyPr/>
          <a:lstStyle/>
          <a:p>
            <a:r>
              <a:rPr lang="en-US" dirty="0" smtClean="0"/>
              <a:t>Recursion is simple enough with function declarations</a:t>
            </a:r>
          </a:p>
          <a:p>
            <a:pPr lvl="1"/>
            <a:r>
              <a:rPr lang="en-US" dirty="0" smtClean="0"/>
              <a:t>But not so easy with function expressions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2765910"/>
            <a:ext cx="8077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(</a:t>
            </a:r>
            <a:r>
              <a:rPr lang="en-US" dirty="0"/>
              <a:t>n)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/>
              <a:t>factorial (n </a:t>
            </a:r>
            <a:r>
              <a:rPr lang="en-US" dirty="0"/>
              <a:t>- 1);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console.log(factorial(5)); //logs 120 - correct</a:t>
            </a:r>
          </a:p>
          <a:p>
            <a:r>
              <a:rPr lang="en-US" dirty="0" smtClean="0"/>
              <a:t>var factorial2 = factorial;</a:t>
            </a:r>
            <a:endParaRPr lang="en-US" dirty="0"/>
          </a:p>
          <a:p>
            <a:r>
              <a:rPr lang="en-US" dirty="0" smtClean="0"/>
              <a:t>console.log(factorial2(5</a:t>
            </a:r>
            <a:r>
              <a:rPr lang="en-US" dirty="0"/>
              <a:t>)); //logs 120 - </a:t>
            </a:r>
            <a:r>
              <a:rPr lang="en-US" dirty="0" smtClean="0"/>
              <a:t>correct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</a:t>
            </a:r>
            <a:r>
              <a:rPr lang="en-US" dirty="0" smtClean="0"/>
              <a:t>//</a:t>
            </a:r>
            <a:r>
              <a:rPr lang="en-US" dirty="0" err="1" smtClean="0"/>
              <a:t>TypeError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4775"/>
            <a:ext cx="7086600" cy="838200"/>
          </a:xfrm>
        </p:spPr>
        <p:txBody>
          <a:bodyPr/>
          <a:lstStyle/>
          <a:p>
            <a:r>
              <a:rPr lang="en-US" dirty="0"/>
              <a:t>Recursion with </a:t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smtClean="0"/>
              <a:t>Expression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9175"/>
            <a:ext cx="8686800" cy="1822935"/>
          </a:xfrm>
        </p:spPr>
        <p:txBody>
          <a:bodyPr/>
          <a:lstStyle/>
          <a:p>
            <a:r>
              <a:rPr lang="en-US" dirty="0" smtClean="0"/>
              <a:t>The previous example can be solved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giving an identifier</a:t>
            </a:r>
            <a:r>
              <a:rPr lang="en-US" dirty="0" smtClean="0"/>
              <a:t> to the function expression</a:t>
            </a:r>
          </a:p>
          <a:p>
            <a:pPr lvl="1"/>
            <a:r>
              <a:rPr lang="en-US" dirty="0" smtClean="0"/>
              <a:t>Only the function itself can use this identifier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3738" y="2842110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factorial </a:t>
            </a:r>
            <a:r>
              <a:rPr lang="en-US" dirty="0"/>
              <a:t>= </a:t>
            </a:r>
            <a:r>
              <a:rPr lang="en-US" dirty="0" smtClean="0"/>
              <a:t>function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factorial(n</a:t>
            </a:r>
            <a:r>
              <a:rPr lang="en-US" dirty="0"/>
              <a:t>) {</a:t>
            </a:r>
          </a:p>
          <a:p>
            <a:r>
              <a:rPr lang="en-US" dirty="0" smtClean="0"/>
              <a:t>  if </a:t>
            </a:r>
            <a:r>
              <a:rPr lang="en-US" dirty="0"/>
              <a:t>(n == 1) {</a:t>
            </a:r>
          </a:p>
          <a:p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1;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return </a:t>
            </a:r>
            <a:r>
              <a:rPr lang="en-US" dirty="0"/>
              <a:t>n *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factorial</a:t>
            </a:r>
            <a:r>
              <a:rPr lang="en-US" dirty="0" smtClean="0"/>
              <a:t> (n </a:t>
            </a:r>
            <a:r>
              <a:rPr lang="en-US" dirty="0"/>
              <a:t>- 1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//or use </a:t>
            </a:r>
            <a:r>
              <a:rPr lang="en-US" dirty="0" err="1" smtClean="0"/>
              <a:t>arguments.callee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var factorial2 = factorial; </a:t>
            </a:r>
          </a:p>
          <a:p>
            <a:r>
              <a:rPr lang="en-US" dirty="0" smtClean="0"/>
              <a:t>factorial = 5;</a:t>
            </a:r>
          </a:p>
          <a:p>
            <a:r>
              <a:rPr lang="en-US" dirty="0"/>
              <a:t>console.log(factorial2(5)); //logs 120 - correct</a:t>
            </a:r>
          </a:p>
        </p:txBody>
      </p:sp>
    </p:spTree>
    <p:extLst>
      <p:ext uri="{BB962C8B-B14F-4D97-AF65-F5344CB8AC3E}">
        <p14:creationId xmlns:p14="http://schemas.microsoft.com/office/powerpoint/2010/main" val="469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 With Expressions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28701"/>
            <a:ext cx="7924800" cy="6858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pic>
        <p:nvPicPr>
          <p:cNvPr id="5124" name="Picture 4" descr="http://cdn.wn.com/pd/7e/81/8cac1559458f5642cf55b0985f47_gran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" y="2121902"/>
            <a:ext cx="5486400" cy="3704492"/>
          </a:xfrm>
          <a:prstGeom prst="roundRect">
            <a:avLst>
              <a:gd name="adj" fmla="val 2165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6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1525"/>
            <a:ext cx="8686800" cy="4391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Scope is a 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 smtClean="0"/>
              <a:t> scope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scope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global scope is the same for a web page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outside of a function scope is inside of the global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21017" y="5279881"/>
            <a:ext cx="4173414" cy="715089"/>
          </a:xfrm>
          <a:prstGeom prst="wedgeRoundRectCallout">
            <a:avLst>
              <a:gd name="adj1" fmla="val -68144"/>
              <a:gd name="adj2" fmla="val 19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21017" y="5271086"/>
            <a:ext cx="4173414" cy="715089"/>
          </a:xfrm>
          <a:prstGeom prst="wedgeRoundRectCallout">
            <a:avLst>
              <a:gd name="adj1" fmla="val -78257"/>
              <a:gd name="adj2" fmla="val 49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scope. sum is accessible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6273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1071"/>
            <a:ext cx="8686800" cy="1764083"/>
          </a:xfrm>
        </p:spPr>
        <p:txBody>
          <a:bodyPr/>
          <a:lstStyle/>
          <a:p>
            <a:r>
              <a:rPr lang="en-US" dirty="0" smtClean="0"/>
              <a:t>The global scope is the scope of the web page</a:t>
            </a:r>
          </a:p>
          <a:p>
            <a:r>
              <a:rPr lang="en-US" dirty="0" smtClean="0"/>
              <a:t>Objects belong to the global scope if:</a:t>
            </a:r>
          </a:p>
          <a:p>
            <a:pPr lvl="1"/>
            <a:r>
              <a:rPr lang="en-US" dirty="0" smtClean="0"/>
              <a:t>They are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outside of a function scope</a:t>
            </a:r>
          </a:p>
          <a:p>
            <a:pPr lvl="1"/>
            <a:r>
              <a:rPr lang="en-US" dirty="0" smtClean="0"/>
              <a:t>They are </a:t>
            </a:r>
            <a:r>
              <a:rPr lang="en-US" dirty="0"/>
              <a:t>defined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09954" y="3627348"/>
            <a:ext cx="8352692" cy="3024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</a:t>
            </a:r>
            <a:r>
              <a:rPr lang="en-US" dirty="0" err="1"/>
              <a:t>arrJoin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separator) {</a:t>
            </a:r>
          </a:p>
          <a:p>
            <a:r>
              <a:rPr lang="en-US" dirty="0"/>
              <a:t> </a:t>
            </a:r>
            <a:r>
              <a:rPr lang="en-US" dirty="0" smtClean="0"/>
              <a:t> separator = </a:t>
            </a:r>
            <a:r>
              <a:rPr lang="en-US" dirty="0"/>
              <a:t>separator || "";</a:t>
            </a:r>
          </a:p>
          <a:p>
            <a:r>
              <a:rPr lang="en-US" dirty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 || [];</a:t>
            </a:r>
          </a:p>
          <a:p>
            <a:r>
              <a:rPr lang="en-US" dirty="0"/>
              <a:t>  </a:t>
            </a:r>
            <a:r>
              <a:rPr lang="en-US" dirty="0" err="1" smtClean="0"/>
              <a:t>arrString</a:t>
            </a:r>
            <a:r>
              <a:rPr lang="en-US" dirty="0" smtClean="0"/>
              <a:t> </a:t>
            </a:r>
            <a:r>
              <a:rPr lang="en-US" dirty="0"/>
              <a:t>= "";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arr.length</a:t>
            </a:r>
            <a:r>
              <a:rPr lang="en-US" dirty="0"/>
              <a:t>; i += 1)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arrString</a:t>
            </a:r>
            <a:r>
              <a:rPr lang="en-US" dirty="0"/>
              <a:t> += </a:t>
            </a:r>
            <a:r>
              <a:rPr lang="en-US" dirty="0" err="1"/>
              <a:t>arr</a:t>
            </a:r>
            <a:r>
              <a:rPr lang="en-US" dirty="0"/>
              <a:t>[i];</a:t>
            </a:r>
          </a:p>
          <a:p>
            <a:r>
              <a:rPr lang="en-US" dirty="0" smtClean="0"/>
              <a:t>    </a:t>
            </a:r>
            <a:r>
              <a:rPr lang="en-US" dirty="0"/>
              <a:t>if (i &lt; </a:t>
            </a:r>
            <a:r>
              <a:rPr lang="en-US" dirty="0" err="1"/>
              <a:t>arr.length</a:t>
            </a:r>
            <a:r>
              <a:rPr lang="en-US" dirty="0"/>
              <a:t> - 1) </a:t>
            </a:r>
            <a:r>
              <a:rPr lang="en-US" dirty="0" err="1"/>
              <a:t>arrString</a:t>
            </a:r>
            <a:r>
              <a:rPr lang="en-US" dirty="0"/>
              <a:t> += separator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arrString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}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9538" y="4043314"/>
            <a:ext cx="3209193" cy="715089"/>
          </a:xfrm>
          <a:prstGeom prst="wedgeRoundRectCallout">
            <a:avLst>
              <a:gd name="adj1" fmla="val -62081"/>
              <a:gd name="adj2" fmla="val -240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scope of printArr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950678" y="5857461"/>
            <a:ext cx="2863362" cy="715089"/>
          </a:xfrm>
          <a:prstGeom prst="wedgeRoundRectCallout">
            <a:avLst>
              <a:gd name="adj1" fmla="val -69299"/>
              <a:gd name="adj2" fmla="val 67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arrString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arrJoin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belong to the global scope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6381"/>
            <a:ext cx="8686800" cy="3192865"/>
          </a:xfrm>
        </p:spPr>
        <p:txBody>
          <a:bodyPr/>
          <a:lstStyle/>
          <a:p>
            <a:r>
              <a:rPr lang="en-US" dirty="0" smtClean="0"/>
              <a:t>The global scope is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worst parts </a:t>
            </a:r>
            <a:r>
              <a:rPr lang="en-US" dirty="0" smtClean="0"/>
              <a:t>of JavaScript</a:t>
            </a:r>
          </a:p>
          <a:p>
            <a:pPr lvl="1"/>
            <a:r>
              <a:rPr lang="en-US" dirty="0" smtClean="0"/>
              <a:t>Every object pollutes the global scope, making itself more visible</a:t>
            </a:r>
          </a:p>
          <a:p>
            <a:pPr lvl="1"/>
            <a:r>
              <a:rPr lang="en-US" dirty="0" smtClean="0"/>
              <a:t>If two objects with the same identifier appear, the first one will be overridden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80611"/>
            <a:ext cx="7924800" cy="685800"/>
          </a:xfrm>
        </p:spPr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068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t0.gstatic.com/images?q=tbn:ANd9GcTELbFPD7zdhfDbnuf7OtppoIsuR5lTJKiZB3Zi1wcyb6Q5UL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550987"/>
            <a:ext cx="6659880" cy="2935866"/>
          </a:xfrm>
          <a:prstGeom prst="roundRect">
            <a:avLst>
              <a:gd name="adj" fmla="val 343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9802"/>
            <a:ext cx="8686800" cy="34747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does not have a classical scope like other programming languages (C#, Java)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 does not create a scope!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Yet JavaScript has a function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 smtClean="0"/>
              <a:t> create scope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 smtClean="0"/>
              <a:t> create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93884" y="4300478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if(true)var result = 5;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logs 5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93885" y="5012737"/>
            <a:ext cx="6342187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if(true) (function(){ var result = 5;})();</a:t>
            </a:r>
          </a:p>
          <a:p>
            <a:r>
              <a:rPr lang="en-US" sz="1800" dirty="0" smtClean="0"/>
              <a:t>console.log(result);//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93885" y="5735336"/>
            <a:ext cx="634218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function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(){ result = 5; }</a:t>
            </a:r>
          </a:p>
          <a:p>
            <a:r>
              <a:rPr lang="en-US" sz="1800" dirty="0" smtClean="0"/>
              <a:t>if(true) </a:t>
            </a:r>
            <a:r>
              <a:rPr lang="en-US" sz="1800" dirty="0" err="1" smtClean="0"/>
              <a:t>logResult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console.log(result); //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ReferenceError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159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1787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2958178"/>
            <a:ext cx="4937760" cy="3103348"/>
          </a:xfrm>
          <a:prstGeom prst="roundRect">
            <a:avLst>
              <a:gd name="adj" fmla="val 345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2345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5557"/>
            <a:ext cx="8686800" cy="603452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Functions are small named snippets of code 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Can be invoked using their identifier (name)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Functions can take parameters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Parameters can be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Each function gets two special objects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contains all passed arguments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information about the context</a:t>
            </a:r>
          </a:p>
          <a:p>
            <a:pPr marL="747713" lvl="2" indent="-228600">
              <a:lnSpc>
                <a:spcPct val="95000"/>
              </a:lnSpc>
            </a:pPr>
            <a:r>
              <a:rPr lang="en-US" dirty="0" smtClean="0"/>
              <a:t>Different</a:t>
            </a:r>
            <a:r>
              <a:rPr lang="en-US" sz="2000" dirty="0" smtClean="0"/>
              <a:t> </a:t>
            </a:r>
            <a:r>
              <a:rPr lang="en-US" dirty="0" smtClean="0"/>
              <a:t>depending</a:t>
            </a:r>
            <a:r>
              <a:rPr lang="en-US" sz="2000" dirty="0" smtClean="0"/>
              <a:t> </a:t>
            </a:r>
            <a:r>
              <a:rPr lang="en-US" dirty="0" smtClean="0"/>
              <a:t>of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way</a:t>
            </a:r>
            <a:r>
              <a:rPr lang="en-US" sz="2000" dirty="0" smtClean="0"/>
              <a:t> </a:t>
            </a:r>
            <a:r>
              <a:rPr lang="en-US" dirty="0" smtClean="0"/>
              <a:t>the</a:t>
            </a:r>
            <a:r>
              <a:rPr lang="en-US" sz="2000" dirty="0" smtClean="0"/>
              <a:t> </a:t>
            </a:r>
            <a:r>
              <a:rPr lang="en-US" dirty="0" smtClean="0"/>
              <a:t>function</a:t>
            </a:r>
            <a:r>
              <a:rPr lang="en-US" sz="2000" dirty="0" smtClean="0"/>
              <a:t> </a:t>
            </a:r>
            <a:r>
              <a:rPr lang="en-US" dirty="0" smtClean="0"/>
              <a:t>is</a:t>
            </a:r>
            <a:r>
              <a:rPr lang="en-US" sz="2000" dirty="0" smtClean="0"/>
              <a:t> </a:t>
            </a:r>
            <a:r>
              <a:rPr lang="en-US" dirty="0" smtClean="0"/>
              <a:t>used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Function can return a result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 is returned if no return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668781"/>
            <a:ext cx="7924800" cy="685800"/>
          </a:xfrm>
        </p:spPr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pic>
        <p:nvPicPr>
          <p:cNvPr id="8194" name="Picture 2" descr="http://upload.wikimedia.org/wikipedia/commons/thumb/d/d2/Russian-Matroshka_no_bg.jpg/200px-Russian-Matroshka_no_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3088068"/>
            <a:ext cx="3116580" cy="2493266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nhsdesigns.com/images/headstarthtml/html1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3083895"/>
            <a:ext cx="2681298" cy="2497438"/>
          </a:xfrm>
          <a:prstGeom prst="roundRect">
            <a:avLst>
              <a:gd name="adj" fmla="val 474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48508"/>
            <a:ext cx="8686800" cy="1266092"/>
          </a:xfrm>
        </p:spPr>
        <p:txBody>
          <a:bodyPr/>
          <a:lstStyle/>
          <a:p>
            <a:r>
              <a:rPr lang="en-US" dirty="0" smtClean="0"/>
              <a:t>Functions in JavaScript can be nested</a:t>
            </a:r>
          </a:p>
          <a:p>
            <a:pPr lvl="1"/>
            <a:r>
              <a:rPr lang="en-US" dirty="0" smtClean="0"/>
              <a:t>No limitation of the level of nesting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09954" y="2599896"/>
            <a:ext cx="835269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﻿function compare(str1, str2, </a:t>
            </a:r>
            <a:r>
              <a:rPr lang="en-US" dirty="0" err="1"/>
              <a:t>caseSensitive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if(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compareCaseSensitive</a:t>
            </a:r>
            <a:r>
              <a:rPr lang="en-US" dirty="0" smtClean="0"/>
              <a:t>(str1,str2)</a:t>
            </a:r>
          </a:p>
          <a:p>
            <a:r>
              <a:rPr lang="en-US" dirty="0"/>
              <a:t> </a:t>
            </a:r>
            <a:r>
              <a:rPr lang="en-US" dirty="0" smtClean="0"/>
              <a:t> else</a:t>
            </a:r>
          </a:p>
          <a:p>
            <a:r>
              <a:rPr lang="en-US" dirty="0" smtClean="0"/>
              <a:t>    </a:t>
            </a:r>
            <a:r>
              <a:rPr lang="en-US" dirty="0"/>
              <a:t>return </a:t>
            </a:r>
            <a:r>
              <a:rPr lang="en-US" dirty="0" err="1"/>
              <a:t>compareCaseInsesitive</a:t>
            </a:r>
            <a:r>
              <a:rPr lang="en-US" dirty="0"/>
              <a:t>(str1,str2</a:t>
            </a:r>
            <a:r>
              <a:rPr lang="en-US" dirty="0" smtClean="0"/>
              <a:t>);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dirty="0"/>
              <a:t>(str1, str2) </a:t>
            </a:r>
            <a:r>
              <a:rPr lang="en-US" dirty="0" smtClean="0"/>
              <a:t>{ … 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4062651"/>
          </a:xfrm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Which function has access to which objects and arguments?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It's all about scope!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  <a:r>
              <a:rPr lang="en-US" dirty="0" smtClean="0"/>
              <a:t> can access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 they are in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And objects in the scope they are in, can access the scope where it is in, and so on…</a:t>
            </a:r>
          </a:p>
          <a:p>
            <a:pPr lvl="1">
              <a:lnSpc>
                <a:spcPct val="95000"/>
              </a:lnSpc>
              <a:spcBef>
                <a:spcPts val="3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innermost scope</a:t>
            </a:r>
            <a:r>
              <a:rPr lang="en-US" dirty="0" smtClean="0"/>
              <a:t> can access everything before it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7540" y="4820643"/>
            <a:ext cx="8352692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 … }</a:t>
            </a:r>
            <a:endParaRPr lang="en-US" sz="1800" dirty="0"/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0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Functions: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2126934"/>
          </a:xfrm>
        </p:spPr>
        <p:txBody>
          <a:bodyPr/>
          <a:lstStyle/>
          <a:p>
            <a:r>
              <a:rPr lang="en-US" dirty="0" smtClean="0"/>
              <a:t>Objects can access the scope they are in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can access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inner1()</a:t>
            </a:r>
            <a:r>
              <a:rPr lang="en-US" sz="2800" dirty="0" smtClean="0"/>
              <a:t> can access the scope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outer()</a:t>
            </a:r>
            <a:r>
              <a:rPr lang="en-US" sz="2800" dirty="0" smtClean="0"/>
              <a:t> and through it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sz="2800" dirty="0" smtClean="0"/>
              <a:t> and etc…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28952"/>
            <a:ext cx="8077200" cy="3708708"/>
          </a:xfrm>
        </p:spPr>
        <p:txBody>
          <a:bodyPr/>
          <a:lstStyle/>
          <a:p>
            <a:pPr marL="731520"/>
            <a:r>
              <a:rPr lang="en-US" dirty="0"/>
              <a:t>﻿var </a:t>
            </a:r>
            <a:r>
              <a:rPr lang="en-US" dirty="0" smtClean="0"/>
              <a:t>str </a:t>
            </a:r>
            <a:r>
              <a:rPr lang="en-US" dirty="0"/>
              <a:t>= "string</a:t>
            </a:r>
            <a:r>
              <a:rPr lang="en-US" dirty="0" smtClean="0"/>
              <a:t>";           //global</a:t>
            </a:r>
            <a:endParaRPr lang="en-US" dirty="0"/>
          </a:p>
          <a:p>
            <a:pPr marL="731520"/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outer</a:t>
            </a:r>
            <a:r>
              <a:rPr lang="en-US" dirty="0"/>
              <a:t>(o1, o2) </a:t>
            </a:r>
            <a:r>
              <a:rPr lang="en-US" dirty="0" smtClean="0"/>
              <a:t>{         //outer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inner1</a:t>
            </a:r>
            <a:r>
              <a:rPr lang="en-US" dirty="0"/>
              <a:t>(i1, i2, i3) </a:t>
            </a:r>
            <a:r>
              <a:rPr lang="en-US" dirty="0" smtClean="0"/>
              <a:t>{  //inner1</a:t>
            </a:r>
            <a:endParaRPr lang="en-US" dirty="0"/>
          </a:p>
          <a:p>
            <a:pPr marL="731520"/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innerMost</a:t>
            </a:r>
            <a:r>
              <a:rPr lang="en-US" dirty="0"/>
              <a:t>(im1) </a:t>
            </a:r>
            <a:r>
              <a:rPr lang="en-US" dirty="0" smtClean="0"/>
              <a:t>{    //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…</a:t>
            </a:r>
          </a:p>
          <a:p>
            <a:pPr marL="731520"/>
            <a:r>
              <a:rPr lang="en-US" dirty="0" smtClean="0"/>
              <a:t>    }                            //end of </a:t>
            </a:r>
            <a:r>
              <a:rPr lang="en-US" dirty="0" err="1" smtClean="0"/>
              <a:t>innerMost</a:t>
            </a:r>
            <a:endParaRPr lang="en-US" dirty="0" smtClean="0"/>
          </a:p>
          <a:p>
            <a:pPr marL="731520"/>
            <a:r>
              <a:rPr lang="en-US" dirty="0" smtClean="0"/>
              <a:t>  }                              //end of inner1</a:t>
            </a:r>
            <a:endParaRPr lang="en-US" dirty="0"/>
          </a:p>
          <a:p>
            <a:pPr marL="731520"/>
            <a:r>
              <a:rPr lang="en-US" dirty="0" smtClean="0"/>
              <a:t>  </a:t>
            </a:r>
            <a:r>
              <a:rPr lang="en-US" dirty="0"/>
              <a:t>function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inner2</a:t>
            </a:r>
            <a:r>
              <a:rPr lang="en-US" dirty="0"/>
              <a:t>(i1, i2, i3) </a:t>
            </a:r>
            <a:r>
              <a:rPr lang="en-US" dirty="0" smtClean="0"/>
              <a:t>{  //inner2</a:t>
            </a:r>
          </a:p>
          <a:p>
            <a:pPr marL="731520">
              <a:lnSpc>
                <a:spcPct val="75000"/>
              </a:lnSpc>
            </a:pPr>
            <a:r>
              <a:rPr lang="en-US" dirty="0"/>
              <a:t> </a:t>
            </a:r>
            <a:r>
              <a:rPr lang="en-US" dirty="0" smtClean="0"/>
              <a:t>   …                           </a:t>
            </a:r>
            <a:endParaRPr lang="en-US" dirty="0"/>
          </a:p>
          <a:p>
            <a:pPr marL="731520"/>
            <a:r>
              <a:rPr lang="en-US" dirty="0" smtClean="0"/>
              <a:t>  }                              //end of inner2</a:t>
            </a:r>
            <a:endParaRPr lang="en-US" dirty="0"/>
          </a:p>
          <a:p>
            <a:pPr marL="731520"/>
            <a:r>
              <a:rPr lang="en-US" dirty="0" smtClean="0"/>
              <a:t>}                                //end of outer</a:t>
            </a:r>
          </a:p>
          <a:p>
            <a:pPr marL="731520"/>
            <a:r>
              <a:rPr lang="en-US" dirty="0"/>
              <a:t> </a:t>
            </a:r>
            <a:r>
              <a:rPr lang="en-US" dirty="0" smtClean="0"/>
              <a:t>                                //global</a:t>
            </a:r>
            <a:endParaRPr lang="en-US" dirty="0"/>
          </a:p>
        </p:txBody>
      </p:sp>
      <p:cxnSp>
        <p:nvCxnSpPr>
          <p:cNvPr id="9" name="Elbow Connector 8"/>
          <p:cNvCxnSpPr>
            <a:stCxn id="22" idx="2"/>
            <a:endCxn id="13" idx="4"/>
          </p:cNvCxnSpPr>
          <p:nvPr/>
        </p:nvCxnSpPr>
        <p:spPr>
          <a:xfrm rot="10800000">
            <a:off x="1085850" y="3169920"/>
            <a:ext cx="178594" cy="342374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sp>
        <p:nvSpPr>
          <p:cNvPr id="13" name="Oval 12"/>
          <p:cNvSpPr/>
          <p:nvPr/>
        </p:nvSpPr>
        <p:spPr>
          <a:xfrm>
            <a:off x="1005364" y="3009902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64444" y="3432285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69244" y="3745334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859280" y="4042411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569243" y="5266373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31218" y="4337686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59280" y="5561648"/>
            <a:ext cx="160971" cy="160018"/>
          </a:xfrm>
          <a:prstGeom prst="ellipse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105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Elbow Connector 31"/>
          <p:cNvCxnSpPr>
            <a:stCxn id="23" idx="2"/>
          </p:cNvCxnSpPr>
          <p:nvPr/>
        </p:nvCxnSpPr>
        <p:spPr>
          <a:xfrm rot="10800000">
            <a:off x="1344930" y="3592303"/>
            <a:ext cx="224315" cy="233040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5" name="Elbow Connector 34"/>
          <p:cNvCxnSpPr>
            <a:stCxn id="24" idx="2"/>
            <a:endCxn id="23" idx="4"/>
          </p:cNvCxnSpPr>
          <p:nvPr/>
        </p:nvCxnSpPr>
        <p:spPr>
          <a:xfrm rot="10800000">
            <a:off x="1649730" y="3905352"/>
            <a:ext cx="209550" cy="217068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39" name="Elbow Connector 38"/>
          <p:cNvCxnSpPr>
            <a:stCxn id="26" idx="2"/>
            <a:endCxn id="24" idx="4"/>
          </p:cNvCxnSpPr>
          <p:nvPr/>
        </p:nvCxnSpPr>
        <p:spPr>
          <a:xfrm rot="10800000">
            <a:off x="1939766" y="4202429"/>
            <a:ext cx="191452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2" name="Elbow Connector 41"/>
          <p:cNvCxnSpPr>
            <a:stCxn id="27" idx="2"/>
            <a:endCxn id="25" idx="4"/>
          </p:cNvCxnSpPr>
          <p:nvPr/>
        </p:nvCxnSpPr>
        <p:spPr>
          <a:xfrm rot="10800000">
            <a:off x="1649730" y="5426391"/>
            <a:ext cx="209551" cy="215266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  <p:cxnSp>
        <p:nvCxnSpPr>
          <p:cNvPr id="45" name="Elbow Connector 44"/>
          <p:cNvCxnSpPr>
            <a:stCxn id="25" idx="2"/>
            <a:endCxn id="22" idx="4"/>
          </p:cNvCxnSpPr>
          <p:nvPr/>
        </p:nvCxnSpPr>
        <p:spPr>
          <a:xfrm rot="10800000">
            <a:off x="1344931" y="3592304"/>
            <a:ext cx="224313" cy="1754079"/>
          </a:xfrm>
          <a:prstGeom prst="bent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572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1920"/>
            <a:ext cx="7086600" cy="838200"/>
          </a:xfrm>
        </p:spPr>
        <p:txBody>
          <a:bodyPr/>
          <a:lstStyle/>
          <a:p>
            <a:r>
              <a:rPr lang="en-US" dirty="0" smtClean="0"/>
              <a:t>Nested Functions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77290"/>
            <a:ext cx="8686800" cy="5528310"/>
          </a:xfrm>
        </p:spPr>
        <p:txBody>
          <a:bodyPr/>
          <a:lstStyle/>
          <a:p>
            <a:r>
              <a:rPr lang="en-US" dirty="0" smtClean="0"/>
              <a:t>What about objects with the same name?</a:t>
            </a:r>
          </a:p>
          <a:p>
            <a:pPr lvl="1"/>
            <a:r>
              <a:rPr lang="en-US" dirty="0" smtClean="0"/>
              <a:t>If in the same scope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bottommost object</a:t>
            </a:r>
            <a:endParaRPr lang="en-US" dirty="0" smtClean="0"/>
          </a:p>
          <a:p>
            <a:pPr lvl="1"/>
            <a:r>
              <a:rPr lang="en-US" dirty="0" smtClean="0"/>
              <a:t>If not in the same scope – the object in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innermost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3647163"/>
            <a:ext cx="8352692" cy="28161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1800"/>
              </a:spcBef>
            </a:pPr>
            <a:endParaRPr lang="en-US" sz="1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function </a:t>
            </a:r>
            <a:r>
              <a:rPr lang="en-US" sz="1800" dirty="0"/>
              <a:t>compare(str1, str2, </a:t>
            </a:r>
            <a:r>
              <a:rPr lang="en-US" sz="1800" dirty="0" err="1"/>
              <a:t>caseSensitive</a:t>
            </a:r>
            <a:r>
              <a:rPr lang="en-US" sz="1800" dirty="0"/>
              <a:t>) {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if(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caseSensitive</a:t>
            </a:r>
            <a:r>
              <a:rPr lang="en-US" sz="1800" dirty="0" smtClean="0"/>
              <a:t>) return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(str1,str2)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else </a:t>
            </a:r>
            <a:r>
              <a:rPr lang="en-US" sz="1800" dirty="0"/>
              <a:t>return </a:t>
            </a:r>
            <a:r>
              <a:rPr lang="en-US" sz="1800" dirty="0" err="1"/>
              <a:t>compareCaseInsesitive</a:t>
            </a:r>
            <a:r>
              <a:rPr lang="en-US" sz="1800" dirty="0"/>
              <a:t>(str1,str2</a:t>
            </a:r>
            <a:r>
              <a:rPr lang="en-US" sz="1800" dirty="0" smtClean="0"/>
              <a:t>);   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compareCaseSensitive</a:t>
            </a:r>
            <a:r>
              <a:rPr lang="en-US" sz="1800" dirty="0"/>
              <a:t>(str1, str2) </a:t>
            </a:r>
            <a:r>
              <a:rPr lang="en-US" sz="1800" dirty="0" smtClean="0"/>
              <a:t>{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//here matters str1 and str2 in </a:t>
            </a:r>
            <a:r>
              <a:rPr lang="en-US" sz="1800" dirty="0" err="1" smtClean="0"/>
              <a:t>compareCaseSensitive</a:t>
            </a:r>
            <a:r>
              <a:rPr lang="en-US" sz="1800" dirty="0" smtClean="0"/>
              <a:t> </a:t>
            </a:r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r>
              <a:rPr lang="en-US" sz="1800" dirty="0"/>
              <a:t>    function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compareCaseInsesitive</a:t>
            </a:r>
            <a:r>
              <a:rPr lang="en-US" sz="1800" dirty="0"/>
              <a:t>(str1, str2) </a:t>
            </a:r>
            <a:r>
              <a:rPr lang="en-US" sz="1800" dirty="0" smtClean="0"/>
              <a:t>{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smtClean="0"/>
              <a:t>  //</a:t>
            </a:r>
            <a:r>
              <a:rPr lang="en-US" sz="1800" dirty="0"/>
              <a:t>here matters str1 and str2 in </a:t>
            </a:r>
            <a:r>
              <a:rPr lang="en-US" sz="1800" dirty="0" err="1" smtClean="0"/>
              <a:t>compareCaseInsensitive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 smtClean="0"/>
              <a:t>    }</a:t>
            </a:r>
            <a:endParaRPr lang="en-US" sz="1800" dirty="0"/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8585"/>
            <a:ext cx="7924800" cy="569120"/>
          </a:xfrm>
        </p:spPr>
        <p:txBody>
          <a:bodyPr/>
          <a:lstStyle/>
          <a:p>
            <a:r>
              <a:rPr lang="en-US" dirty="0" smtClean="0"/>
              <a:t>Functions invoked immediately </a:t>
            </a:r>
            <a:br>
              <a:rPr lang="en-US" dirty="0" smtClean="0"/>
            </a:br>
            <a:r>
              <a:rPr lang="en-US" dirty="0" smtClean="0"/>
              <a:t>after they are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/>
              <a:t>Immediately Invoked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/>
              <a:t>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3474"/>
            <a:ext cx="8686800" cy="5572125"/>
          </a:xfrm>
        </p:spPr>
        <p:txBody>
          <a:bodyPr/>
          <a:lstStyle/>
          <a:p>
            <a:r>
              <a:rPr lang="en-US" dirty="0" smtClean="0"/>
              <a:t>Functions in JavaScript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invoked immediately</a:t>
            </a:r>
            <a:r>
              <a:rPr lang="en-US" dirty="0" smtClean="0"/>
              <a:t> after they are defined</a:t>
            </a:r>
          </a:p>
          <a:p>
            <a:pPr lvl="1"/>
            <a:r>
              <a:rPr lang="en-US" dirty="0" smtClean="0"/>
              <a:t>Can be anonymous</a:t>
            </a:r>
          </a:p>
          <a:p>
            <a:pPr lvl="1"/>
            <a:r>
              <a:rPr lang="en-US" dirty="0" smtClean="0"/>
              <a:t>Don't pollute the global scope</a:t>
            </a:r>
          </a:p>
          <a:p>
            <a:pPr lvl="1"/>
            <a:r>
              <a:rPr lang="en-US" dirty="0" smtClean="0"/>
              <a:t>Handle objects with the same identifier</a:t>
            </a:r>
          </a:p>
          <a:p>
            <a:pPr lvl="1"/>
            <a:r>
              <a:rPr lang="en-US" dirty="0" smtClean="0"/>
              <a:t>Used with Closures</a:t>
            </a:r>
          </a:p>
          <a:p>
            <a:r>
              <a:rPr lang="en-US" dirty="0" smtClean="0"/>
              <a:t>IIFE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 an expression</a:t>
            </a:r>
          </a:p>
          <a:p>
            <a:pPr lvl="1"/>
            <a:r>
              <a:rPr lang="en-US" dirty="0" smtClean="0"/>
              <a:t>Otherwise the browsers don't know what to do with the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19249"/>
            <a:ext cx="8686800" cy="685801"/>
          </a:xfrm>
        </p:spPr>
        <p:txBody>
          <a:bodyPr/>
          <a:lstStyle/>
          <a:p>
            <a:r>
              <a:rPr lang="en-US" dirty="0" smtClean="0"/>
              <a:t>Valid IIFE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95654" y="2352674"/>
            <a:ext cx="8352692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/>
              <a:t>iife</a:t>
            </a:r>
            <a:r>
              <a:rPr lang="en-US" sz="1800" dirty="0"/>
              <a:t> = 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(function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})();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!function</a:t>
            </a:r>
            <a:r>
              <a:rPr lang="en-US" sz="1800" dirty="0" smtClean="0"/>
              <a:t>(){ console.log</a:t>
            </a:r>
            <a:r>
              <a:rPr lang="en-US" sz="1800" dirty="0"/>
              <a:t>("invoked</a:t>
            </a:r>
            <a:r>
              <a:rPr lang="en-US" sz="1800" dirty="0" smtClean="0"/>
              <a:t>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true &amp;&amp; function(){</a:t>
            </a:r>
            <a:r>
              <a:rPr lang="en-US" sz="1800" dirty="0"/>
              <a:t>console.log("invoked!"); }();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1 </a:t>
            </a:r>
            <a:r>
              <a:rPr lang="en-US" sz="1800" dirty="0"/>
              <a:t>+ function(){console.log("invoked!"); }();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680584"/>
            <a:ext cx="8686800" cy="127635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In all cases the browser must be explicitly told that the thing 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an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Immediately Invoked Function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14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7120"/>
            <a:ext cx="8686800" cy="579646"/>
          </a:xfrm>
        </p:spPr>
        <p:txBody>
          <a:bodyPr/>
          <a:lstStyle/>
          <a:p>
            <a:r>
              <a:rPr lang="en-US" sz="3200" dirty="0" smtClean="0"/>
              <a:t>Different function usages: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165838"/>
            <a:ext cx="8077200" cy="3477875"/>
          </a:xfrm>
        </p:spPr>
        <p:txBody>
          <a:bodyPr/>
          <a:lstStyle/>
          <a:p>
            <a:r>
              <a:rPr lang="en-US" dirty="0" smtClean="0"/>
              <a:t>function max (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var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arr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for 	(var i = 1; i &lt; </a:t>
            </a:r>
            <a:r>
              <a:rPr lang="en-US" dirty="0" err="1" smtClean="0"/>
              <a:t>arr.length</a:t>
            </a:r>
            <a:r>
              <a:rPr lang="en-US" dirty="0" smtClean="0"/>
              <a:t>; i++)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maxValue</a:t>
            </a:r>
            <a:r>
              <a:rPr lang="en-US" dirty="0" smtClean="0"/>
              <a:t> = </a:t>
            </a:r>
            <a:r>
              <a:rPr lang="en-US" dirty="0" err="1" smtClean="0"/>
              <a:t>Math.max</a:t>
            </a:r>
            <a:r>
              <a:rPr lang="en-US" dirty="0" smtClean="0"/>
              <a:t>(</a:t>
            </a:r>
            <a:r>
              <a:rPr lang="en-US" dirty="0" err="1" smtClean="0"/>
              <a:t>maxValue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[i]);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  return </a:t>
            </a:r>
            <a:r>
              <a:rPr lang="en-US" dirty="0" err="1" smtClean="0"/>
              <a:t>maxValue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function </a:t>
            </a:r>
            <a:r>
              <a:rPr lang="en-US" dirty="0" err="1" smtClean="0"/>
              <a:t>printMsg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console.log(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0391"/>
            <a:ext cx="7924800" cy="685800"/>
          </a:xfrm>
        </p:spPr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Closures are a special kind of objects</a:t>
            </a:r>
          </a:p>
          <a:p>
            <a:pPr lvl="1"/>
            <a:r>
              <a:rPr lang="en-US" dirty="0" smtClean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725143"/>
            <a:ext cx="835269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var f1 = outer(5);</a:t>
            </a:r>
          </a:p>
          <a:p>
            <a:r>
              <a:rPr lang="en-US" sz="1800" dirty="0" smtClean="0"/>
              <a:t>console.log(f1(7));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7</a:t>
            </a:r>
          </a:p>
          <a:p>
            <a:r>
              <a:rPr lang="en-US" sz="1800" dirty="0" smtClean="0"/>
              <a:t>//in the context of f1, x has value 5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var </a:t>
            </a:r>
            <a:r>
              <a:rPr lang="en-US" sz="1800" dirty="0"/>
              <a:t>f2 = outer("Peter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/>
              <a:t>console.log(f2("</a:t>
            </a:r>
            <a:r>
              <a:rPr lang="en-US" sz="1800" dirty="0" err="1"/>
              <a:t>Petrov</a:t>
            </a:r>
            <a:r>
              <a:rPr lang="en-US" sz="1800" dirty="0" smtClean="0"/>
              <a:t>"));  //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Peter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sz="18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 smtClean="0"/>
              <a:t>//</a:t>
            </a:r>
            <a:r>
              <a:rPr lang="en-US" sz="1800" dirty="0"/>
              <a:t>in the </a:t>
            </a:r>
            <a:r>
              <a:rPr lang="en-US" sz="1800" dirty="0" smtClean="0"/>
              <a:t>context </a:t>
            </a:r>
            <a:r>
              <a:rPr lang="en-US" sz="1800" dirty="0"/>
              <a:t>of </a:t>
            </a:r>
            <a:r>
              <a:rPr lang="en-US" sz="1800" dirty="0" smtClean="0"/>
              <a:t>f2, </a:t>
            </a:r>
            <a:r>
              <a:rPr lang="en-US" sz="1800" dirty="0"/>
              <a:t>x </a:t>
            </a:r>
            <a:r>
              <a:rPr lang="en-US" sz="1800" dirty="0" smtClean="0"/>
              <a:t>has value "Peter"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39293" y="3706129"/>
            <a:ext cx="3209193" cy="715089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081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51811"/>
            <a:ext cx="7924800" cy="685800"/>
          </a:xfrm>
        </p:spPr>
        <p:txBody>
          <a:bodyPr/>
          <a:lstStyle/>
          <a:p>
            <a:r>
              <a:rPr lang="en-US" dirty="0" smtClean="0"/>
              <a:t>Simple Closures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7809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7250"/>
            <a:ext cx="8686800" cy="1838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Closures can be used for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objects invisible to their user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Make them private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601318"/>
            <a:ext cx="8352692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var school = (function() {</a:t>
            </a:r>
          </a:p>
          <a:p>
            <a:r>
              <a:rPr lang="en-US" sz="1800" dirty="0"/>
              <a:t>    var students = [];</a:t>
            </a:r>
          </a:p>
          <a:p>
            <a:r>
              <a:rPr lang="en-US" sz="1800" dirty="0"/>
              <a:t>    var teachers = [];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function </a:t>
            </a:r>
            <a:r>
              <a:rPr lang="en-US" sz="1800" dirty="0" err="1"/>
              <a:t>addStudent</a:t>
            </a:r>
            <a:r>
              <a:rPr lang="en-US" sz="1800" dirty="0"/>
              <a:t>(name, grade)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addTeacher</a:t>
            </a:r>
            <a:r>
              <a:rPr lang="en-US" sz="1800" dirty="0"/>
              <a:t>(name, 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getTeachers</a:t>
            </a:r>
            <a:r>
              <a:rPr lang="en-US" sz="1800" dirty="0"/>
              <a:t>(</a:t>
            </a:r>
            <a:r>
              <a:rPr lang="en-US" sz="1800" dirty="0" err="1"/>
              <a:t>speciality</a:t>
            </a:r>
            <a:r>
              <a:rPr lang="en-US" sz="1800" dirty="0"/>
              <a:t>) {...}</a:t>
            </a:r>
          </a:p>
          <a:p>
            <a:r>
              <a:rPr lang="en-US" sz="1800" dirty="0"/>
              <a:t>    function </a:t>
            </a:r>
            <a:r>
              <a:rPr lang="en-US" sz="1800" dirty="0" err="1"/>
              <a:t>getStudents</a:t>
            </a:r>
            <a:r>
              <a:rPr lang="en-US" sz="1800" dirty="0"/>
              <a:t>(grade) {...}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    return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addStudent</a:t>
            </a:r>
            <a:r>
              <a:rPr lang="en-US" sz="1800" dirty="0"/>
              <a:t>: </a:t>
            </a:r>
            <a:r>
              <a:rPr lang="en-US" sz="1800" dirty="0" err="1"/>
              <a:t>addStudent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addTeacher</a:t>
            </a:r>
            <a:r>
              <a:rPr lang="en-US" sz="1800" dirty="0"/>
              <a:t>: </a:t>
            </a:r>
            <a:r>
              <a:rPr lang="en-US" sz="1800" dirty="0" err="1"/>
              <a:t>addTeacher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getTeachers</a:t>
            </a:r>
            <a:r>
              <a:rPr lang="en-US" sz="1800" dirty="0"/>
              <a:t>: </a:t>
            </a:r>
            <a:r>
              <a:rPr lang="en-US" sz="1800" dirty="0" err="1"/>
              <a:t>getTeachers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getStudents</a:t>
            </a:r>
            <a:r>
              <a:rPr lang="en-US" sz="1800" dirty="0"/>
              <a:t>: </a:t>
            </a:r>
            <a:r>
              <a:rPr lang="en-US" sz="1800" dirty="0" err="1"/>
              <a:t>getStudents</a:t>
            </a:r>
            <a:endParaRPr lang="en-US" sz="1800" dirty="0"/>
          </a:p>
          <a:p>
            <a:r>
              <a:rPr lang="en-US" sz="1800" dirty="0"/>
              <a:t>    };</a:t>
            </a:r>
          </a:p>
          <a:p>
            <a:r>
              <a:rPr lang="en-US" sz="1800" dirty="0"/>
              <a:t>})();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87168" y="4887229"/>
            <a:ext cx="3209193" cy="715089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actually called a </a:t>
            </a:r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Module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9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Create a module for working </a:t>
            </a:r>
            <a:r>
              <a:rPr lang="en-US" sz="2800" dirty="0" smtClean="0"/>
              <a:t>with </a:t>
            </a:r>
            <a:r>
              <a:rPr lang="en-US" sz="2800" dirty="0" smtClean="0"/>
              <a:t>DOM</a:t>
            </a:r>
            <a:r>
              <a:rPr lang="en-US" sz="2600" dirty="0" smtClean="0"/>
              <a:t>. The module should have the following functionality</a:t>
            </a:r>
          </a:p>
          <a:p>
            <a:pPr lvl="1"/>
            <a:r>
              <a:rPr lang="en-US" sz="2600" dirty="0" smtClean="0"/>
              <a:t>Add </a:t>
            </a:r>
            <a:r>
              <a:rPr lang="en-US" sz="2600" dirty="0" smtClean="0"/>
              <a:t>DOM element </a:t>
            </a:r>
            <a:r>
              <a:rPr lang="en-US" sz="2600" dirty="0" smtClean="0"/>
              <a:t>to parent element </a:t>
            </a:r>
            <a:r>
              <a:rPr lang="en-US" sz="2600" dirty="0" smtClean="0"/>
              <a:t>given by selector</a:t>
            </a:r>
            <a:endParaRPr lang="en-US" sz="2600" dirty="0" smtClean="0"/>
          </a:p>
          <a:p>
            <a:pPr lvl="1"/>
            <a:r>
              <a:rPr lang="en-US" sz="2600" dirty="0" smtClean="0"/>
              <a:t>Remove element from the DOM  by given selector</a:t>
            </a:r>
          </a:p>
          <a:p>
            <a:pPr lvl="1"/>
            <a:r>
              <a:rPr lang="en-US" sz="2600" dirty="0" smtClean="0"/>
              <a:t>Attach event to given selector by given event type and event hander</a:t>
            </a:r>
          </a:p>
          <a:p>
            <a:pPr lvl="1"/>
            <a:r>
              <a:rPr lang="en-US" sz="2600" dirty="0" smtClean="0"/>
              <a:t>Add elements to buffer, which appends them to the DOM when their </a:t>
            </a:r>
            <a:r>
              <a:rPr lang="en-US" sz="2600" dirty="0" smtClean="0"/>
              <a:t>count for </a:t>
            </a:r>
            <a:r>
              <a:rPr lang="en-US" sz="2600" dirty="0" smtClean="0"/>
              <a:t>some selector </a:t>
            </a:r>
            <a:r>
              <a:rPr lang="en-US" sz="2600" dirty="0" smtClean="0"/>
              <a:t>becomes </a:t>
            </a:r>
            <a:r>
              <a:rPr lang="en-US" sz="2600" dirty="0" smtClean="0"/>
              <a:t>100</a:t>
            </a:r>
          </a:p>
          <a:p>
            <a:pPr lvl="2"/>
            <a:r>
              <a:rPr lang="en-US" sz="2400" dirty="0" smtClean="0"/>
              <a:t>The buffer contains elements for each selector it gets</a:t>
            </a:r>
          </a:p>
          <a:p>
            <a:pPr lvl="1"/>
            <a:r>
              <a:rPr lang="en-US" sz="2600" dirty="0" smtClean="0"/>
              <a:t>Get elements by CSS selector</a:t>
            </a:r>
          </a:p>
          <a:p>
            <a:pPr lvl="1"/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module should reveal only the methods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960152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69376"/>
            <a:ext cx="8686800" cy="1195755"/>
          </a:xfrm>
        </p:spPr>
        <p:txBody>
          <a:bodyPr/>
          <a:lstStyle/>
          <a:p>
            <a:pPr marL="404813" indent="-404813">
              <a:buFont typeface="+mj-lt"/>
              <a:buAutoNum type="arabicPeriod"/>
            </a:pPr>
            <a:r>
              <a:rPr lang="en-US" sz="2800" dirty="0" smtClean="0"/>
              <a:t>(cont. ) Create a module for working </a:t>
            </a:r>
            <a:r>
              <a:rPr lang="en-US" sz="2800" dirty="0" smtClean="0"/>
              <a:t>with </a:t>
            </a:r>
            <a:r>
              <a:rPr lang="en-US" sz="2800" dirty="0" smtClean="0"/>
              <a:t>DOM</a:t>
            </a:r>
            <a:r>
              <a:rPr lang="en-US" sz="2600" dirty="0" smtClean="0"/>
              <a:t>. The module should have the following functionality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460641"/>
            <a:ext cx="835269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domModule</a:t>
            </a:r>
            <a:r>
              <a:rPr lang="en-US" sz="1800" dirty="0" smtClean="0"/>
              <a:t> = …</a:t>
            </a:r>
          </a:p>
          <a:p>
            <a:r>
              <a:rPr lang="en-US" sz="1800" dirty="0" smtClean="0"/>
              <a:t>var div = </a:t>
            </a:r>
            <a:r>
              <a:rPr lang="en-US" sz="1800" dirty="0" err="1" smtClean="0"/>
              <a:t>document.createElement</a:t>
            </a:r>
            <a:r>
              <a:rPr lang="en-US" sz="1800" dirty="0" smtClean="0"/>
              <a:t>("div");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appends div to #wrapper</a:t>
            </a:r>
          </a:p>
          <a:p>
            <a:r>
              <a:rPr lang="en-US" sz="1800" dirty="0" err="1" smtClean="0"/>
              <a:t>domModule.appendChild</a:t>
            </a:r>
            <a:r>
              <a:rPr lang="en-US" sz="1800" dirty="0" smtClean="0"/>
              <a:t>(</a:t>
            </a:r>
            <a:r>
              <a:rPr lang="en-US" sz="1800" dirty="0" err="1" smtClean="0"/>
              <a:t>div</a:t>
            </a:r>
            <a:r>
              <a:rPr lang="en-US" sz="1800" dirty="0" err="1" smtClean="0"/>
              <a:t>,"#wrapper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</a:t>
            </a:r>
            <a:r>
              <a:rPr lang="en-US" sz="1800" dirty="0"/>
              <a:t>removes </a:t>
            </a:r>
            <a:r>
              <a:rPr lang="en-US" sz="1800" dirty="0" err="1"/>
              <a:t>li:first-child</a:t>
            </a:r>
            <a:r>
              <a:rPr lang="en-US" sz="1800" dirty="0"/>
              <a:t> from </a:t>
            </a:r>
            <a:r>
              <a:rPr lang="en-US" sz="1800" dirty="0" err="1"/>
              <a:t>ul</a:t>
            </a:r>
            <a:endParaRPr lang="en-US" sz="1800" dirty="0"/>
          </a:p>
          <a:p>
            <a:r>
              <a:rPr lang="en-US" sz="1800" dirty="0" err="1" smtClean="0"/>
              <a:t>domModule.removeChild</a:t>
            </a:r>
            <a:r>
              <a:rPr lang="en-US" sz="1800" dirty="0" smtClean="0"/>
              <a:t>("</a:t>
            </a:r>
            <a:r>
              <a:rPr lang="en-US" sz="1800" dirty="0" err="1" smtClean="0"/>
              <a:t>ul</a:t>
            </a:r>
            <a:r>
              <a:rPr lang="en-US" sz="1800" dirty="0" smtClean="0"/>
              <a:t>","</a:t>
            </a:r>
            <a:r>
              <a:rPr lang="en-US" sz="1800" dirty="0" err="1" smtClean="0"/>
              <a:t>li:first-child</a:t>
            </a:r>
            <a:r>
              <a:rPr lang="en-US" sz="1800" dirty="0" smtClean="0"/>
              <a:t>"); 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//add handler to each a element with class button</a:t>
            </a:r>
          </a:p>
          <a:p>
            <a:r>
              <a:rPr lang="en-US" sz="1800" dirty="0" err="1" smtClean="0"/>
              <a:t>domModule.addHandler</a:t>
            </a:r>
            <a:r>
              <a:rPr lang="en-US" sz="1800" dirty="0" smtClean="0"/>
              <a:t>("</a:t>
            </a:r>
            <a:r>
              <a:rPr lang="en-US" sz="1800" dirty="0" err="1" smtClean="0"/>
              <a:t>a.button</a:t>
            </a:r>
            <a:r>
              <a:rPr lang="en-US" sz="1800" dirty="0" smtClean="0"/>
              <a:t>", 'click', 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function(){alert("Clicked")});</a:t>
            </a:r>
          </a:p>
          <a:p>
            <a:pPr>
              <a:spcBef>
                <a:spcPts val="900"/>
              </a:spcBef>
            </a:pPr>
            <a:r>
              <a:rPr lang="en-US" sz="1800" dirty="0" smtClean="0"/>
              <a:t>domModule.appendToBuffer("container", </a:t>
            </a:r>
            <a:r>
              <a:rPr lang="en-US" sz="1800" dirty="0" err="1" smtClean="0"/>
              <a:t>div.cloneNode</a:t>
            </a:r>
            <a:r>
              <a:rPr lang="en-US" sz="1800" dirty="0" smtClean="0"/>
              <a:t>(true));</a:t>
            </a:r>
          </a:p>
          <a:p>
            <a:r>
              <a:rPr lang="en-US" sz="1800" dirty="0" smtClean="0"/>
              <a:t>domModule.appendToBuffer("#main-</a:t>
            </a:r>
            <a:r>
              <a:rPr lang="en-US" sz="1800" dirty="0" err="1" smtClean="0"/>
              <a:t>nav</a:t>
            </a:r>
            <a:r>
              <a:rPr lang="en-US" sz="1800" dirty="0" smtClean="0"/>
              <a:t> </a:t>
            </a:r>
            <a:r>
              <a:rPr lang="en-US" sz="1800" dirty="0" err="1" smtClean="0"/>
              <a:t>ul</a:t>
            </a:r>
            <a:r>
              <a:rPr lang="en-US" sz="1800" dirty="0" smtClean="0"/>
              <a:t>", </a:t>
            </a:r>
            <a:r>
              <a:rPr lang="en-US" sz="1800" dirty="0" err="1" smtClean="0"/>
              <a:t>navItem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0107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 marL="404813" indent="-404813">
              <a:buFont typeface="+mj-lt"/>
              <a:buAutoNum type="arabicPeriod" startAt="2"/>
            </a:pPr>
            <a:r>
              <a:rPr lang="en-US" sz="2800" dirty="0" smtClean="0"/>
              <a:t>Create a module that works with moving div elements. </a:t>
            </a:r>
            <a:r>
              <a:rPr lang="en-US" sz="2600" dirty="0" smtClean="0"/>
              <a:t>Implement functionality for:</a:t>
            </a:r>
          </a:p>
          <a:p>
            <a:pPr lvl="1"/>
            <a:r>
              <a:rPr lang="en-US" sz="2400" dirty="0" smtClean="0"/>
              <a:t>Add new moving div element to the DOM</a:t>
            </a:r>
          </a:p>
          <a:p>
            <a:pPr lvl="2"/>
            <a:r>
              <a:rPr lang="en-US" sz="2200" dirty="0" smtClean="0"/>
              <a:t>The module should generate random background, font and border colors for the div element</a:t>
            </a:r>
          </a:p>
          <a:p>
            <a:pPr lvl="2"/>
            <a:r>
              <a:rPr lang="en-US" sz="2200" dirty="0" smtClean="0"/>
              <a:t>All the div elements are with the same width and height</a:t>
            </a:r>
          </a:p>
          <a:p>
            <a:pPr lvl="1"/>
            <a:r>
              <a:rPr lang="en-US" sz="2400" dirty="0" smtClean="0"/>
              <a:t>The movements of the div elements can be either circular or rectangular</a:t>
            </a:r>
          </a:p>
          <a:p>
            <a:pPr lvl="1"/>
            <a:r>
              <a:rPr lang="en-US" sz="2400" dirty="0" smtClean="0"/>
              <a:t>The elements should be moving all the time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62708" y="5115917"/>
            <a:ext cx="835269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movingShapes</a:t>
            </a:r>
            <a:r>
              <a:rPr lang="en-US" sz="1800" dirty="0" smtClean="0"/>
              <a:t> </a:t>
            </a:r>
            <a:r>
              <a:rPr lang="en-US" sz="1800" dirty="0"/>
              <a:t>= …</a:t>
            </a:r>
          </a:p>
          <a:p>
            <a:r>
              <a:rPr lang="en-US" sz="1800" dirty="0"/>
              <a:t>//add element with rectangular 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</a:t>
            </a:r>
            <a:r>
              <a:rPr lang="en-US" sz="1800" dirty="0" err="1" smtClean="0"/>
              <a:t>rect</a:t>
            </a:r>
            <a:r>
              <a:rPr lang="en-US" sz="1800" dirty="0" smtClean="0"/>
              <a:t>"); </a:t>
            </a:r>
          </a:p>
          <a:p>
            <a:r>
              <a:rPr lang="en-US" sz="1800" dirty="0"/>
              <a:t>//add element with </a:t>
            </a:r>
            <a:r>
              <a:rPr lang="en-US" sz="1800" dirty="0" smtClean="0"/>
              <a:t>ellipse </a:t>
            </a:r>
            <a:r>
              <a:rPr lang="en-US" sz="1800" dirty="0"/>
              <a:t>movement</a:t>
            </a:r>
          </a:p>
          <a:p>
            <a:r>
              <a:rPr lang="en-US" sz="1800" dirty="0" err="1" smtClean="0"/>
              <a:t>movingShapes.add</a:t>
            </a:r>
            <a:r>
              <a:rPr lang="en-US" sz="1800" dirty="0" smtClean="0"/>
              <a:t>("ellipse");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77931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1841"/>
            <a:ext cx="8686800" cy="5791200"/>
          </a:xfrm>
        </p:spPr>
        <p:txBody>
          <a:bodyPr/>
          <a:lstStyle/>
          <a:p>
            <a:pPr marL="404813" indent="-404813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module to work with the console object</a:t>
            </a:r>
            <a:r>
              <a:rPr lang="en-US" sz="24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Implement functionality for: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a line to the console using a format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to the console should call </a:t>
            </a:r>
            <a:r>
              <a:rPr lang="en-US" sz="2600" dirty="0" err="1" smtClean="0"/>
              <a:t>toString</a:t>
            </a:r>
            <a:r>
              <a:rPr lang="en-US" sz="2600" dirty="0" smtClean="0"/>
              <a:t>() to each element</a:t>
            </a:r>
          </a:p>
          <a:p>
            <a:pPr marL="752476" lvl="1" indent="-404813">
              <a:lnSpc>
                <a:spcPct val="100000"/>
              </a:lnSpc>
            </a:pPr>
            <a:r>
              <a:rPr lang="en-US" sz="2600" dirty="0" smtClean="0"/>
              <a:t>Writing errors and warnings to the console with and without format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2708" y="4535625"/>
            <a:ext cx="83526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specialConsole</a:t>
            </a:r>
            <a:r>
              <a:rPr lang="en-US" sz="1800" dirty="0"/>
              <a:t> </a:t>
            </a:r>
            <a:r>
              <a:rPr lang="en-US" sz="1800" dirty="0" smtClean="0"/>
              <a:t>= …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/>
              <a:t>("Message: </a:t>
            </a:r>
            <a:r>
              <a:rPr lang="en-US" sz="1800" dirty="0" smtClean="0"/>
              <a:t>hello");</a:t>
            </a:r>
          </a:p>
          <a:p>
            <a:r>
              <a:rPr lang="en-US" sz="1800" dirty="0"/>
              <a:t>//logs to the console "Message: hello"</a:t>
            </a:r>
          </a:p>
          <a:p>
            <a:r>
              <a:rPr lang="en-US" sz="1800" dirty="0" err="1" smtClean="0"/>
              <a:t>specialConsole.writeLine</a:t>
            </a:r>
            <a:r>
              <a:rPr lang="en-US" sz="1800" dirty="0" smtClean="0"/>
              <a:t>("Message: {0}", "hello");</a:t>
            </a:r>
          </a:p>
          <a:p>
            <a:r>
              <a:rPr lang="en-US" sz="1800" dirty="0" smtClean="0"/>
              <a:t>//logs to the console "Message: hello"</a:t>
            </a:r>
            <a:endParaRPr lang="en-US" sz="1800" dirty="0"/>
          </a:p>
          <a:p>
            <a:r>
              <a:rPr lang="en-US" sz="1800" dirty="0" err="1"/>
              <a:t>specialConsole.writeError</a:t>
            </a:r>
            <a:r>
              <a:rPr lang="en-US" sz="1800" dirty="0"/>
              <a:t>("Error: {0}", "Something happened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 err="1" smtClean="0"/>
              <a:t>specialConsole.writeWarning</a:t>
            </a:r>
            <a:r>
              <a:rPr lang="en-US" sz="1800" dirty="0" smtClean="0"/>
              <a:t>("Warning: </a:t>
            </a:r>
            <a:r>
              <a:rPr lang="en-US" sz="1800" dirty="0"/>
              <a:t>{0}", </a:t>
            </a:r>
            <a:r>
              <a:rPr lang="en-US" sz="1800" dirty="0" smtClean="0"/>
              <a:t>"A warning");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74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88721"/>
            <a:ext cx="7924800" cy="685800"/>
          </a:xfrm>
        </p:spPr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1915000"/>
            <a:ext cx="7924800" cy="569120"/>
          </a:xfrm>
        </p:spPr>
        <p:txBody>
          <a:bodyPr/>
          <a:lstStyle/>
          <a:p>
            <a:r>
              <a:rPr lang="en-US" sz="3200" dirty="0" smtClean="0"/>
              <a:t>Live Demo</a:t>
            </a:r>
            <a:endParaRPr lang="en-US" sz="3200" dirty="0"/>
          </a:p>
        </p:txBody>
      </p:sp>
      <p:pic>
        <p:nvPicPr>
          <p:cNvPr id="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804160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95654" y="1968273"/>
            <a:ext cx="835269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controls = …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treeView</a:t>
            </a:r>
            <a:r>
              <a:rPr lang="en-US" sz="1800" dirty="0" smtClean="0"/>
              <a:t> = </a:t>
            </a:r>
            <a:r>
              <a:rPr lang="en-US" sz="1800" dirty="0" err="1" smtClean="0"/>
              <a:t>controls.treeView</a:t>
            </a:r>
            <a:r>
              <a:rPr lang="en-US" sz="1800" dirty="0" smtClean="0"/>
              <a:t>("</a:t>
            </a:r>
            <a:r>
              <a:rPr lang="en-US" sz="1800" dirty="0" err="1" smtClean="0"/>
              <a:t>div.tree</a:t>
            </a:r>
            <a:r>
              <a:rPr lang="en-US" sz="1800" dirty="0" smtClean="0"/>
              <a:t>-view");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jsnode</a:t>
            </a:r>
            <a:r>
              <a:rPr lang="en-US" sz="1800" dirty="0" smtClean="0"/>
              <a:t>=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jsnode.content</a:t>
            </a:r>
            <a:r>
              <a:rPr lang="en-US" sz="1800" dirty="0" smtClean="0"/>
              <a:t>("JavaScript");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js1subnode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js1subnode.content("JavaScript - part 1");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js2subnode = </a:t>
            </a:r>
            <a:r>
              <a:rPr lang="en-US" sz="1800" dirty="0" err="1" smtClean="0"/>
              <a:t>jsnode.addNode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hs2subnode.content("JavaScript - part 2");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var </a:t>
            </a:r>
            <a:r>
              <a:rPr lang="en-US" sz="1800" dirty="0" err="1" smtClean="0"/>
              <a:t>jslibssubnode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jslibssubnode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Libraries");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var </a:t>
            </a:r>
            <a:r>
              <a:rPr lang="en-US" sz="1800" dirty="0" err="1" smtClean="0"/>
              <a:t>jsframeworksnode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jsnode.addNode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jsframeworksnode</a:t>
            </a:r>
            <a:r>
              <a:rPr lang="en-US" sz="1800" dirty="0" err="1" smtClean="0"/>
              <a:t>.content</a:t>
            </a:r>
            <a:r>
              <a:rPr lang="en-US" sz="1800" dirty="0" smtClean="0"/>
              <a:t>("JS Frameworks and UI");</a:t>
            </a:r>
          </a:p>
          <a:p>
            <a:endParaRPr lang="en-US" sz="1800" dirty="0"/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webnode</a:t>
            </a:r>
            <a:r>
              <a:rPr lang="en-US" sz="1800" dirty="0" smtClean="0"/>
              <a:t> = </a:t>
            </a:r>
            <a:r>
              <a:rPr lang="en-US" sz="1800" dirty="0" err="1" smtClean="0"/>
              <a:t>treeView.addNode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Webnode.content</a:t>
            </a:r>
            <a:r>
              <a:rPr lang="en-US" sz="1800" dirty="0" smtClean="0"/>
              <a:t>("Web");s</a:t>
            </a:r>
          </a:p>
        </p:txBody>
      </p:sp>
    </p:spTree>
    <p:extLst>
      <p:ext uri="{BB962C8B-B14F-4D97-AF65-F5344CB8AC3E}">
        <p14:creationId xmlns:p14="http://schemas.microsoft.com/office/powerpoint/2010/main" val="2715287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565910"/>
          </a:xfrm>
        </p:spPr>
        <p:txBody>
          <a:bodyPr/>
          <a:lstStyle/>
          <a:p>
            <a:pPr marL="290513" indent="-290513">
              <a:buFont typeface="+mj-lt"/>
              <a:buAutoNum type="arabicPeriod" startAt="4"/>
            </a:pPr>
            <a:r>
              <a:rPr lang="en-US" sz="2800" dirty="0" smtClean="0"/>
              <a:t>*(cont. )Wrap the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from the previous presentation into a module</a:t>
            </a:r>
          </a:p>
          <a:p>
            <a:pPr marL="804863" lvl="1" indent="-457200"/>
            <a:r>
              <a:rPr lang="en-US" sz="2600" dirty="0" smtClean="0"/>
              <a:t>The code from the previous slide should generate: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2132" y="2686109"/>
            <a:ext cx="843973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&lt;div class="tree-view"&gt;</a:t>
            </a:r>
          </a:p>
          <a:p>
            <a:r>
              <a:rPr lang="en-US" sz="1800" dirty="0" smtClean="0"/>
              <a:t>  &lt;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="#"&gt;JavaScript&lt;/a&gt;</a:t>
            </a:r>
          </a:p>
          <a:p>
            <a:r>
              <a:rPr lang="en-US" sz="1800" dirty="0" smtClean="0"/>
              <a:t>      &lt;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    &lt;li</a:t>
            </a:r>
            <a:r>
              <a:rPr lang="en-US" sz="1800" dirty="0"/>
              <a:t>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1&lt;/a&gt;&lt;/li&gt;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="#"&gt;JavaScript - part 2&lt;/a&gt;&lt;/li&gt;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Libraries&lt;/a&gt;&lt;/li&gt;</a:t>
            </a:r>
          </a:p>
          <a:p>
            <a:r>
              <a:rPr lang="en-US" sz="1800" dirty="0" smtClean="0"/>
              <a:t>    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="#"&gt;JS Frameworks and UI&lt;/a&gt;&lt;/li&gt;</a:t>
            </a:r>
          </a:p>
          <a:p>
            <a:r>
              <a:rPr lang="en-US" sz="1800" dirty="0" smtClean="0"/>
              <a:t>      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    &lt;/</a:t>
            </a:r>
            <a:r>
              <a:rPr lang="en-US" sz="1800" dirty="0"/>
              <a:t>li&gt;</a:t>
            </a:r>
          </a:p>
          <a:p>
            <a:r>
              <a:rPr lang="en-US" sz="1800" dirty="0" smtClean="0"/>
              <a:t>    &lt;</a:t>
            </a:r>
            <a:r>
              <a:rPr lang="en-US" sz="1800" dirty="0"/>
              <a:t>li&gt;&lt;a </a:t>
            </a:r>
            <a:r>
              <a:rPr lang="en-US" sz="1800" dirty="0" err="1"/>
              <a:t>href</a:t>
            </a:r>
            <a:r>
              <a:rPr lang="en-US" sz="1800" dirty="0"/>
              <a:t>="#"&gt;Web&lt;/a&gt;&lt;/li&gt;</a:t>
            </a:r>
          </a:p>
          <a:p>
            <a:r>
              <a:rPr lang="en-US" sz="1800" dirty="0" smtClean="0"/>
              <a:t>  &lt;/</a:t>
            </a:r>
            <a:r>
              <a:rPr lang="en-US" sz="1800" dirty="0" err="1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7888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80211"/>
            <a:ext cx="7924800" cy="685800"/>
          </a:xfrm>
        </p:spPr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pic>
        <p:nvPicPr>
          <p:cNvPr id="5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46093" y="3089910"/>
            <a:ext cx="5051814" cy="279654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223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Functions are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powerful features</a:t>
            </a:r>
            <a:r>
              <a:rPr lang="en-US" dirty="0" smtClean="0"/>
              <a:t> in JavaScript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one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important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JavaScript all functions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can be assigned to variables or properties, passed by arguments and returned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have properties of their own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33400" y="5181598"/>
            <a:ext cx="8077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max(</a:t>
            </a:r>
            <a:r>
              <a:rPr lang="en-US" dirty="0" err="1"/>
              <a:t>arr</a:t>
            </a:r>
            <a:r>
              <a:rPr lang="en-US" dirty="0" smtClean="0"/>
              <a:t>){ … }</a:t>
            </a:r>
          </a:p>
          <a:p>
            <a:pPr>
              <a:spcBef>
                <a:spcPts val="600"/>
              </a:spcBef>
            </a:pPr>
            <a:r>
              <a:rPr lang="en-US" dirty="0"/>
              <a:t>console.log(</a:t>
            </a:r>
            <a:r>
              <a:rPr lang="en-US" dirty="0" err="1"/>
              <a:t>max.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length</a:t>
            </a:r>
            <a:r>
              <a:rPr lang="en-US" dirty="0"/>
              <a:t>); //returns 1</a:t>
            </a:r>
          </a:p>
          <a:p>
            <a:r>
              <a:rPr lang="en-US" dirty="0" smtClean="0"/>
              <a:t>console.log(max.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); //returns "max"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console.log((function(){}).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2790</TotalTime>
  <Words>3034</Words>
  <Application>Microsoft Office PowerPoint</Application>
  <PresentationFormat>On-screen Show (4:3)</PresentationFormat>
  <Paragraphs>565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Cambria</vt:lpstr>
      <vt:lpstr>Consolas</vt:lpstr>
      <vt:lpstr>Corbel</vt:lpstr>
      <vt:lpstr>Wingdings 2</vt:lpstr>
      <vt:lpstr>Telerik Academy</vt:lpstr>
      <vt:lpstr>Advanced Functions</vt:lpstr>
      <vt:lpstr>Table of Contents</vt:lpstr>
      <vt:lpstr>Table of Contents (2)</vt:lpstr>
      <vt:lpstr>Functions in JavaScript</vt:lpstr>
      <vt:lpstr>Functions in JavaScript</vt:lpstr>
      <vt:lpstr>Functions in JavaScript (2)</vt:lpstr>
      <vt:lpstr>Functions in JavaScript</vt:lpstr>
      <vt:lpstr>Function Object</vt:lpstr>
      <vt:lpstr>Function Object</vt:lpstr>
      <vt:lpstr>Function Object</vt:lpstr>
      <vt:lpstr>Function Object</vt:lpstr>
      <vt:lpstr>Defining Functions</vt:lpstr>
      <vt:lpstr>Creating Functions</vt:lpstr>
      <vt:lpstr>Function Declaration</vt:lpstr>
      <vt:lpstr>Function Declarations</vt:lpstr>
      <vt:lpstr>Function Expression</vt:lpstr>
      <vt:lpstr>Function Expression (2)</vt:lpstr>
      <vt:lpstr>Function Expressions</vt:lpstr>
      <vt:lpstr>Function Constructor</vt:lpstr>
      <vt:lpstr>Function Constructor</vt:lpstr>
      <vt:lpstr>Function Expression vs. Function Declaration</vt:lpstr>
      <vt:lpstr>Function Expression vs. Function Declaration (2)</vt:lpstr>
      <vt:lpstr>Function Expression vs. Function Declaration (3)</vt:lpstr>
      <vt:lpstr>Function Declaration vs. Function Expression</vt:lpstr>
      <vt:lpstr>Function Properties</vt:lpstr>
      <vt:lpstr>Function Properties</vt:lpstr>
      <vt:lpstr>Function Properties</vt:lpstr>
      <vt:lpstr>Function Methods</vt:lpstr>
      <vt:lpstr>Function Methods</vt:lpstr>
      <vt:lpstr>Call and Apply</vt:lpstr>
      <vt:lpstr>Call and Apply</vt:lpstr>
      <vt:lpstr>Function Methods</vt:lpstr>
      <vt:lpstr>Recursion</vt:lpstr>
      <vt:lpstr>Recursion</vt:lpstr>
      <vt:lpstr>Recursion (2)</vt:lpstr>
      <vt:lpstr>Recursion: Factorial</vt:lpstr>
      <vt:lpstr>Factorial</vt:lpstr>
      <vt:lpstr>Traversing the DOM</vt:lpstr>
      <vt:lpstr>DOM Traversal</vt:lpstr>
      <vt:lpstr>Recursion with  Function Expression</vt:lpstr>
      <vt:lpstr>Recursion with  Function Expression (2)</vt:lpstr>
      <vt:lpstr>Recursion With Expressions</vt:lpstr>
      <vt:lpstr>Scope</vt:lpstr>
      <vt:lpstr>Scope</vt:lpstr>
      <vt:lpstr>Global Scope</vt:lpstr>
      <vt:lpstr>Global Scope (2)</vt:lpstr>
      <vt:lpstr>Global Scope</vt:lpstr>
      <vt:lpstr>Function Scope</vt:lpstr>
      <vt:lpstr>Function Scope</vt:lpstr>
      <vt:lpstr>Nested Functions</vt:lpstr>
      <vt:lpstr>Nested Functions</vt:lpstr>
      <vt:lpstr>Nested Functions (2)</vt:lpstr>
      <vt:lpstr>Nested Functions: Example</vt:lpstr>
      <vt:lpstr>Nested Functions (3)</vt:lpstr>
      <vt:lpstr>Nested Functions</vt:lpstr>
      <vt:lpstr>Immediately Invoked Function Expressions</vt:lpstr>
      <vt:lpstr>Immediately Invoked  Function Expressions</vt:lpstr>
      <vt:lpstr>Valid IIFE</vt:lpstr>
      <vt:lpstr>Immediately Invoked Function Expressions</vt:lpstr>
      <vt:lpstr>Closures</vt:lpstr>
      <vt:lpstr>Closures</vt:lpstr>
      <vt:lpstr>Simple Closures</vt:lpstr>
      <vt:lpstr>Closures Usage</vt:lpstr>
      <vt:lpstr>Closures</vt:lpstr>
      <vt:lpstr>Advanced Function</vt:lpstr>
      <vt:lpstr>Homework</vt:lpstr>
      <vt:lpstr>Homework (2)</vt:lpstr>
      <vt:lpstr>Homework (3)</vt:lpstr>
      <vt:lpstr>Homework (4)</vt:lpstr>
      <vt:lpstr>Homework (4)</vt:lpstr>
      <vt:lpstr>Homework (5)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1093</cp:revision>
  <dcterms:created xsi:type="dcterms:W3CDTF">2013-04-04T07:35:06Z</dcterms:created>
  <dcterms:modified xsi:type="dcterms:W3CDTF">2013-04-30T04:58:42Z</dcterms:modified>
</cp:coreProperties>
</file>