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20" r:id="rId2"/>
    <p:sldId id="355" r:id="rId3"/>
    <p:sldId id="356" r:id="rId4"/>
    <p:sldId id="357" r:id="rId5"/>
    <p:sldId id="358" r:id="rId6"/>
    <p:sldId id="360" r:id="rId7"/>
    <p:sldId id="359" r:id="rId8"/>
    <p:sldId id="390" r:id="rId9"/>
    <p:sldId id="361" r:id="rId10"/>
    <p:sldId id="362" r:id="rId11"/>
    <p:sldId id="363" r:id="rId12"/>
    <p:sldId id="391" r:id="rId13"/>
    <p:sldId id="392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93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54" r:id="rId40"/>
    <p:sldId id="389" r:id="rId41"/>
    <p:sldId id="394" r:id="rId42"/>
    <p:sldId id="395" r:id="rId43"/>
    <p:sldId id="33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10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28.05.2013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28.05.2013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10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553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090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3051D-36D4-4459-83F2-008346DD5E83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232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82752-B195-4E1D-BF93-D8A0D98FE3D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3025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11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040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BDF3F-0D52-4A43-8F3B-F30EF9B40266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523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560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496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67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650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329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76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24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7E925-BB0E-47D7-945E-0431BE027D3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995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057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7.png"/><Relationship Id="rId7" Type="http://schemas.openxmlformats.org/officeDocument/2006/relationships/image" Target="../media/image2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38.png"/><Relationship Id="rId10" Type="http://schemas.openxmlformats.org/officeDocument/2006/relationships/image" Target="../media/image28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79396"/>
            <a:ext cx="8229600" cy="1524000"/>
          </a:xfrm>
        </p:spPr>
        <p:txBody>
          <a:bodyPr/>
          <a:lstStyle/>
          <a:p>
            <a:r>
              <a:rPr lang="en-US" sz="5200" dirty="0" smtClean="0"/>
              <a:t>Data Structures,</a:t>
            </a:r>
            <a:br>
              <a:rPr lang="en-US" sz="5200" dirty="0" smtClean="0"/>
            </a:br>
            <a:r>
              <a:rPr lang="en-US" sz="5200" dirty="0" smtClean="0"/>
              <a:t>Algorithms and Complexity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155796"/>
            <a:ext cx="8229600" cy="762000"/>
          </a:xfrm>
        </p:spPr>
        <p:txBody>
          <a:bodyPr/>
          <a:lstStyle/>
          <a:p>
            <a:r>
              <a:rPr lang="en-US" dirty="0" smtClean="0"/>
              <a:t>Overview of Data Structures and Basic Algorithms. Computational Complexity. Asymptotic Notation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2072672" y="556973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037" y="4933106"/>
            <a:ext cx="1227557" cy="1170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277342"/>
            <a:ext cx="1837221" cy="1123846"/>
          </a:xfrm>
          <a:prstGeom prst="rect">
            <a:avLst/>
          </a:prstGeom>
        </p:spPr>
      </p:pic>
      <p:pic>
        <p:nvPicPr>
          <p:cNvPr id="1026" name="Picture 2" descr="Yaacov Apelbaum-big-o Plot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9988" y="4559585"/>
            <a:ext cx="3079606" cy="1917416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505200"/>
            <a:ext cx="7924800" cy="6858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307679"/>
            <a:ext cx="7924800" cy="5691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146" name="Picture 2" descr="games, logic, pack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8" y="1447800"/>
            <a:ext cx="2025732" cy="202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xecute, gears, process, running, settings, utiliti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2984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6005">
            <a:off x="6567853" y="1500420"/>
            <a:ext cx="1619559" cy="1920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11523">
            <a:off x="600580" y="4825101"/>
            <a:ext cx="2106079" cy="132234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1778" y="4768389"/>
            <a:ext cx="1997544" cy="143143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8839" y="5337953"/>
            <a:ext cx="1651362" cy="10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43400"/>
            <a:ext cx="8686800" cy="2286000"/>
          </a:xfrm>
        </p:spPr>
        <p:txBody>
          <a:bodyPr/>
          <a:lstStyle/>
          <a:p>
            <a:r>
              <a:rPr lang="en-US" dirty="0" smtClean="0"/>
              <a:t>The term "algorithm" comes from the </a:t>
            </a:r>
          </a:p>
          <a:p>
            <a:pPr lvl="1"/>
            <a:r>
              <a:rPr lang="en-US" dirty="0" smtClean="0"/>
              <a:t>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Muḥammad Al-Khwārizmī'</a:t>
            </a:r>
            <a:r>
              <a:rPr lang="en-US" dirty="0" smtClean="0"/>
              <a:t>, a Persian mathematician and astronomer</a:t>
            </a:r>
          </a:p>
          <a:p>
            <a:pPr lvl="2"/>
            <a:r>
              <a:rPr lang="en-US" dirty="0" smtClean="0"/>
              <a:t>An algorithm for solving quadratic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33400" y="1066800"/>
            <a:ext cx="8077200" cy="3045381"/>
          </a:xfrm>
          <a:prstGeom prst="roundRect">
            <a:avLst>
              <a:gd name="adj" fmla="val 17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 mathematics and computer science, an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step-by-step procedure for calculations. An algorithm is an effective method expressed as a finite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well-defined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instructions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calculating a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function.”</a:t>
            </a:r>
          </a:p>
          <a:p>
            <a:pPr algn="r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120447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Algorithms in Computer Science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are fundamental in programming</a:t>
            </a:r>
          </a:p>
          <a:p>
            <a:pPr lvl="1"/>
            <a:r>
              <a:rPr lang="en-US" dirty="0" smtClean="0"/>
              <a:t>Imperative (traditional) programming means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 in formal steps </a:t>
            </a:r>
            <a:r>
              <a:rPr lang="en-US" dirty="0" smtClean="0"/>
              <a:t>how to do something</a:t>
            </a:r>
          </a:p>
          <a:p>
            <a:pPr lvl="1"/>
            <a:r>
              <a:rPr lang="en-US" dirty="0" smtClean="0"/>
              <a:t>Algorithm == sequence of operations (steps)</a:t>
            </a:r>
          </a:p>
          <a:p>
            <a:pPr lvl="2"/>
            <a:r>
              <a:rPr lang="en-US" dirty="0" smtClean="0"/>
              <a:t>Can include branches (conditional blocks) and repeated logic (loops)</a:t>
            </a:r>
          </a:p>
          <a:p>
            <a:r>
              <a:rPr lang="en-US" dirty="0" smtClean="0"/>
              <a:t>Algorithmic thinking (</a:t>
            </a:r>
            <a:r>
              <a:rPr lang="en-US" dirty="0"/>
              <a:t>mathematical thinking, </a:t>
            </a:r>
            <a:r>
              <a:rPr lang="en-US" dirty="0" smtClean="0"/>
              <a:t>logical thinking, engineering thinking)</a:t>
            </a:r>
          </a:p>
          <a:p>
            <a:pPr lvl="1"/>
            <a:r>
              <a:rPr lang="en-US" dirty="0" smtClean="0"/>
              <a:t>Ability to decompose the problems into formal sequences of steps (algorithms)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and Flowcharts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can be expressed in pseudocode, through flowcharts or program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5455983" y="2297650"/>
            <a:ext cx="2673667" cy="3541917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838200" y="2288831"/>
            <a:ext cx="3810000" cy="3554819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2178" y="6028119"/>
            <a:ext cx="34820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pseudocode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6028119"/>
            <a:ext cx="31325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and searching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Graph algorithms</a:t>
            </a:r>
          </a:p>
          <a:p>
            <a:pPr lvl="1"/>
            <a:r>
              <a:rPr lang="en-US" dirty="0" smtClean="0"/>
              <a:t>DFS and BFS traversals</a:t>
            </a:r>
          </a:p>
          <a:p>
            <a:r>
              <a:rPr lang="en-US" dirty="0" smtClean="0"/>
              <a:t>Combinatorial algorithms</a:t>
            </a:r>
          </a:p>
          <a:p>
            <a:pPr lvl="1"/>
            <a:r>
              <a:rPr lang="en-US" dirty="0" smtClean="0"/>
              <a:t>Recursive algorithms</a:t>
            </a:r>
          </a:p>
          <a:p>
            <a:r>
              <a:rPr lang="en-US" dirty="0" smtClean="0"/>
              <a:t>Other algorithms</a:t>
            </a:r>
          </a:p>
          <a:p>
            <a:pPr lvl="1"/>
            <a:r>
              <a:rPr lang="en-US" dirty="0" smtClean="0"/>
              <a:t>Greedy algorithms, computational geometry, randomized algorithms, genetic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9218" name="Picture 2" descr="alternate, black, developer, folder, proces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23" y="1004456"/>
            <a:ext cx="1843644" cy="184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hart, flo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24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caddtutorialsonline.com/images/16-Abstract-world-with-rising-su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10603" y="1371601"/>
            <a:ext cx="5713930" cy="286702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smtClean="0"/>
              <a:t>Algorithm </a:t>
            </a: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noProof="1" smtClean="0"/>
              <a:t>Asymtotic Notation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747">
            <a:off x="1741205" y="1497920"/>
            <a:ext cx="1820822" cy="114324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336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Analysis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Why </a:t>
            </a:r>
            <a:r>
              <a:rPr lang="en-US" altLang="ko-KR" dirty="0" smtClean="0">
                <a:ea typeface="굴림" pitchFamily="50" charset="-127"/>
              </a:rPr>
              <a:t>we should analyze algorithms?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Predict the resources </a:t>
            </a:r>
            <a:r>
              <a:rPr lang="en-US" altLang="ko-KR" dirty="0" smtClean="0">
                <a:ea typeface="굴림" pitchFamily="50" charset="-127"/>
              </a:rPr>
              <a:t>the </a:t>
            </a:r>
            <a:r>
              <a:rPr lang="en-US" altLang="ko-KR" dirty="0">
                <a:ea typeface="굴림" pitchFamily="50" charset="-127"/>
              </a:rPr>
              <a:t>algorithm </a:t>
            </a:r>
            <a:r>
              <a:rPr lang="en-US" altLang="ko-KR" dirty="0" smtClean="0">
                <a:ea typeface="굴림" pitchFamily="50" charset="-127"/>
              </a:rPr>
              <a:t>requires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Computational </a:t>
            </a:r>
            <a:r>
              <a:rPr lang="en-US" altLang="ko-KR" dirty="0" smtClean="0">
                <a:ea typeface="굴림" pitchFamily="50" charset="-127"/>
              </a:rPr>
              <a:t>time (CPU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Memory </a:t>
            </a:r>
            <a:r>
              <a:rPr lang="en-US" altLang="ko-KR" dirty="0" smtClean="0">
                <a:ea typeface="굴림" pitchFamily="50" charset="-127"/>
              </a:rPr>
              <a:t>space (RAM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Communication </a:t>
            </a:r>
            <a:r>
              <a:rPr lang="en-US" altLang="ko-KR" dirty="0" smtClean="0">
                <a:ea typeface="굴림" pitchFamily="50" charset="-127"/>
              </a:rPr>
              <a:t>bandwidth consumption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running time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of </a:t>
            </a:r>
            <a:r>
              <a:rPr lang="en-US" altLang="ko-KR" dirty="0">
                <a:ea typeface="굴림" pitchFamily="50" charset="-127"/>
              </a:rPr>
              <a:t>an algorithm is: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 smtClean="0">
                <a:ea typeface="굴림" pitchFamily="50" charset="-127"/>
              </a:rPr>
              <a:t>total number </a:t>
            </a:r>
            <a:r>
              <a:rPr lang="en-US" altLang="ko-KR" dirty="0">
                <a:ea typeface="굴림" pitchFamily="50" charset="-127"/>
              </a:rPr>
              <a:t>of </a:t>
            </a:r>
            <a:r>
              <a:rPr lang="en-US" altLang="ko-KR" dirty="0" smtClean="0">
                <a:ea typeface="굴림" pitchFamily="50" charset="-127"/>
              </a:rPr>
              <a:t>primitive </a:t>
            </a:r>
            <a:r>
              <a:rPr lang="en-US" altLang="ko-KR" dirty="0">
                <a:ea typeface="굴림" pitchFamily="50" charset="-127"/>
              </a:rPr>
              <a:t>operations executed (machine independent steps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ea typeface="굴림" pitchFamily="50" charset="-127"/>
              </a:rPr>
              <a:t>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algorithm complexity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31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What to measure?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CPU Time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Memory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steps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particular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disk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network packets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Asymptotic </a:t>
            </a:r>
            <a:r>
              <a:rPr lang="en-US" altLang="ko-KR" dirty="0">
                <a:ea typeface="굴림" pitchFamily="50" charset="-127"/>
              </a:rPr>
              <a:t>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9401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96817">
            <a:off x="6562463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513119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47842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Complexity</a:t>
            </a:r>
            <a:endParaRPr lang="bg-BG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An upper bound on the running time for any </a:t>
            </a:r>
            <a:r>
              <a:rPr lang="en-US" altLang="ko-KR" dirty="0" smtClean="0">
                <a:ea typeface="굴림" pitchFamily="50" charset="-127"/>
              </a:rPr>
              <a:t>input of given size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Assume all </a:t>
            </a:r>
            <a:r>
              <a:rPr lang="en-US" altLang="ko-KR" dirty="0">
                <a:ea typeface="굴림" pitchFamily="50" charset="-127"/>
              </a:rPr>
              <a:t>inputs of a given size </a:t>
            </a:r>
            <a:r>
              <a:rPr lang="en-US" altLang="ko-KR" dirty="0" smtClean="0">
                <a:ea typeface="굴림" pitchFamily="50" charset="-127"/>
              </a:rPr>
              <a:t>are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equally </a:t>
            </a:r>
            <a:r>
              <a:rPr lang="en-US" altLang="ko-KR" dirty="0">
                <a:ea typeface="굴림" pitchFamily="50" charset="-127"/>
              </a:rPr>
              <a:t>likely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</a:t>
            </a:r>
            <a:r>
              <a:rPr lang="en-US" altLang="ko-KR" dirty="0" smtClean="0">
                <a:ea typeface="굴림" pitchFamily="50" charset="-127"/>
              </a:rPr>
              <a:t>time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3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 – Example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Sequential search in a list of size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Worst-case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comparisons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Best-case: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Average-case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dirty="0" smtClean="0">
                <a:ea typeface="굴림" pitchFamily="50" charset="-127"/>
              </a:rPr>
              <a:t> comparisons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algorithm runs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Linear number of operations</a:t>
            </a:r>
            <a:endParaRPr lang="bg-BG" altLang="ko-KR" dirty="0">
              <a:ea typeface="굴림" pitchFamily="50" charset="-127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815280" y="258556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6276835" y="1630948"/>
            <a:ext cx="287337" cy="319035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1185" y="336661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1986" name="Picture 2" descr="http://static.flickr.com/146/422520977_055eee8cf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934200" y="4648200"/>
            <a:ext cx="1638300" cy="1638300"/>
          </a:xfrm>
          <a:prstGeom prst="roundRect">
            <a:avLst>
              <a:gd name="adj" fmla="val 7985"/>
            </a:avLst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</p:pic>
      <p:sp>
        <p:nvSpPr>
          <p:cNvPr id="10" name="Freeform 9"/>
          <p:cNvSpPr/>
          <p:nvPr/>
        </p:nvSpPr>
        <p:spPr>
          <a:xfrm>
            <a:off x="4419600" y="2014872"/>
            <a:ext cx="3987711" cy="1947528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91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buFontTx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Structures Overview</a:t>
            </a:r>
            <a:endParaRPr lang="en-US" dirty="0" smtClean="0"/>
          </a:p>
          <a:p>
            <a:pPr marL="804863" lvl="1" indent="-457200"/>
            <a:r>
              <a:rPr lang="en-US" dirty="0" smtClean="0"/>
              <a:t>Linear Structures, Trees, Hash Tables, Others</a:t>
            </a:r>
          </a:p>
          <a:p>
            <a:pPr marL="442913" indent="-442913">
              <a:buFontTx/>
              <a:buAutoNum type="arabicPeriod"/>
            </a:pPr>
            <a:r>
              <a:rPr lang="en-US" dirty="0"/>
              <a:t>Algorithms Overview</a:t>
            </a:r>
            <a:endParaRPr lang="en-US" dirty="0" smtClean="0"/>
          </a:p>
          <a:p>
            <a:pPr marL="804863" lvl="1" indent="-457200"/>
            <a:r>
              <a:rPr lang="en-US" dirty="0"/>
              <a:t>Sorting and </a:t>
            </a:r>
            <a:r>
              <a:rPr lang="en-US" dirty="0" smtClean="0"/>
              <a:t>Searching, Combinatorics, Dynamic Programming, Graphs, Others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Algorithms Complexity</a:t>
            </a:r>
          </a:p>
          <a:p>
            <a:pPr marL="790576" lvl="1" indent="-442913"/>
            <a:r>
              <a:rPr lang="en-US" dirty="0" smtClean="0"/>
              <a:t>Time and Memory Complexity</a:t>
            </a:r>
          </a:p>
          <a:p>
            <a:pPr marL="790576" lvl="1" indent="-442913"/>
            <a:r>
              <a:rPr lang="en-US" dirty="0" smtClean="0"/>
              <a:t>Mean, Average and Worst Case</a:t>
            </a:r>
          </a:p>
          <a:p>
            <a:pPr marL="790576" lvl="1" indent="-442913"/>
            <a:r>
              <a:rPr lang="en-US" dirty="0" smtClean="0"/>
              <a:t>Asymptotic Notation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O(g)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2226" name="Picture 2" descr="http://www.clpgh.org/books/images/books-leftimag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61245" y="4953000"/>
            <a:ext cx="2044605" cy="1465118"/>
          </a:xfrm>
          <a:prstGeom prst="roundRect">
            <a:avLst>
              <a:gd name="adj" fmla="val 949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123920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a rough estimation of the number of steps performed by given computation depending on the size of the input data</a:t>
            </a:r>
          </a:p>
          <a:p>
            <a:pPr lvl="1"/>
            <a:r>
              <a:rPr lang="en-US" sz="2800" dirty="0" smtClean="0"/>
              <a:t>Measured through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asymptotic notation</a:t>
            </a:r>
          </a:p>
          <a:p>
            <a:pPr lvl="2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O(g)</a:t>
            </a:r>
            <a:r>
              <a:rPr lang="en-US" sz="2600" dirty="0" smtClean="0"/>
              <a:t> where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600" dirty="0" smtClean="0"/>
              <a:t> is a function of the input data size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Linear complexity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dirty="0" smtClean="0"/>
              <a:t> – all elements are processed once (or constant number of times)</a:t>
            </a:r>
          </a:p>
          <a:p>
            <a:pPr lvl="2"/>
            <a:r>
              <a:rPr lang="en-US" dirty="0" smtClean="0"/>
              <a:t>Quadratic complexity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– each of the elements is processed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>
                <a:ea typeface="굴림" pitchFamily="50" charset="-127"/>
              </a:rPr>
              <a:t>Asymptotic </a:t>
            </a:r>
            <a:r>
              <a:rPr lang="en-US" altLang="ko-KR" sz="3800" dirty="0" smtClean="0">
                <a:ea typeface="굴림" pitchFamily="50" charset="-127"/>
              </a:rPr>
              <a:t>Notation: Definition</a:t>
            </a:r>
            <a:endParaRPr lang="bg-BG" sz="380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39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>
                <a:ea typeface="굴림" pitchFamily="50" charset="-127"/>
              </a:rPr>
              <a:t>Asymptotic upper bound</a:t>
            </a:r>
          </a:p>
          <a:p>
            <a:pPr lvl="1">
              <a:lnSpc>
                <a:spcPct val="100000"/>
              </a:lnSpc>
            </a:pPr>
            <a:r>
              <a:rPr lang="en-US" altLang="ko-KR" sz="2800" dirty="0">
                <a:ea typeface="굴림" pitchFamily="50" charset="-127"/>
                <a:sym typeface="Symbol" pitchFamily="18" charset="2"/>
              </a:rPr>
              <a:t>O-</a:t>
            </a:r>
            <a:r>
              <a:rPr lang="en-US" altLang="ko-KR" sz="2800" dirty="0">
                <a:ea typeface="굴림" pitchFamily="50" charset="-127"/>
              </a:rPr>
              <a:t>notation (Big O notation)</a:t>
            </a:r>
          </a:p>
          <a:p>
            <a:pPr>
              <a:lnSpc>
                <a:spcPct val="100000"/>
              </a:lnSpc>
            </a:pPr>
            <a:r>
              <a:rPr lang="en-US" altLang="ko-KR" sz="3000" dirty="0">
                <a:ea typeface="굴림" pitchFamily="50" charset="-127"/>
              </a:rPr>
              <a:t>For </a:t>
            </a:r>
            <a:r>
              <a:rPr lang="en-US" altLang="ko-KR" sz="3000" dirty="0" smtClean="0">
                <a:ea typeface="굴림" pitchFamily="50" charset="-127"/>
              </a:rPr>
              <a:t>given </a:t>
            </a:r>
            <a:r>
              <a:rPr lang="en-US" altLang="ko-KR" sz="3000" dirty="0">
                <a:ea typeface="굴림" pitchFamily="50" charset="-127"/>
              </a:rPr>
              <a:t>function </a:t>
            </a:r>
            <a:r>
              <a:rPr lang="en-US" altLang="ko-K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, </a:t>
            </a:r>
            <a:r>
              <a:rPr lang="en-US" altLang="ko-KR" sz="3000" dirty="0" smtClean="0">
                <a:ea typeface="굴림" pitchFamily="50" charset="-127"/>
              </a:rPr>
              <a:t>we denote by </a:t>
            </a:r>
            <a:r>
              <a:rPr lang="en-US" altLang="ko-K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3000" dirty="0" smtClean="0">
                <a:ea typeface="굴림" pitchFamily="50" charset="-127"/>
              </a:rPr>
              <a:t> the set of functions that are different than </a:t>
            </a:r>
            <a:r>
              <a:rPr lang="en-US" altLang="ko-K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 smtClean="0">
                <a:ea typeface="굴림" pitchFamily="50" charset="-127"/>
              </a:rPr>
              <a:t> by a constant</a:t>
            </a:r>
          </a:p>
          <a:p>
            <a:pPr>
              <a:lnSpc>
                <a:spcPct val="100000"/>
              </a:lnSpc>
            </a:pPr>
            <a:endParaRPr lang="en-US" altLang="ko-KR" sz="3000" dirty="0" smtClean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3000" dirty="0" smtClean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smtClean="0">
                <a:ea typeface="굴림" pitchFamily="50" charset="-127"/>
              </a:rPr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12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2800" baseline="-25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43268" y="3733800"/>
            <a:ext cx="7848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sz="2800" dirty="0" smtClean="0">
                <a:ea typeface="굴림" pitchFamily="50" charset="-127"/>
              </a:rPr>
              <a:t> {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800" dirty="0" smtClean="0">
                <a:ea typeface="굴림" pitchFamily="50" charset="-127"/>
              </a:rPr>
              <a:t>: there exist positive constants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en-US" altLang="ko-KR" sz="2800" dirty="0" smtClean="0">
                <a:ea typeface="굴림" pitchFamily="50" charset="-127"/>
              </a:rPr>
              <a:t> and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800" dirty="0" smtClean="0">
                <a:ea typeface="굴림" pitchFamily="50" charset="-127"/>
              </a:rPr>
              <a:t> such that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sz="2800" dirty="0" smtClean="0">
                <a:ea typeface="굴림" pitchFamily="50" charset="-127"/>
              </a:rPr>
              <a:t> for all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800" dirty="0" smtClean="0">
                <a:ea typeface="굴림" pitchFamily="50" charset="-127"/>
              </a:rPr>
              <a:t>}</a:t>
            </a:r>
            <a:endParaRPr lang="en-US" altLang="ko-KR" sz="2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229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Complexities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609600" y="1143000"/>
          <a:ext cx="7924800" cy="5151120"/>
        </p:xfrm>
        <a:graphic>
          <a:graphicData uri="http://schemas.openxmlformats.org/drawingml/2006/table">
            <a:tbl>
              <a:tblPr/>
              <a:tblGrid>
                <a:gridCol w="1981200"/>
                <a:gridCol w="1600200"/>
                <a:gridCol w="434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 number of operations, not depending on the input data size, e.g.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log</a:t>
                      </a:r>
                      <a:r>
                        <a:rPr kumimoji="0" lang="en-US" sz="25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 where n is the size of the input data, e.g. n = 1 000 000 000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30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input data size, e.g. n = 10 000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5 000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Complexities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75932" y="1143000"/>
          <a:ext cx="8001000" cy="5029199"/>
        </p:xfrm>
        <a:graphic>
          <a:graphicData uri="http://schemas.openxmlformats.org/drawingml/2006/table">
            <a:tbl>
              <a:tblPr/>
              <a:tblGrid>
                <a:gridCol w="2024380"/>
                <a:gridCol w="1646555"/>
                <a:gridCol w="4330065"/>
              </a:tblGrid>
              <a:tr h="555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square of the size of the input data, e.g. n = 500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250 000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the cube of the size of the input data, e.g. n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8 000 000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O(2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k</a:t>
                      </a:r>
                      <a:r>
                        <a:rPr kumimoji="0" lang="en-US" sz="2600" b="1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O(n!)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 number of operations, fast growing, e.g. n = 20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1 048 576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and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5932" y="1143001"/>
          <a:ext cx="8001002" cy="5196839"/>
        </p:xfrm>
        <a:graphic>
          <a:graphicData uri="http://schemas.openxmlformats.org/drawingml/2006/table">
            <a:tbl>
              <a:tblPr/>
              <a:tblGrid>
                <a:gridCol w="1531090"/>
                <a:gridCol w="1003935"/>
                <a:gridCol w="817777"/>
                <a:gridCol w="838200"/>
                <a:gridCol w="838200"/>
                <a:gridCol w="838200"/>
                <a:gridCol w="990600"/>
                <a:gridCol w="1143000"/>
              </a:tblGrid>
              <a:tr h="5050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64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Memory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Complexity can be expressed as formula on multiple variables, e.g.</a:t>
            </a:r>
          </a:p>
          <a:p>
            <a:pPr lvl="1"/>
            <a:r>
              <a:rPr lang="en-US" sz="2800" dirty="0" smtClean="0"/>
              <a:t>Algorithm filling a matrix of size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*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dirty="0" smtClean="0"/>
              <a:t> with the natural numbers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… will run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O(n*m)</a:t>
            </a:r>
          </a:p>
          <a:p>
            <a:pPr lvl="1"/>
            <a:r>
              <a:rPr lang="en-US" sz="2800" dirty="0" smtClean="0"/>
              <a:t>A traversal of graph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vertices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dirty="0" smtClean="0"/>
              <a:t> edges will run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m)</a:t>
            </a:r>
          </a:p>
          <a:p>
            <a:r>
              <a:rPr lang="en-US" sz="3000" dirty="0" smtClean="0"/>
              <a:t>Memory consumption should also be considered, for example:</a:t>
            </a:r>
          </a:p>
          <a:p>
            <a:pPr lvl="1"/>
            <a:r>
              <a:rPr lang="en-US" sz="2800" dirty="0" smtClean="0"/>
              <a:t>Running time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sz="2800" dirty="0" smtClean="0"/>
              <a:t> &amp; memory requirement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2800" dirty="0" smtClean="0">
                <a:sym typeface="Wingdings" pitchFamily="2" charset="2"/>
              </a:rPr>
              <a:t>n = 50 000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Hidden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linear algorithm could be slower than quadratic algorithm</a:t>
            </a:r>
          </a:p>
          <a:p>
            <a:pPr lvl="1"/>
            <a:r>
              <a:rPr lang="en-US" dirty="0" smtClean="0"/>
              <a:t>The hidden constant could be significant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Algorithm A makes: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100*n</a:t>
            </a:r>
            <a:r>
              <a:rPr lang="en-US" dirty="0" smtClean="0"/>
              <a:t> steps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/>
              <a:t>Algorithm </a:t>
            </a:r>
            <a:r>
              <a:rPr lang="en-US" dirty="0" smtClean="0"/>
              <a:t>B </a:t>
            </a:r>
            <a:r>
              <a:rPr lang="en-US" dirty="0"/>
              <a:t>makes: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n*n/2</a:t>
            </a:r>
            <a:r>
              <a:rPr lang="en-US" dirty="0" smtClean="0"/>
              <a:t> </a:t>
            </a:r>
            <a:r>
              <a:rPr lang="en-US" dirty="0"/>
              <a:t>steps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32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dirty="0" smtClean="0"/>
              <a:t> the algorithm B is faster</a:t>
            </a:r>
          </a:p>
          <a:p>
            <a:r>
              <a:rPr lang="en-US" dirty="0" smtClean="0"/>
              <a:t>Real-world example:</a:t>
            </a:r>
          </a:p>
          <a:p>
            <a:pPr lvl="1"/>
            <a:r>
              <a:rPr lang="en-US" dirty="0" smtClean="0"/>
              <a:t>Insertion sort is faster than quicksort for n &lt; 9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8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Algorithms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A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  <a:cs typeface="Consolas" pitchFamily="49" charset="0"/>
              </a:rPr>
              <a:t>polynomial-time algorithm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is one whose worst-case time complexity is bounded above by a polynomial function of its input size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dirty="0" smtClean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en-US" altLang="ko-KR" dirty="0" smtClean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Examples:</a:t>
            </a:r>
          </a:p>
          <a:p>
            <a:pPr lvl="1"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Polynomial-time: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log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3n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4n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bg-BG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*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log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</a:p>
          <a:p>
            <a:pPr lvl="1"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Non polynomial-time : 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noProof="1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30000" noProof="1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k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n!</a:t>
            </a:r>
          </a:p>
          <a:p>
            <a:pPr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Non-polynomial algorithms hang for large input data sets</a:t>
            </a:r>
            <a:endParaRPr lang="en-US" altLang="ko-KR" dirty="0">
              <a:ea typeface="굴림" pitchFamily="50" charset="-127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514600" y="2783500"/>
            <a:ext cx="3733800" cy="721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44000" bIns="144000">
            <a:spAutoFit/>
          </a:bodyPr>
          <a:lstStyle/>
          <a:p>
            <a:pPr algn="ctr" eaLnBrk="0" latinLnBrk="1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ko-KR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W(n)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ko-KR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O(p(n))</a:t>
            </a:r>
            <a:endParaRPr lang="en-US" altLang="ko-KR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9636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</a:t>
            </a:r>
            <a:r>
              <a:rPr lang="en-US" dirty="0"/>
              <a:t>complexity </a:t>
            </a:r>
            <a:r>
              <a:rPr lang="en-US" dirty="0" smtClean="0"/>
              <a:t>theory divides the computational problems into several classes: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1268" name="Picture 4" descr="http://www.scottaaronson.com/talks/nph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38451"/>
            <a:ext cx="5341046" cy="4019550"/>
          </a:xfrm>
          <a:prstGeom prst="roundRect">
            <a:avLst>
              <a:gd name="adj" fmla="val 27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810000"/>
            <a:ext cx="6400800" cy="16002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Analyzing </a:t>
            </a:r>
            <a:r>
              <a:rPr lang="en-US" dirty="0" smtClean="0"/>
              <a:t>Complexity of Algorithms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0724" name="Picture 4" descr="http://www.usnews.com/pubdbimages/image/15504/FE_PR_091105bacteria398x26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24223" y="838200"/>
            <a:ext cx="4313276" cy="2714624"/>
          </a:xfrm>
          <a:prstGeom prst="roundRect">
            <a:avLst>
              <a:gd name="adj" fmla="val 663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4">
                <a:lumMod val="75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26" name="Picture 6" descr="http://gaussmarkov.net/images/thirdhand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rgbClr val="8BFE6C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 flipH="1">
            <a:off x="6248400" y="457200"/>
            <a:ext cx="1600200" cy="1660208"/>
          </a:xfrm>
          <a:prstGeom prst="roundRect">
            <a:avLst>
              <a:gd name="adj" fmla="val 6636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2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5074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222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0" y="3343275"/>
            <a:ext cx="6019800" cy="2752726"/>
          </a:xfrm>
          <a:prstGeom prst="roundRect">
            <a:avLst>
              <a:gd name="adj" fmla="val 10510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87960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257800"/>
            <a:ext cx="84963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87450" y="1196975"/>
            <a:ext cx="67691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FindMaxElement(int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array[0];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(array[i] &gt; max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952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(2)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648200"/>
            <a:ext cx="8496300" cy="1949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 smtClean="0"/>
              <a:t>		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n*(n+1)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66800" y="1268413"/>
            <a:ext cx="7083426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FindInversions(int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inversions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i+1;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(array[i] &gt; array[j])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inversions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inversions;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87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(3)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8006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cubic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187450" y="1298938"/>
            <a:ext cx="6913563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Sum3(int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a&lt;n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a++)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b=0; b&lt;n; b++)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c=0; c&lt;n; c++)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a*b*c;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2256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(4)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572000"/>
            <a:ext cx="84963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n*m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143000" y="1332692"/>
            <a:ext cx="6913563" cy="278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x&lt;n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y=0; y&lt;m; y++)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x*y;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85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(5)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876800"/>
            <a:ext cx="8496300" cy="172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 smtClean="0"/>
              <a:t>		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n*m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min(m,n)*n</a:t>
            </a:r>
            <a:endParaRPr lang="en-US" baseline="30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43000" y="1188983"/>
            <a:ext cx="6913563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x=0; x&lt;n;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y=0; y&lt;m; 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(x==y)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i*x*y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94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(6)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267200"/>
            <a:ext cx="849630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exponential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187450" y="1366446"/>
            <a:ext cx="691356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Calculation(int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(1&lt;&lt;n);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838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(7)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267200"/>
            <a:ext cx="8496300" cy="2330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linear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187450" y="1366446"/>
            <a:ext cx="6913563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(n==0)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Factorial(n-1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222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(8)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343399"/>
            <a:ext cx="8496300" cy="2182813"/>
          </a:xfrm>
        </p:spPr>
        <p:txBody>
          <a:bodyPr/>
          <a:lstStyle/>
          <a:p>
            <a:r>
              <a:rPr lang="en-US" noProof="1"/>
              <a:t>Runs in </a:t>
            </a:r>
            <a:r>
              <a:rPr lang="en-US" dirty="0"/>
              <a:t>exponential time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noProof="1"/>
              <a:t>The number of elementary steps is </a:t>
            </a:r>
            <a:r>
              <a:rPr lang="en-US" noProof="1" smtClean="0"/>
              <a:t>	</a:t>
            </a:r>
            <a:r>
              <a:rPr lang="en-US" noProof="1"/>
              <a:t>	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Fib(n+1)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</a:t>
            </a:r>
            <a:r>
              <a:rPr lang="en-US" altLang="ko-KR" noProof="1">
                <a:sym typeface="Symbol" pitchFamily="18" charset="2"/>
              </a:rPr>
              <a:t>here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Fib(k)</a:t>
            </a:r>
            <a:r>
              <a:rPr lang="en-US" altLang="ko-KR" noProof="1">
                <a:sym typeface="Symbol" pitchFamily="18" charset="2"/>
              </a:rPr>
              <a:t> is </a:t>
            </a:r>
            <a:r>
              <a:rPr lang="en-US" altLang="ko-KR" noProof="1" smtClean="0">
                <a:sym typeface="Symbol" pitchFamily="18" charset="2"/>
              </a:rPr>
              <a:t>the </a:t>
            </a:r>
            <a:r>
              <a:rPr lang="en-US" altLang="ko-KR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k</a:t>
            </a:r>
            <a:r>
              <a:rPr lang="en-US" altLang="ko-KR" noProof="1" smtClean="0">
                <a:sym typeface="Symbol" pitchFamily="18" charset="2"/>
              </a:rPr>
              <a:t>-th </a:t>
            </a:r>
            <a:r>
              <a:rPr lang="en-US" altLang="ko-KR" noProof="1">
                <a:sym typeface="Symbol" pitchFamily="18" charset="2"/>
              </a:rPr>
              <a:t>Fib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o</a:t>
            </a:r>
            <a:r>
              <a:rPr lang="en-US" altLang="ko-KR" noProof="1">
                <a:sym typeface="Symbol" pitchFamily="18" charset="2"/>
              </a:rPr>
              <a:t>nacci's number</a:t>
            </a:r>
            <a:endParaRPr lang="en-US" baseline="30000" noProof="1">
              <a:sym typeface="Symbol" pitchFamily="18" charset="2"/>
            </a:endParaRP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827088" y="1176278"/>
            <a:ext cx="75612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Fibonacci(n-2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563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 </a:t>
            </a:r>
            <a:r>
              <a:rPr lang="en-US" sz="3000" dirty="0" smtClean="0"/>
              <a:t>organize data for efficient use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ADT describe a set of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Collections hold a group of elements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sz="3000" dirty="0" smtClean="0"/>
              <a:t> are sequences of steps for performing or calculating something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Complexity can be logarithmic, linear, n log n, square, cubic, exponential,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Allows to estimating the speed of given code before its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Data Structures,</a:t>
            </a:r>
            <a:br>
              <a:rPr lang="en-US" dirty="0"/>
            </a:br>
            <a:r>
              <a:rPr lang="en-US" dirty="0"/>
              <a:t>Algorithms and Complexity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505200"/>
            <a:ext cx="8686800" cy="3124200"/>
          </a:xfrm>
        </p:spPr>
        <p:txBody>
          <a:bodyPr/>
          <a:lstStyle/>
          <a:p>
            <a:r>
              <a:rPr lang="en-US" dirty="0" smtClean="0"/>
              <a:t>Examples of data structures: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 smtClean="0"/>
              <a:t> structure (first name + last name + age)</a:t>
            </a:r>
          </a:p>
          <a:p>
            <a:pPr lvl="1"/>
            <a:r>
              <a:rPr lang="en-US" dirty="0" smtClean="0"/>
              <a:t>Array of integers</a:t>
            </a:r>
            <a:r>
              <a:rPr lang="bg-BG" dirty="0" smtClean="0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smtClean="0"/>
              <a:t>strings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</a:p>
          <a:p>
            <a:pPr lvl="1"/>
            <a:r>
              <a:rPr lang="en-US" dirty="0" smtClean="0"/>
              <a:t>Queue of people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Queue&lt;Person&gt;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33400" y="1066800"/>
            <a:ext cx="8077200" cy="2175272"/>
          </a:xfrm>
          <a:prstGeom prst="roundRect">
            <a:avLst>
              <a:gd name="adj" fmla="val 17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science, a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particular way of storing and organizing data in a computer so that it can be used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efficiently.”</a:t>
            </a:r>
          </a:p>
          <a:p>
            <a:pPr algn="r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1855070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the expected running time of the following C# code? </a:t>
            </a:r>
            <a:r>
              <a:rPr lang="en-US" sz="2800" dirty="0" smtClean="0"/>
              <a:t>Explain why. Assume the array's size is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057400"/>
            <a:ext cx="7700962" cy="4302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Compute(int[] arr)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i&lt;arr.Length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int start = 0, end = arr.Length-1;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(start &lt;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(arr[start] &lt; arr[end])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{ start++; count++;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else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end--;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What is the expected running time of the following C# code? </a:t>
            </a:r>
            <a:r>
              <a:rPr lang="en-US" sz="2800" dirty="0" smtClean="0"/>
              <a:t>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347663" lvl="1" indent="0">
              <a:buNone/>
            </a:pPr>
            <a:r>
              <a:rPr lang="en-US" sz="2600" dirty="0" smtClean="0"/>
              <a:t>Assume the input matrix has size of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 smtClean="0"/>
              <a:t> *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09850"/>
            <a:ext cx="7700962" cy="32306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CalcCount(int[,] matrix)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row&lt;matrix.GetLength(0); row++)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(matrix[row, 0] % 2 ==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if (matrix[row,col] &gt;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count++;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* What is the expected running time of the following C# code? </a:t>
            </a:r>
            <a:r>
              <a:rPr lang="en-US" sz="2800" dirty="0" smtClean="0"/>
              <a:t>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347663" lvl="1" indent="0">
              <a:spcBef>
                <a:spcPts val="2400"/>
              </a:spcBef>
              <a:buNone/>
            </a:pPr>
            <a:r>
              <a:rPr lang="en-US" sz="2600" dirty="0"/>
              <a:t>Assume the input matrix has </a:t>
            </a:r>
            <a:r>
              <a:rPr lang="en-US" sz="2600" dirty="0" smtClean="0"/>
              <a:t>size of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/>
              <a:t> *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35380"/>
            <a:ext cx="7700962" cy="3427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CalcSum(int[,] matrix, int row)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0; col &lt; matrix.GetLength(0); col++)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matrix[row, col];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(row + 1 &lt; matrix.GetLength(1))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CalcSum(matrix, row + 1);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Console.WriteLine(CalcSum(matrix,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6800"/>
          </a:xfrm>
        </p:spPr>
        <p:txBody>
          <a:bodyPr/>
          <a:lstStyle/>
          <a:p>
            <a:r>
              <a:rPr lang="en-US" dirty="0" smtClean="0"/>
              <a:t>Why Are Data Structures</a:t>
            </a:r>
            <a:br>
              <a:rPr lang="en-US" dirty="0" smtClean="0"/>
            </a:br>
            <a:r>
              <a:rPr lang="en-US" dirty="0" smtClean="0"/>
              <a:t>So Important?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dirty="0" smtClean="0"/>
              <a:t> are the foundation of computer programming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Algorithmic thinking, problem solving and data structures are vital for software engineers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.NET developers should know when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Computational complexity </a:t>
            </a:r>
            <a:r>
              <a:rPr lang="en-US" dirty="0" smtClean="0"/>
              <a:t>is important for algorithm design and efficient programming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 and Collections</a:t>
            </a:r>
            <a:endParaRPr lang="en-US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Primitive </a:t>
            </a:r>
            <a:r>
              <a:rPr lang="en-US" dirty="0" smtClean="0"/>
              <a:t>data types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Numbers: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dirty="0" smtClean="0"/>
              <a:t>, …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Text data: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…</a:t>
            </a:r>
          </a:p>
          <a:p>
            <a:pPr marL="349250" indent="-239713">
              <a:lnSpc>
                <a:spcPct val="100000"/>
              </a:lnSpc>
            </a:pPr>
            <a:r>
              <a:rPr lang="en-US" dirty="0" smtClean="0"/>
              <a:t>Simple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A group of fields stored together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dirty="0" smtClean="0"/>
              <a:t>, …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Collections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A set of elements (of the same type)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E.g. array, list, stack, tree, hash-table, …</a:t>
            </a:r>
            <a:endParaRPr lang="en-US" dirty="0"/>
          </a:p>
        </p:txBody>
      </p:sp>
      <p:pic>
        <p:nvPicPr>
          <p:cNvPr id="2050" name="Picture 2" descr="data, grou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476501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be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10668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munity, connection, consultation, consulting, earth, global, group, internet, large group, network, polar, round table, social, social network, users, worl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550" y="4267200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39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</a:t>
            </a:r>
            <a:r>
              <a:rPr lang="en-US" dirty="0" smtClean="0"/>
              <a:t>Types (ADT)</a:t>
            </a:r>
            <a:endParaRPr lang="en-US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Data Type (ADT) </a:t>
            </a:r>
            <a:r>
              <a:rPr lang="en-US" dirty="0" smtClean="0"/>
              <a:t>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data type together with the operations, whose properties are specified independently of any particular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ADT are set of definitions of </a:t>
            </a:r>
            <a:r>
              <a:rPr lang="en-US" dirty="0" smtClean="0"/>
              <a:t>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/>
              <a:t>the interfaces in C</a:t>
            </a:r>
            <a:r>
              <a:rPr lang="en-US" dirty="0" smtClean="0"/>
              <a:t>#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ADT can </a:t>
            </a:r>
            <a:r>
              <a:rPr lang="en-US" dirty="0"/>
              <a:t>have </a:t>
            </a:r>
            <a:r>
              <a:rPr lang="en-US" dirty="0" smtClean="0"/>
              <a:t>multiple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implementations </a:t>
            </a:r>
            <a:r>
              <a:rPr lang="en-US" dirty="0" smtClean="0"/>
              <a:t>can have different efficiency, inner logic and resource needs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16678" y="3810000"/>
            <a:ext cx="3093922" cy="1524000"/>
            <a:chOff x="5516678" y="3810000"/>
            <a:chExt cx="3093922" cy="1524000"/>
          </a:xfrm>
        </p:grpSpPr>
        <p:pic>
          <p:nvPicPr>
            <p:cNvPr id="3074" name="Picture 2" descr="http://www.hdpaperz.com/wp-content/gallery/abstract_wallpapers_4/abstract-wallpaper-rainbow-colorful-pictures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516678" y="3810000"/>
              <a:ext cx="3093922" cy="1524000"/>
            </a:xfrm>
            <a:prstGeom prst="round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 rot="341437">
              <a:off x="6781800" y="4766090"/>
              <a:ext cx="1752601" cy="533401"/>
            </a:xfrm>
            <a:prstGeom prst="rect">
              <a:avLst/>
            </a:prstGeom>
            <a:noFill/>
          </p:spPr>
          <p:txBody>
            <a:bodyPr wrap="none" rtlCol="0">
              <a:prstTxWarp prst="textCurveUp">
                <a:avLst>
                  <a:gd name="adj" fmla="val 56338"/>
                </a:avLst>
              </a:prstTxWarp>
              <a:spAutoFit/>
            </a:bodyPr>
            <a:lstStyle/>
            <a:p>
              <a:r>
                <a:rPr lang="en-US" b="1" dirty="0" smtClean="0">
                  <a:ln w="10160">
                    <a:solidFill>
                      <a:schemeClr val="accent5">
                        <a:alpha val="50000"/>
                      </a:schemeClr>
                    </a:solidFill>
                    <a:prstDash val="solid"/>
                  </a:ln>
                  <a:noFill/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abstract data</a:t>
              </a:r>
              <a:endParaRPr lang="en-US" b="1" dirty="0">
                <a:ln w="10160">
                  <a:solidFill>
                    <a:schemeClr val="accent5">
                      <a:alpha val="50000"/>
                    </a:schemeClr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76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dirty="0" smtClean="0"/>
              <a:t>fixed size and variable size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Stacks: LIFO (Last In First Out) structure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Queues: FIFO (First In First Out) structure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Trees and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Binary, ordered search trees, balanced, etc.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Dictionaries (maps)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Contain pairs (key, value)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Hash tables: </a:t>
            </a:r>
            <a:r>
              <a:rPr lang="en-US" dirty="0" smtClean="0"/>
              <a:t>use hash functions </a:t>
            </a:r>
            <a:r>
              <a:rPr lang="en-US" dirty="0"/>
              <a:t>to </a:t>
            </a:r>
            <a:r>
              <a:rPr lang="en-US" dirty="0" smtClean="0"/>
              <a:t>search/insert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289" y="1066800"/>
            <a:ext cx="118951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7340380" y="3267815"/>
            <a:ext cx="1306806" cy="799386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00" y="4724399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04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 – collection of unique elements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Bag – collection of non-unique elements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Ordered sets, bags and dictionaries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Suffix tree, interval tree, index tree, </a:t>
            </a:r>
            <a:r>
              <a:rPr lang="en-US" noProof="1" smtClean="0"/>
              <a:t>trie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Graphs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</a:t>
            </a:r>
            <a:br>
              <a:rPr lang="en-US" dirty="0" smtClean="0"/>
            </a:br>
            <a:r>
              <a:rPr lang="en-US" dirty="0" smtClean="0"/>
              <a:t>un-weighted, connected/ non-connected,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00" y="2590800"/>
            <a:ext cx="1752600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241465"/>
            <a:ext cx="869868" cy="8698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3034" y="5125192"/>
            <a:ext cx="1693816" cy="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2076</TotalTime>
  <Words>2947</Words>
  <Application>Microsoft Office PowerPoint</Application>
  <PresentationFormat>On-screen Show (4:3)</PresentationFormat>
  <Paragraphs>539</Paragraphs>
  <Slides>43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굴림</vt:lpstr>
      <vt:lpstr>Calibri</vt:lpstr>
      <vt:lpstr>Cambria</vt:lpstr>
      <vt:lpstr>Consolas</vt:lpstr>
      <vt:lpstr>Corbel</vt:lpstr>
      <vt:lpstr>HY엽서L</vt:lpstr>
      <vt:lpstr>Symbol</vt:lpstr>
      <vt:lpstr>Times New Roman</vt:lpstr>
      <vt:lpstr>Wingdings</vt:lpstr>
      <vt:lpstr>Wingdings 2</vt:lpstr>
      <vt:lpstr>Telerik Academy</vt:lpstr>
      <vt:lpstr>Data Structures, Algorithms and Complexity</vt:lpstr>
      <vt:lpstr>Table of Contents</vt:lpstr>
      <vt:lpstr>Data Structures</vt:lpstr>
      <vt:lpstr>What is a Data Structure?</vt:lpstr>
      <vt:lpstr>Why Are Data Structures So Important?</vt:lpstr>
      <vt:lpstr>Primitive Types and Collections</vt:lpstr>
      <vt:lpstr>Abstract Data Types (ADT)</vt:lpstr>
      <vt:lpstr>Basic Data Structures</vt:lpstr>
      <vt:lpstr>Basic Data Structures (2)</vt:lpstr>
      <vt:lpstr>Algorithms</vt:lpstr>
      <vt:lpstr>What is an Algorithm?</vt:lpstr>
      <vt:lpstr>Algorithms in Computer Science</vt:lpstr>
      <vt:lpstr>Pseudocode and Flowcharts  </vt:lpstr>
      <vt:lpstr>Algorithms in Programming</vt:lpstr>
      <vt:lpstr>Algorithm Complexity</vt:lpstr>
      <vt:lpstr>Algorithm Analysis</vt:lpstr>
      <vt:lpstr>Algorithmic Complexity</vt:lpstr>
      <vt:lpstr>Time Complexity</vt:lpstr>
      <vt:lpstr>Time Complexity – Example</vt:lpstr>
      <vt:lpstr>Algorithms Complexity</vt:lpstr>
      <vt:lpstr>Asymptotic Notation: Definition</vt:lpstr>
      <vt:lpstr>Typical Complexities</vt:lpstr>
      <vt:lpstr>Typical Complexities (2)</vt:lpstr>
      <vt:lpstr>Time Complexity and Speed</vt:lpstr>
      <vt:lpstr>Time and Memory Complexity</vt:lpstr>
      <vt:lpstr>The Hidden Constant</vt:lpstr>
      <vt:lpstr>Polynomial Algorithms</vt:lpstr>
      <vt:lpstr>Computational Classes</vt:lpstr>
      <vt:lpstr>Analyzing Complexity of Algorithms</vt:lpstr>
      <vt:lpstr>Complexity Examples</vt:lpstr>
      <vt:lpstr>Complexity Examples (2)</vt:lpstr>
      <vt:lpstr>Complexity Examples (3)</vt:lpstr>
      <vt:lpstr>Complexity Examples (4)</vt:lpstr>
      <vt:lpstr>Complexity Examples (5)</vt:lpstr>
      <vt:lpstr>Complexity Examples (6)</vt:lpstr>
      <vt:lpstr>Complexity Examples (7)</vt:lpstr>
      <vt:lpstr>Complexity Examples (8)</vt:lpstr>
      <vt:lpstr>Summary</vt:lpstr>
      <vt:lpstr>Data Structures, Algorithms and Complexity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Structures, Algorithms and Complexity - Overview</dc:title>
  <dc:subject>Telerik Software Academy</dc:subject>
  <dc:creator>Svetlin Nakov</dc:creator>
  <cp:keywords>data structures, algorithms, programming, C#, course, telerik software academy, free courses for developers</cp:keywords>
  <cp:lastModifiedBy>Svetlin Nakov</cp:lastModifiedBy>
  <cp:revision>704</cp:revision>
  <dcterms:created xsi:type="dcterms:W3CDTF">2007-12-08T16:03:35Z</dcterms:created>
  <dcterms:modified xsi:type="dcterms:W3CDTF">2013-05-28T15:49:56Z</dcterms:modified>
  <cp:category>computer science, computer programming, software engineering</cp:category>
</cp:coreProperties>
</file>