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409" r:id="rId15"/>
    <p:sldId id="367" r:id="rId16"/>
    <p:sldId id="368" r:id="rId17"/>
    <p:sldId id="369" r:id="rId18"/>
    <p:sldId id="370" r:id="rId19"/>
    <p:sldId id="405" r:id="rId20"/>
    <p:sldId id="406" r:id="rId21"/>
    <p:sldId id="407" r:id="rId22"/>
    <p:sldId id="408" r:id="rId23"/>
    <p:sldId id="410" r:id="rId24"/>
    <p:sldId id="412" r:id="rId25"/>
    <p:sldId id="413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414" r:id="rId51"/>
    <p:sldId id="415" r:id="rId52"/>
    <p:sldId id="416" r:id="rId53"/>
    <p:sldId id="395" r:id="rId54"/>
    <p:sldId id="404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333" r:id="rId63"/>
  </p:sldIdLst>
  <p:sldSz cx="9144000" cy="6858000" type="screen4x3"/>
  <p:notesSz cx="6881813" cy="92964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60" d="100"/>
          <a:sy n="60" d="100"/>
        </p:scale>
        <p:origin x="-782" y="3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29-05-2013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29-05-2013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134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049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134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049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A18B-6A42-44F5-AEE7-16719D3DB62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8507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45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989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4047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1611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952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56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2077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8619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63F44-2212-4A42-B1FB-1D9D5A272F6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2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552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8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367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6193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068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392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07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10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60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765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625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301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098"/>
            <a:ext cx="8229600" cy="845680"/>
          </a:xfrm>
        </p:spPr>
        <p:txBody>
          <a:bodyPr/>
          <a:lstStyle/>
          <a:p>
            <a:r>
              <a:rPr lang="en-US" sz="4800" dirty="0"/>
              <a:t>Linear Data Structures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101898"/>
            <a:ext cx="8229600" cy="762000"/>
          </a:xfrm>
        </p:spPr>
        <p:txBody>
          <a:bodyPr/>
          <a:lstStyle/>
          <a:p>
            <a:r>
              <a:rPr lang="en-US" dirty="0" smtClean="0"/>
              <a:t>Arrays, Lists</a:t>
            </a:r>
            <a:r>
              <a:rPr lang="en-US" dirty="0"/>
              <a:t>, Stacks, </a:t>
            </a:r>
            <a:r>
              <a:rPr lang="en-US" dirty="0" smtClean="0"/>
              <a:t>Queues</a:t>
            </a:r>
            <a:br>
              <a:rPr lang="en-US" dirty="0" smtClean="0"/>
            </a:br>
            <a:r>
              <a:rPr lang="en-US" dirty="0" smtClean="0"/>
              <a:t> Static and Dynamic Implementation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762628" y="21498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37" y="4933106"/>
            <a:ext cx="1227557" cy="1170374"/>
          </a:xfrm>
          <a:prstGeom prst="rect">
            <a:avLst/>
          </a:prstGeom>
        </p:spPr>
      </p:pic>
      <p:pic>
        <p:nvPicPr>
          <p:cNvPr id="13" name="Picture 4" descr="http://www.upknowledge.com/images/outsourcing/paths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90" y="4599584"/>
            <a:ext cx="3164391" cy="1763116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  <p:pic>
        <p:nvPicPr>
          <p:cNvPr id="18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88" y="546335"/>
            <a:ext cx="4658709" cy="1206265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60906" y="1066800"/>
            <a:ext cx="779729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List&lt;string&gt; list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 { "C#", "Java"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00" y="2514600"/>
            <a:ext cx="3200400" cy="1804749"/>
          </a:xfrm>
          <a:prstGeom prst="wedgeRoundRectCallout">
            <a:avLst>
              <a:gd name="adj1" fmla="val -18012"/>
              <a:gd name="adj2" fmla="val -693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Inline initialization: the compiler adds specified elements to the list.</a:t>
            </a:r>
          </a:p>
        </p:txBody>
      </p:sp>
    </p:spTree>
    <p:extLst>
      <p:ext uri="{BB962C8B-B14F-4D97-AF65-F5344CB8AC3E}">
        <p14:creationId xmlns:p14="http://schemas.microsoft.com/office/powerpoint/2010/main" val="2188962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36" y="1295400"/>
            <a:ext cx="5514864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289425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164824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48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000" dirty="0" smtClean="0"/>
              <a:t> – access element by index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000" dirty="0"/>
              <a:t> – inserts </a:t>
            </a:r>
            <a:r>
              <a:rPr lang="en-US" sz="3000" dirty="0" smtClean="0"/>
              <a:t>given element to the </a:t>
            </a:r>
            <a:r>
              <a:rPr lang="en-US" sz="3000" dirty="0"/>
              <a:t>list at a specified position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000" dirty="0"/>
              <a:t> – removes the first occurrence of </a:t>
            </a:r>
            <a:r>
              <a:rPr lang="en-US" sz="3000" dirty="0" smtClean="0"/>
              <a:t>given element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000" dirty="0" smtClean="0"/>
              <a:t> </a:t>
            </a:r>
            <a:r>
              <a:rPr lang="en-US" sz="3000" dirty="0"/>
              <a:t>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– </a:t>
            </a:r>
            <a:r>
              <a:rPr lang="en-US" sz="3000" dirty="0"/>
              <a:t>determines whether </a:t>
            </a:r>
            <a:r>
              <a:rPr lang="en-US" sz="3000" dirty="0" smtClean="0"/>
              <a:t>an </a:t>
            </a:r>
            <a:r>
              <a:rPr lang="en-US" sz="3000" dirty="0"/>
              <a:t>element is </a:t>
            </a:r>
            <a:r>
              <a:rPr lang="en-US" sz="3000" dirty="0" smtClean="0"/>
              <a:t>part of </a:t>
            </a:r>
            <a:r>
              <a:rPr lang="en-US" sz="3000" dirty="0"/>
              <a:t>the </a:t>
            </a:r>
            <a:r>
              <a:rPr lang="en-US" sz="3000" dirty="0" smtClean="0"/>
              <a:t>list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0565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sz="3000" dirty="0" smtClean="0"/>
              <a:t> – returns </a:t>
            </a:r>
            <a:r>
              <a:rPr lang="en-US" sz="3000" dirty="0"/>
              <a:t>the </a:t>
            </a:r>
            <a:r>
              <a:rPr lang="en-US" sz="3000" dirty="0" smtClean="0"/>
              <a:t>index </a:t>
            </a:r>
            <a:r>
              <a:rPr lang="en-US" sz="3000" dirty="0"/>
              <a:t>of the first occurrence of a </a:t>
            </a:r>
            <a:r>
              <a:rPr lang="en-US" sz="3000" dirty="0" smtClean="0"/>
              <a:t>value</a:t>
            </a:r>
            <a:r>
              <a:rPr lang="bg-BG" sz="3000" dirty="0" smtClean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the list </a:t>
            </a:r>
            <a:r>
              <a:rPr lang="bg-BG" sz="3000" dirty="0" smtClean="0"/>
              <a:t>(</a:t>
            </a:r>
            <a:r>
              <a:rPr lang="en-US" sz="3000" dirty="0" smtClean="0"/>
              <a:t>zero-based</a:t>
            </a:r>
            <a:r>
              <a:rPr lang="bg-BG" sz="3000" dirty="0" smtClean="0"/>
              <a:t>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reverses the order of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sorts the elements in the </a:t>
            </a:r>
            <a:r>
              <a:rPr lang="en-US" sz="3000" dirty="0" smtClean="0"/>
              <a:t>list or </a:t>
            </a:r>
            <a:r>
              <a:rPr lang="en-US" sz="3000" dirty="0"/>
              <a:t>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converts the </a:t>
            </a:r>
            <a:r>
              <a:rPr lang="en-US" sz="3000" dirty="0"/>
              <a:t>elements of the list to </a:t>
            </a:r>
            <a:r>
              <a:rPr lang="en-US" sz="3000" dirty="0" smtClean="0"/>
              <a:t>an array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dirty="0" smtClean="0"/>
              <a:t> – </a:t>
            </a:r>
            <a:r>
              <a:rPr lang="en-US" sz="3000" dirty="0"/>
              <a:t>sets the capacity </a:t>
            </a:r>
            <a:r>
              <a:rPr lang="en-US" sz="3000" dirty="0" smtClean="0"/>
              <a:t>to the </a:t>
            </a:r>
            <a:r>
              <a:rPr lang="en-US" sz="3000" dirty="0"/>
              <a:t>actual number of elements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val="408819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3841750"/>
            <a:ext cx="8496300" cy="2787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buffer memory, allocated in </a:t>
            </a:r>
            <a:r>
              <a:rPr lang="en-US" dirty="0" smtClean="0"/>
              <a:t>advance, to allow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72243"/>
              </p:ext>
            </p:extLst>
          </p:nvPr>
        </p:nvGraphicFramePr>
        <p:xfrm>
          <a:off x="2861683" y="1833899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655558" y="479762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424952" y="1772780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454865" y="-114028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767958"/>
            <a:ext cx="224773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1271" y="990600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392" y="2712814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(Count)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92" y="2698582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19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84706" y="1153210"/>
            <a:ext cx="79496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FindPrimes(int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int end)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start; num &lt;= end; num++)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= 2; div &lt;= Math.Sqrt(num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div++)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 == 0)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72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362200"/>
            <a:ext cx="3558130" cy="1651000"/>
          </a:xfrm>
          <a:effectLst>
            <a:softEdge rad="6350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Primes</a:t>
            </a:r>
            <a:r>
              <a:rPr lang="en-US" dirty="0"/>
              <a:t> in </a:t>
            </a:r>
            <a:r>
              <a:rPr lang="en-US" dirty="0" smtClean="0"/>
              <a:t>an Interval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648201" y="4225024"/>
            <a:ext cx="34131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41330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Union and </a:t>
            </a:r>
            <a:r>
              <a:rPr lang="en-US" sz="3600" dirty="0" smtClean="0"/>
              <a:t>Intersection –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51860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7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441825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Intersection</a:t>
            </a:r>
            <a:endParaRPr lang="en-US" noProof="1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2024063" y="5340949"/>
            <a:ext cx="49688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66" y="1285554"/>
            <a:ext cx="3857626" cy="260064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0881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4800600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6982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Linked List in .NET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1393357" y="833917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4667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Linked 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Stacks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Queues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Circular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  <a:endParaRPr lang="en-US" dirty="0" smtClean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1773752" cy="3048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0697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Linked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a doubly</a:t>
            </a:r>
            <a:r>
              <a:rPr lang="en-US" dirty="0" smtClean="0">
                <a:cs typeface="Times New Roman" pitchFamily="18" charset="0"/>
              </a:rPr>
              <a:t>-linked dynamic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 smtClean="0"/>
              <a:t>, 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can be added at both sides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RemoveFirst(T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7148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12886" y="1345317"/>
            <a:ext cx="79215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LinkedList&lt;string&gt; list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LinkedList&lt;string&gt;();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1003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8" y="904876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56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5036149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Sorting Lists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874349"/>
            <a:ext cx="532445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Ways to Do It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23" y="914400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0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89086" y="1345317"/>
            <a:ext cx="77691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DateTime(2013, 4, 7),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DateTime(2002, 3, 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DateTime(2012, 1, 4),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DateTime(1980, 11, 11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((d1, d2) =&gt; -d1.Year.CompareTo(d2.Year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date.Month)));</a:t>
            </a:r>
          </a:p>
        </p:txBody>
      </p:sp>
    </p:spTree>
    <p:extLst>
      <p:ext uri="{BB962C8B-B14F-4D97-AF65-F5344CB8AC3E}">
        <p14:creationId xmlns:p14="http://schemas.microsoft.com/office/powerpoint/2010/main" val="2541810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02" y="1066800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2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davidsuzuki.org/files/NC/newsletter/paper_stac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2" y="10668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6101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Stacks</a:t>
            </a:r>
            <a:endParaRPr lang="bg-BG" dirty="0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1187450" y="54938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27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LIFO (Last In First Out) structure 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inserted (push) at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removed (pop) from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the </a:t>
            </a:r>
            <a:r>
              <a:rPr lang="en-US" dirty="0" smtClean="0"/>
              <a:t>execution stack </a:t>
            </a:r>
            <a:r>
              <a:rPr lang="en-US" dirty="0"/>
              <a:t>of the program </a:t>
            </a:r>
          </a:p>
          <a:p>
            <a:pPr>
              <a:lnSpc>
                <a:spcPts val="36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058187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/>
              <a:t>Has limited (fixed) capacity</a:t>
            </a:r>
          </a:p>
          <a:p>
            <a:pPr lvl="1"/>
            <a:r>
              <a:rPr lang="en-US" dirty="0" smtClean="0"/>
              <a:t>The current index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 smtClean="0"/>
              <a:t>) moves left / right with each pop / push</a:t>
            </a:r>
            <a:endParaRPr lang="en-US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76400" y="4531845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2206116" y="45678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32560" y="41148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267200" y="5125496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5425" y="5532456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07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(pointer-based) implementation</a:t>
            </a:r>
          </a:p>
          <a:p>
            <a:pPr lvl="1"/>
            <a:r>
              <a:rPr lang="en-US" dirty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 smtClean="0"/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Special pointer keeps the top element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1831825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13257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30783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450825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22459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4825121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992730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5835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7511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06465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7099673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0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3962401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714375" y="3581400"/>
            <a:ext cx="3933825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80" y="1697182"/>
            <a:ext cx="2840278" cy="3889702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60444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56" y="990600"/>
            <a:ext cx="3942192" cy="2962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0536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34000"/>
            <a:ext cx="71670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Stack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6805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/>
              <a:t> data </a:t>
            </a:r>
            <a:r>
              <a:rPr lang="en-US" dirty="0" smtClean="0"/>
              <a:t>structure using </a:t>
            </a:r>
            <a:r>
              <a:rPr lang="en-US" dirty="0"/>
              <a:t>an array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  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Push(T)</a:t>
            </a:r>
            <a:r>
              <a:rPr lang="en-US" dirty="0" smtClean="0"/>
              <a:t> </a:t>
            </a:r>
            <a:r>
              <a:rPr lang="en-US" dirty="0"/>
              <a:t>– inserts elements to the stack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– removes and returns the top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33118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top element of the stack without removing it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stack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stack to an </a:t>
            </a:r>
            <a:r>
              <a:rPr lang="en-US" dirty="0" smtClean="0"/>
              <a:t>array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– </a:t>
            </a:r>
            <a:r>
              <a:rPr lang="en-US" dirty="0"/>
              <a:t>sets the capacity to </a:t>
            </a:r>
            <a:br>
              <a:rPr lang="en-US" dirty="0"/>
            </a:br>
            <a:r>
              <a:rPr lang="en-US" dirty="0"/>
              <a:t>the actual number of elements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4947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000" dirty="0"/>
              <a:t> methods</a:t>
            </a:r>
            <a:endParaRPr lang="bg-BG" sz="3000" dirty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609601" y="1905000"/>
            <a:ext cx="79248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stack.Push("1. Ivan");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stack.Push("2. Nikolay");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stack.Push("3. Maria");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stack.Push("4. George");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Console.WriteLine("Top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stack.Peek());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(stack.Count &gt; 0)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personName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Console.WriteLine(personName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85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804645"/>
            <a:ext cx="3581400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8200" y="3564624"/>
            <a:ext cx="3581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img.photobucket.com/albums/v701/cherrycher/magazine_st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0" t="-8823" r="-5600" b="-8823"/>
          <a:stretch>
            <a:fillRect/>
          </a:stretch>
        </p:blipFill>
        <p:spPr bwMode="auto">
          <a:xfrm>
            <a:off x="1066800" y="1636059"/>
            <a:ext cx="3048000" cy="3585882"/>
          </a:xfrm>
          <a:prstGeom prst="roundRect">
            <a:avLst>
              <a:gd name="adj" fmla="val 96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98987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Example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We are given an arithmetical expression with </a:t>
            </a:r>
            <a:r>
              <a:rPr lang="en-US" sz="3000" dirty="0" smtClean="0"/>
              <a:t>brackets </a:t>
            </a:r>
            <a:r>
              <a:rPr lang="en-US" sz="3000" dirty="0"/>
              <a:t>that can be nested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Goal: extract </a:t>
            </a:r>
            <a:r>
              <a:rPr lang="en-US" sz="3000" dirty="0"/>
              <a:t>all </a:t>
            </a:r>
            <a:r>
              <a:rPr lang="en-US" sz="3000" dirty="0" smtClean="0"/>
              <a:t>sub-expressions in </a:t>
            </a:r>
            <a:r>
              <a:rPr lang="en-US" sz="3000" dirty="0"/>
              <a:t>brackets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Example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(2+3) * 4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3+1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 * 5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Result: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(2+3)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(3+1)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(2 - (2+3) * 4 / (3+1))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/>
              <a:t>' push its index in a stack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' pop the corresponding start index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1787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</a:t>
            </a:r>
            <a:r>
              <a:rPr lang="en-US" dirty="0" smtClean="0"/>
              <a:t>Solution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89504" y="914400"/>
            <a:ext cx="79448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 + (2 - (2+3) * 4 / (3+1)) * 5";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&lt; expression.Length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expression[index];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stack.Push(index);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')')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 = stack.Pop();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index - startIndex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expression.Substring(startIndex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Console.WriteLine(contents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14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7153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Matching Brackets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55236"/>
            <a:ext cx="716702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95400"/>
            <a:ext cx="5705475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6904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683349"/>
            <a:ext cx="6480175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Queues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87450" y="2445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cybershack.com.au/img/2008/News/August_2008/queue512x28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95662"/>
            <a:ext cx="4724400" cy="2657476"/>
          </a:xfrm>
          <a:prstGeom prst="roundRect">
            <a:avLst>
              <a:gd name="adj" fmla="val 9707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4029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inserted at </a:t>
            </a:r>
            <a:r>
              <a:rPr lang="en-US" dirty="0" smtClean="0"/>
              <a:t>the tail (Enqueue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removed </a:t>
            </a:r>
            <a:r>
              <a:rPr lang="en-US" dirty="0" smtClean="0"/>
              <a:t>from the </a:t>
            </a:r>
            <a:r>
              <a:rPr lang="en-US" dirty="0"/>
              <a:t>head </a:t>
            </a:r>
            <a:r>
              <a:rPr lang="en-US" dirty="0" smtClean="0"/>
              <a:t>(</a:t>
            </a:r>
            <a:r>
              <a:rPr lang="en-US" noProof="1" smtClean="0"/>
              <a:t>Dequeue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</a:t>
            </a:r>
            <a:r>
              <a:rPr lang="en-US" dirty="0"/>
              <a:t>queues, </a:t>
            </a:r>
            <a:r>
              <a:rPr lang="en-US" dirty="0" smtClean="0"/>
              <a:t>message queues,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(using pointers)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99604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contains a </a:t>
            </a:r>
            <a:r>
              <a:rPr lang="en-US" dirty="0"/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</a:t>
            </a:r>
            <a:r>
              <a:rPr lang="en-US" dirty="0"/>
              <a:t>size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</a:t>
            </a:r>
            <a:r>
              <a:rPr lang="en-US" dirty="0" smtClean="0"/>
              <a:t>linearly, in sequence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Can be implemented in several ways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resizable array (the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Queue</a:t>
            </a:r>
            <a:endParaRPr lang="bg-BG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>
                <a:cs typeface="Times New Roman" pitchFamily="18" charset="0"/>
              </a:rPr>
              <a:t>Has limited (fixed) capacity</a:t>
            </a:r>
          </a:p>
          <a:p>
            <a:pPr lvl="1"/>
            <a:r>
              <a:rPr lang="en-US" dirty="0">
                <a:cs typeface="Times New Roman" pitchFamily="18" charset="0"/>
              </a:rPr>
              <a:t>Implement as a “circular array”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en-US" dirty="0"/>
              <a:t> </a:t>
            </a:r>
            <a:r>
              <a:rPr lang="en-US" dirty="0" smtClean="0"/>
              <a:t>indices, </a:t>
            </a:r>
            <a:r>
              <a:rPr lang="en-US" dirty="0"/>
              <a:t>pointing to the head and the </a:t>
            </a:r>
            <a:r>
              <a:rPr lang="en-US" dirty="0" smtClean="0"/>
              <a:t>tail of the cyclic queue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549452" y="48669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2079168" y="49028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05612" y="44498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3531571" y="54706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330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00568" y="54605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16512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1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 (pointer-based) implementation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</a:t>
            </a:r>
            <a:r>
              <a:rPr lang="en-US" dirty="0" smtClean="0">
                <a:cs typeface="Times New Roman" pitchFamily="18" charset="0"/>
              </a:rPr>
              <a:t>item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Dynamically create and delete objects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1831825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13257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30783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341456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22459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4825121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92730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65835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57511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6465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099673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080922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00601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2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patricktaylor.com/uploads/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60" y="1276350"/>
            <a:ext cx="4583288" cy="276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555224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93424"/>
            <a:ext cx="688231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Queue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678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queue data structure using </a:t>
            </a:r>
            <a:r>
              <a:rPr lang="en-US" dirty="0" smtClean="0"/>
              <a:t>a circular resizable array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Enqueue(T)</a:t>
            </a:r>
            <a:r>
              <a:rPr lang="en-US" dirty="0" smtClean="0"/>
              <a:t> </a:t>
            </a:r>
            <a:r>
              <a:rPr lang="en-US" dirty="0"/>
              <a:t>– adds an element to the</a:t>
            </a:r>
            <a:br>
              <a:rPr lang="en-US" dirty="0"/>
            </a:br>
            <a:r>
              <a:rPr lang="en-US" dirty="0"/>
              <a:t>end of the queue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dirty="0" smtClean="0"/>
              <a:t> </a:t>
            </a:r>
            <a:r>
              <a:rPr lang="en-US" dirty="0"/>
              <a:t>– removes and returns the element at the beginning of the queue</a:t>
            </a:r>
          </a:p>
        </p:txBody>
      </p:sp>
    </p:spTree>
    <p:extLst>
      <p:ext uri="{BB962C8B-B14F-4D97-AF65-F5344CB8AC3E}">
        <p14:creationId xmlns:p14="http://schemas.microsoft.com/office/powerpoint/2010/main" val="561137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element at the beginning of the queue </a:t>
            </a:r>
            <a:r>
              <a:rPr lang="en-US" dirty="0" smtClean="0"/>
              <a:t>without removing </a:t>
            </a:r>
            <a:r>
              <a:rPr lang="en-US" dirty="0"/>
              <a:t>it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queue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queue </a:t>
            </a:r>
            <a:r>
              <a:rPr lang="en-US" dirty="0" smtClean="0"/>
              <a:t>to an array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</a:t>
            </a:r>
            <a:r>
              <a:rPr lang="en-US" dirty="0"/>
              <a:t>– sets the capacity to the actual number of elements in the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6256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noProof="1" smtClean="0"/>
              <a:t> </a:t>
            </a:r>
            <a:r>
              <a:rPr lang="en-US" noProof="1"/>
              <a:t>–</a:t>
            </a:r>
            <a:r>
              <a:rPr lang="bg-BG" dirty="0"/>
              <a:t> </a:t>
            </a:r>
            <a:r>
              <a:rPr lang="en-US" noProof="1"/>
              <a:t>Example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76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3000" noProof="1"/>
              <a:t> methods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684214" y="1935163"/>
            <a:ext cx="7773986" cy="4409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One");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Two");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Three");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Four");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(queue.Count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queue.Dequeue();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11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704312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490037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6" name="Picture 4" descr="http://bonnvoyage.files.wordpress.com/2007/10/bus-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4" y="1219200"/>
            <a:ext cx="4800600" cy="295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6461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sz="3000" dirty="0"/>
              <a:t>We are given the sequence: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1160463" lvl="1" indent="-449263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800" dirty="0"/>
              <a:t>S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2*(N+1)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4*N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/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355600" indent="-355600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Find </a:t>
            </a:r>
            <a:r>
              <a:rPr lang="en-US" dirty="0"/>
              <a:t>the first index of given number P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Example: N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S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Index of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062644" y="5143500"/>
            <a:ext cx="513304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N, N+1, 2*N</a:t>
            </a:r>
            <a:endParaRPr lang="bg-BG" dirty="0"/>
          </a:p>
        </p:txBody>
      </p:sp>
      <p:sp>
        <p:nvSpPr>
          <p:cNvPr id="640005" name="Freeform 5"/>
          <p:cNvSpPr>
            <a:spLocks/>
          </p:cNvSpPr>
          <p:nvPr/>
        </p:nvSpPr>
        <p:spPr bwMode="auto">
          <a:xfrm>
            <a:off x="1676400" y="2144208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>
            <a:spLocks/>
          </p:cNvSpPr>
          <p:nvPr/>
        </p:nvSpPr>
        <p:spPr bwMode="auto">
          <a:xfrm flipV="1">
            <a:off x="1696496" y="2819400"/>
            <a:ext cx="1295400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686448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047352" y="3124200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>
            <a:spLocks/>
          </p:cNvSpPr>
          <p:nvPr/>
        </p:nvSpPr>
        <p:spPr bwMode="auto">
          <a:xfrm>
            <a:off x="2245808" y="2115633"/>
            <a:ext cx="151288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793495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>
            <a:spLocks/>
          </p:cNvSpPr>
          <p:nvPr/>
        </p:nvSpPr>
        <p:spPr bwMode="auto">
          <a:xfrm flipV="1">
            <a:off x="2249992" y="2840038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322693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>
            <a:spLocks/>
          </p:cNvSpPr>
          <p:nvPr/>
        </p:nvSpPr>
        <p:spPr bwMode="auto">
          <a:xfrm>
            <a:off x="3048000" y="207277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389437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>
            <a:spLocks/>
          </p:cNvSpPr>
          <p:nvPr/>
        </p:nvSpPr>
        <p:spPr bwMode="auto">
          <a:xfrm flipV="1">
            <a:off x="3048000" y="2819400"/>
            <a:ext cx="41052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470535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79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nimBg="1"/>
      <p:bldP spid="640006" grpId="0" animBg="1"/>
      <p:bldP spid="640007" grpId="0"/>
      <p:bldP spid="640008" grpId="0"/>
      <p:bldP spid="640009" grpId="0" animBg="1"/>
      <p:bldP spid="640010" grpId="0"/>
      <p:bldP spid="640011" grpId="0" animBg="1"/>
      <p:bldP spid="640012" grpId="0"/>
      <p:bldP spid="640013" grpId="0" animBg="1"/>
      <p:bldP spid="640014" grpId="0"/>
      <p:bldP spid="640015" grpId="0" animBg="1"/>
      <p:bldP spid="6400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Sequence – Solution </a:t>
            </a:r>
            <a:r>
              <a:rPr lang="en-US" sz="3600" dirty="0" smtClean="0"/>
              <a:t>with a </a:t>
            </a:r>
            <a:r>
              <a:rPr lang="en-US" sz="3600" dirty="0"/>
              <a:t>Queue</a:t>
            </a:r>
            <a:endParaRPr lang="en-US" sz="3600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16;</a:t>
            </a:r>
          </a:p>
          <a:p>
            <a:pPr eaLnBrk="0" hangingPunct="0">
              <a:spcBef>
                <a:spcPct val="5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queue.Dequeue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Console.WriteLine("Index = {0}",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queue.Enqueue(current+1);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queue.Enqueue(2*current);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1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csiro.au/files/images/pgm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88" y="1295400"/>
            <a:ext cx="4740312" cy="263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882" y="4495800"/>
            <a:ext cx="74919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Sequence N, N+1, 2*N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40949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938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direct access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</a:t>
            </a:r>
            <a:r>
              <a:rPr lang="en-US" dirty="0" smtClean="0"/>
              <a:t>fixed capacity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Insertion, deletion and resizing </a:t>
            </a:r>
            <a:r>
              <a:rPr lang="en-US" dirty="0" smtClean="0"/>
              <a:t>are slow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1676400" y="5065245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/>
        </p:nvGraphicFramePr>
        <p:xfrm>
          <a:off x="2206116" y="51012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32560" y="46482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3950"/>
            <a:ext cx="1854200" cy="139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903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054100"/>
            <a:ext cx="7924800" cy="685800"/>
          </a:xfrm>
        </p:spPr>
        <p:txBody>
          <a:bodyPr/>
          <a:lstStyle/>
          <a:p>
            <a:r>
              <a:rPr lang="en-US" dirty="0" smtClean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780379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 smtClean="0"/>
              <a:t>, …</a:t>
            </a:r>
            <a:endParaRPr lang="bg-B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19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0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dirty="0" smtClean="0"/>
              <a:t> / indexer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RemoveAt(…)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</a:t>
            </a:r>
            <a:r>
              <a:rPr lang="en-US" dirty="0" smtClean="0"/>
              <a:t>Hierarchy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basic linear </a:t>
            </a:r>
            <a:r>
              <a:rPr lang="en-US" sz="3000" dirty="0"/>
              <a:t>data structures in </a:t>
            </a:r>
            <a:r>
              <a:rPr lang="en-US" sz="3000" dirty="0" smtClean="0"/>
              <a:t>the computer </a:t>
            </a:r>
            <a:r>
              <a:rPr lang="en-US" sz="3000" dirty="0"/>
              <a:t>programming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List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dirty="0" smtClean="0"/>
              <a:t> classes </a:t>
            </a:r>
            <a:r>
              <a:rPr lang="en-US" sz="2600" dirty="0"/>
              <a:t>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Stack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Queue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</a:t>
            </a:r>
            <a:r>
              <a:rPr lang="en-US" sz="2600" dirty="0" smtClean="0"/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339675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652921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val="61588542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8221961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  <p:extLst>
      <p:ext uri="{BB962C8B-B14F-4D97-AF65-F5344CB8AC3E}">
        <p14:creationId xmlns:p14="http://schemas.microsoft.com/office/powerpoint/2010/main" val="304859082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358523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Dynamic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Singly-linked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815265" y="5486400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/>
        </p:nvGraphicFramePr>
        <p:xfrm>
          <a:off x="15412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32938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2057" y="5805564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24614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5040648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4208257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7990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9666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42057" y="506520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7713457" y="5562600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6858000" y="1828800"/>
            <a:ext cx="19812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8366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buFont typeface="+mj-lt"/>
              <a:buAutoNum type="arabicPeriod" startAt="11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454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85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Doubly-linked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1010696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724647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33400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1705199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07113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2487295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1857599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1010696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4745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3467847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4249943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3620247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5230495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6012591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5382895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7003191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6564592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24600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507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4841" y="1752600"/>
            <a:ext cx="6152732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25740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Auto-Resizable Indexed Lists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48075"/>
            <a:ext cx="4876800" cy="2143125"/>
          </a:xfrm>
          <a:prstGeom prst="roundRect">
            <a:avLst>
              <a:gd name="adj" fmla="val 1057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47695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</a:t>
            </a:r>
            <a:r>
              <a:rPr lang="en-US" dirty="0"/>
              <a:t>an array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</a:t>
            </a:r>
          </a:p>
        </p:txBody>
      </p:sp>
    </p:spTree>
    <p:extLst>
      <p:ext uri="{BB962C8B-B14F-4D97-AF65-F5344CB8AC3E}">
        <p14:creationId xmlns:p14="http://schemas.microsoft.com/office/powerpoint/2010/main" val="1129413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2196</TotalTime>
  <Words>3606</Words>
  <Application>Microsoft Office PowerPoint</Application>
  <PresentationFormat>On-screen Show (4:3)</PresentationFormat>
  <Paragraphs>667</Paragraphs>
  <Slides>62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Academy</vt:lpstr>
      <vt:lpstr>Linear Data Structures</vt:lpstr>
      <vt:lpstr>Table of Contents</vt:lpstr>
      <vt:lpstr>Lists</vt:lpstr>
      <vt:lpstr>The List ADT</vt:lpstr>
      <vt:lpstr>Static List</vt:lpstr>
      <vt:lpstr>Linked List</vt:lpstr>
      <vt:lpstr>Linked List (2)</vt:lpstr>
      <vt:lpstr>The List&lt;T&gt; Class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Stacks</vt:lpstr>
      <vt:lpstr>The Stack ADT</vt:lpstr>
      <vt:lpstr>Static Stack</vt:lpstr>
      <vt:lpstr>Linked Stack</vt:lpstr>
      <vt:lpstr>The Stack&lt;T&gt; Class</vt:lpstr>
      <vt:lpstr>The Stack&lt;T&gt; Class</vt:lpstr>
      <vt:lpstr>The Stack&lt;T&gt; Class (2)</vt:lpstr>
      <vt:lpstr>Stack&lt;T&gt; – Example</vt:lpstr>
      <vt:lpstr>Stack&lt;T&gt;</vt:lpstr>
      <vt:lpstr>Matching Brackets – Example</vt:lpstr>
      <vt:lpstr>Matching Brackets – Solution</vt:lpstr>
      <vt:lpstr>Matching Brackets</vt:lpstr>
      <vt:lpstr>Queues</vt:lpstr>
      <vt:lpstr>The Queue ADT</vt:lpstr>
      <vt:lpstr>Static Queue</vt:lpstr>
      <vt:lpstr>Linked Queue</vt:lpstr>
      <vt:lpstr>The Queue&lt;T&gt; Class</vt:lpstr>
      <vt:lpstr>The Queue&lt;T&gt; Class</vt:lpstr>
      <vt:lpstr>The Queue&lt;T&gt; Class (2)</vt:lpstr>
      <vt:lpstr>Queue&lt;T&gt; – Example</vt:lpstr>
      <vt:lpstr>The Queue&lt;T&gt; Class</vt:lpstr>
      <vt:lpstr>Sequence N, N+1, 2*N</vt:lpstr>
      <vt:lpstr>Sequence – Solution with a Queue</vt:lpstr>
      <vt:lpstr>Sequence N, N+1, 2*N</vt:lpstr>
      <vt:lpstr>List Interfaces in .NET</vt:lpstr>
      <vt:lpstr>List Interfaces in .NET</vt:lpstr>
      <vt:lpstr>List Interfaces Hierarchy</vt:lpstr>
      <vt:lpstr>Summary</vt:lpstr>
      <vt:lpstr>Linear Data Structures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subject>Telerik Software Academy</dc:subject>
  <dc:creator>Svetlin Nakov</dc:creator>
  <cp:keywords>data structures, algorithms, programming, C#, course, telerik software academy, free courses for developers</cp:keywords>
  <cp:lastModifiedBy>Svetlin Nakov</cp:lastModifiedBy>
  <cp:revision>741</cp:revision>
  <dcterms:created xsi:type="dcterms:W3CDTF">2007-12-08T16:03:35Z</dcterms:created>
  <dcterms:modified xsi:type="dcterms:W3CDTF">2013-05-29T17:29:33Z</dcterms:modified>
  <cp:category>computer science, computer programming, software engineering</cp:category>
</cp:coreProperties>
</file>