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</p:sldIdLst>
  <p:sldSz cx="9144000" cy="6858000"/>
  <p:notesSz cx="6881812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7960" y="4415400"/>
            <a:ext cx="5504760" cy="4182840"/>
          </a:xfrm>
          <a:prstGeom prst="rect">
            <a:avLst/>
          </a:prstGeom>
        </p:spPr>
        <p:txBody>
          <a:bodyPr wrap="none" lIns="0" rIns="0" tIns="0" bIns="0"/>
          <a:p>
            <a:r>
              <a:rPr lang="bg-BG"/>
              <a:t>Click to edit the notes format</a:t>
            </a:r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86200" cy="464400"/>
          </a:xfrm>
          <a:prstGeom prst="rect">
            <a:avLst/>
          </a:prstGeom>
        </p:spPr>
        <p:txBody>
          <a:bodyPr wrap="none" lIns="0" rIns="0" tIns="0" bIns="0"/>
          <a:p>
            <a:r>
              <a:rPr lang="bg-BG"/>
              <a:t>&lt;header&gt;</a:t>
            </a:r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dt"/>
          </p:nvPr>
        </p:nvSpPr>
        <p:spPr>
          <a:xfrm>
            <a:off x="3895200" y="0"/>
            <a:ext cx="2986200" cy="46440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bg-BG"/>
              <a:t>&lt;date/time&gt;</a:t>
            </a:r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ftr"/>
          </p:nvPr>
        </p:nvSpPr>
        <p:spPr>
          <a:xfrm>
            <a:off x="0" y="8831520"/>
            <a:ext cx="2986200" cy="46440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bg-BG"/>
              <a:t>&lt;footer&gt;</a:t>
            </a:r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sldNum"/>
          </p:nvPr>
        </p:nvSpPr>
        <p:spPr>
          <a:xfrm>
            <a:off x="3895200" y="8831520"/>
            <a:ext cx="2986200" cy="46440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33D8F90A-8701-438A-B840-5BBC374C60AB}" type="slidenum">
              <a:rPr lang="bg-BG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2982600" cy="464760"/>
          </a:xfrm>
          <a:prstGeom prst="rect">
            <a:avLst/>
          </a:prstGeom>
        </p:spPr>
        <p:txBody>
          <a:bodyPr lIns="92520" rIns="92520" tIns="46080" bIns="46080"/>
          <a:p>
            <a:pPr>
              <a:lnSpc>
                <a:spcPct val="100000"/>
              </a:lnSpc>
            </a:pPr>
            <a:r>
              <a:rPr lang="bg-BG" sz="1200">
                <a:solidFill>
                  <a:srgbClr val="000000"/>
                </a:solidFill>
                <a:latin typeface="Calibri"/>
                <a:ea typeface="+mn-ea"/>
              </a:rPr>
              <a:t>*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0" y="8829720"/>
            <a:ext cx="2982600" cy="464760"/>
          </a:xfrm>
          <a:prstGeom prst="rect">
            <a:avLst/>
          </a:prstGeom>
        </p:spPr>
        <p:txBody>
          <a:bodyPr lIns="92520" rIns="92520" tIns="46080" bIns="46080" anchor="b"/>
          <a:p>
            <a:pPr>
              <a:lnSpc>
                <a:spcPct val="100000"/>
              </a:lnSpc>
            </a:pPr>
            <a:r>
              <a:rPr lang="bg-BG" sz="1200">
                <a:solidFill>
                  <a:srgbClr val="000000"/>
                </a:solidFill>
                <a:latin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3897360" y="8829720"/>
            <a:ext cx="2982600" cy="464760"/>
          </a:xfrm>
          <a:prstGeom prst="rect">
            <a:avLst/>
          </a:prstGeom>
        </p:spPr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81FBA92C-86C1-451A-BE8C-F5A9B616C2A9}" type="slidenum">
              <a:rPr lang="bg-BG" sz="1200">
                <a:solidFill>
                  <a:srgbClr val="000000"/>
                </a:solidFill>
                <a:latin typeface="Calibri"/>
              </a:rPr>
              <a:t>&lt;number&gt;</a:t>
            </a:fld>
            <a:r>
              <a:rPr lang="bg-BG" sz="1200">
                <a:solidFill>
                  <a:srgbClr val="000000"/>
                </a:solidFill>
                <a:latin typeface="Calibri"/>
              </a:rPr>
              <a:t>##</a:t>
            </a:r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87240" y="4416480"/>
            <a:ext cx="5506560" cy="418284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8686440" cy="579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28800" y="76320"/>
            <a:ext cx="708624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8686440" cy="579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8686440" cy="579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828800" y="76320"/>
            <a:ext cx="708624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8686440" cy="579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1828800" y="76320"/>
            <a:ext cx="708624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2480" y="914400"/>
            <a:ext cx="7257960" cy="579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828800" y="76320"/>
            <a:ext cx="708624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860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579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9640" y="393912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9640" y="914400"/>
            <a:ext cx="42386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8600" y="3939120"/>
            <a:ext cx="8686440" cy="2761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523880"/>
            <a:ext cx="8229240" cy="1523520"/>
          </a:xfrm>
          <a:prstGeom prst="rect">
            <a:avLst/>
          </a:prstGeom>
        </p:spPr>
        <p:txBody>
          <a:bodyPr lIns="90000" rIns="90000" tIns="0" bIns="0" anchor="b"/>
          <a:p>
            <a:pPr algn="r">
              <a:lnSpc>
                <a:spcPts val="1976"/>
              </a:lnSpc>
            </a:pPr>
            <a:r>
              <a:rPr b="1" lang="en-US" sz="5400">
                <a:solidFill>
                  <a:srgbClr val="d4ff5b"/>
                </a:solidFill>
                <a:latin typeface="Corbel"/>
              </a:rPr>
              <a:t>Click to edit the title text formatPresentation Title</a:t>
            </a:r>
            <a:endParaRPr/>
          </a:p>
        </p:txBody>
      </p:sp>
      <p:sp>
        <p:nvSpPr>
          <p:cNvPr id="5" name="Line 2"/>
          <p:cNvSpPr/>
          <p:nvPr/>
        </p:nvSpPr>
        <p:spPr>
          <a:xfrm>
            <a:off x="2666880" y="4114800"/>
            <a:ext cx="6248520" cy="0"/>
          </a:xfrm>
          <a:prstGeom prst="line">
            <a:avLst/>
          </a:prstGeom>
          <a:ln w="38160">
            <a:solidFill>
              <a:srgbClr val="daedf2"/>
            </a:solidFill>
            <a:round/>
          </a:ln>
        </p:spPr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44600" y="4572000"/>
            <a:ext cx="3352320" cy="663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deff9b"/>
                </a:solidFill>
                <a:latin typeface="Corbel"/>
              </a:rPr>
              <a:t>Seventh Outline LevelAuthor Name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5833800"/>
            <a:ext cx="3352320" cy="4067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>
                <a:solidFill>
                  <a:srgbClr val="0efe58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>
                <a:solidFill>
                  <a:srgbClr val="0efe58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>
                <a:solidFill>
                  <a:srgbClr val="0efe58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>
                <a:solidFill>
                  <a:srgbClr val="0efe58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>
                <a:solidFill>
                  <a:srgbClr val="0efe58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>
                <a:solidFill>
                  <a:srgbClr val="0efe58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efe58"/>
                </a:solidFill>
                <a:latin typeface="Corbel"/>
              </a:rPr>
              <a:t>Seventh Outline LevelCompany Name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6138360"/>
            <a:ext cx="3352320" cy="4067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7b300"/>
                </a:solidFill>
                <a:latin typeface="Corbel"/>
              </a:rPr>
              <a:t>Seventh Outline LevelCompany Web Site</a:t>
            </a:r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5029200"/>
            <a:ext cx="3352320" cy="4519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300">
                <a:solidFill>
                  <a:srgbClr val="739900"/>
                </a:solidFill>
                <a:latin typeface="Corbel"/>
              </a:rPr>
              <a:t>Seventh Outline LevelPosition</a:t>
            </a:r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5405760"/>
            <a:ext cx="3352320" cy="4067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739900"/>
                </a:solidFill>
                <a:latin typeface="Corbel"/>
              </a:rPr>
              <a:t>Seventh Outline LevelWeb Site</a:t>
            </a:r>
            <a:endParaRPr/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4267080" y="4572000"/>
            <a:ext cx="4419360" cy="1904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500">
                <a:solidFill>
                  <a:srgbClr val="ebffc2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ebffc2"/>
                </a:solidFill>
                <a:latin typeface="Corbel"/>
              </a:rPr>
              <a:t>Seventh Outline LevelInsert a Picture Here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Click to edit the title text formatSlide Title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Seventh Outline LevelFirst Level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"/>
            </a:pPr>
            <a:r>
              <a:rPr b="1" lang="en-US" sz="2800">
                <a:solidFill>
                  <a:srgbClr val="f5ffc2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"/>
            </a:pPr>
            <a:r>
              <a:rPr b="1" lang="en-US" sz="2600">
                <a:solidFill>
                  <a:srgbClr val="ebffc2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"/>
            </a:pPr>
            <a:r>
              <a:rPr b="1" lang="en-US" sz="2400">
                <a:solidFill>
                  <a:srgbClr val="ebffc2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456840" cy="228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CC1E775-674B-489A-83CC-1C7832D99A35}" type="slidenum">
              <a:rPr lang="bg-BG" sz="1100">
                <a:solidFill>
                  <a:srgbClr val="ebffc2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Click to edit the title text formatSection Title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9140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Click to edit the title text formatPresentation Title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295280" y="2438280"/>
            <a:ext cx="6400440" cy="209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8000">
                <a:solidFill>
                  <a:srgbClr val="e8ffc8"/>
                </a:solidFill>
                <a:latin typeface="Corbel"/>
              </a:rPr>
              <a:t>Questions?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Exercises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228600" y="914400"/>
            <a:ext cx="8686440" cy="5714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ts val="1270"/>
              </a:lnSpc>
              <a:buSzPct val="25000"/>
              <a:buFont typeface="Wingdings 2" charset="2"/>
              <a:buAutoNum type="arabicPeriod"/>
            </a:pPr>
            <a:r>
              <a:rPr b="1" lang="en-US" sz="2800">
                <a:solidFill>
                  <a:srgbClr val="ebffd2"/>
                </a:solidFill>
                <a:latin typeface="Corbel"/>
              </a:rPr>
              <a:t>Implement a class</a:t>
            </a:r>
            <a:r>
              <a:rPr b="1" lang="en-US" sz="2800">
                <a:solidFill>
                  <a:srgbClr val="daedf2"/>
                </a:solidFill>
                <a:latin typeface="Consolas"/>
              </a:rPr>
              <a:t>PriorityQueue&lt;T&gt;</a:t>
            </a:r>
            <a:r>
              <a:rPr b="1" lang="en-US" sz="2800">
                <a:solidFill>
                  <a:srgbClr val="ebffd2"/>
                </a:solidFill>
                <a:latin typeface="Corbel"/>
              </a:rPr>
              <a:t>based on the data structure "binary heap".</a:t>
            </a:r>
            <a:endParaRPr/>
          </a:p>
          <a:p>
            <a:pPr>
              <a:lnSpc>
                <a:spcPts val="1270"/>
              </a:lnSpc>
              <a:buSzPct val="25000"/>
              <a:buFont typeface="Wingdings 2" charset="2"/>
              <a:buAutoNum type="arabicPeriod"/>
            </a:pPr>
            <a:r>
              <a:rPr b="1" lang="en-US" sz="2800">
                <a:solidFill>
                  <a:srgbClr val="ebffd2"/>
                </a:solidFill>
                <a:latin typeface="Corbel"/>
              </a:rPr>
              <a:t>Write a program to read a large collection of products (name + price) and efficiently find the first 20 products in the price range [a…b]. Test for 500 000 products and 10 000 price searches.</a:t>
            </a:r>
            <a:endParaRPr/>
          </a:p>
          <a:p>
            <a:pPr>
              <a:lnSpc>
                <a:spcPts val="1270"/>
              </a:lnSpc>
            </a:pPr>
            <a:r>
              <a:rPr b="1" lang="en-US" sz="2800">
                <a:solidFill>
                  <a:srgbClr val="ebffd2"/>
                </a:solidFill>
                <a:latin typeface="Corbel"/>
              </a:rPr>
              <a:t>Hint: you may use</a:t>
            </a:r>
            <a:r>
              <a:rPr b="1" lang="en-US" sz="2800">
                <a:solidFill>
                  <a:srgbClr val="daedf2"/>
                </a:solidFill>
                <a:latin typeface="Consolas"/>
              </a:rPr>
              <a:t>OrderedBag&lt;T&gt;</a:t>
            </a:r>
            <a:r>
              <a:rPr b="1" lang="en-US" sz="2800">
                <a:solidFill>
                  <a:srgbClr val="ebffd2"/>
                </a:solidFill>
                <a:latin typeface="Corbel"/>
              </a:rPr>
              <a:t>and sub-ranges.</a:t>
            </a:r>
            <a:endParaRPr/>
          </a:p>
          <a:p>
            <a:pPr>
              <a:lnSpc>
                <a:spcPts val="1270"/>
              </a:lnSpc>
              <a:buSzPct val="25000"/>
              <a:buFont typeface="Corbel"/>
              <a:buAutoNum type="arabicPeriod"/>
            </a:pPr>
            <a:r>
              <a:rPr b="1" lang="en-US" sz="2800">
                <a:solidFill>
                  <a:srgbClr val="ebffd2"/>
                </a:solidFill>
                <a:latin typeface="Corbel"/>
              </a:rPr>
              <a:t>Write a program that finds a set of words (e.g. 1000 words) in a large text (e.g. 100 MB text file). Print how many times each word occurs in the text.</a:t>
            </a:r>
            <a:endParaRPr/>
          </a:p>
          <a:p>
            <a:pPr>
              <a:lnSpc>
                <a:spcPts val="1270"/>
              </a:lnSpc>
            </a:pPr>
            <a:r>
              <a:rPr b="1" lang="en-US" sz="2800">
                <a:solidFill>
                  <a:srgbClr val="ebffd2"/>
                </a:solidFill>
                <a:latin typeface="Corbel"/>
              </a:rPr>
              <a:t>Hint: you may find a C#triein Internet.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