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8A63-51E5-40D4-9E0A-6E11DC801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A254-B465-4D59-9FF0-9C441833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49E-2183-427E-ABE3-08668E48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BFA5-0E90-4302-94C9-E6DDCDF2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142C-F39E-4D0B-BEB0-530F6942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56A3-0F21-40C4-A106-147B9705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201B2-7B8D-4E88-A24D-C704E8BB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4DA4-B1D1-458C-B99F-F413E37C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833C-7123-40AC-8373-57FC2D92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9A51-69A0-49B4-B162-21684015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1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80FE5-00FC-456C-92E5-67896E049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1B9FA-FC20-416B-A71C-11D0AAB17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62DD-CC0C-4BF0-9BF7-62390D97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914A-D9B1-4542-8653-3F8976CA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ACB1-D52E-41BA-8E4A-8091EFE8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5DF-5EF1-411C-AFBF-C8AB5057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33E3-0850-4153-A8DD-B9B6C444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0CF0-963E-4DB4-A6E2-4DBEF53A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D502-1230-41B0-AB3B-6E756837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5DCD-0C80-4CD9-98F8-05036D49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3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AEE9-2490-4F02-905E-244ED10F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51F2-31D2-4F71-91E5-52C3A296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23FB-2BBF-40CB-A06C-9206B090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FA66-0C8F-457A-8EDD-B693B203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3747-BE4F-4646-962E-7B0CE10F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D5FB-2D89-4306-AB5C-06B344FB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8A9D-8749-4CCD-BECC-D395B4A45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F6951-88CD-4667-85E3-E4C342A9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602F4-097F-4530-9583-6498F6D6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C012E-B32A-4C51-B084-F48DC415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C416-4643-477E-9E76-D3876115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8E-5862-4A9B-9263-1BF98A7E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DB87E-7318-4CB4-BA07-682C1ABE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1F35D-B62E-4C1B-B4F7-E674E9AB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86AF-846A-497A-97FE-E2F773DA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276F1-8536-4FDD-B8CC-77CB1137C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9F035-05DA-4F57-93BE-94DBC23C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95E78-0128-4578-9E2F-F69DAC48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924E0-8403-4F62-9139-4E40D367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C2DD-F19D-4E53-AEF2-ECDF3F5D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49BAA-AE68-444E-88A8-FCFAF156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30952-7295-4A22-B70D-5626B8B7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E109C-3583-46C7-BD89-A620BA9E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0B80B-533E-42E6-8BFE-28F5BE85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EEE93-FEAD-4A25-B846-4E7BC129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D1DCE-04DF-4AEC-8E17-341610B4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8130-CCD5-4F3A-9602-01467DD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39F8-E777-4C82-8E40-1CBF7CCA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AE5AE-3E64-4130-A829-2F7FF1742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30775-8E39-434B-A089-92719778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A5212-FD2C-4AB4-B5AA-FA491D5D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05D8-214D-4E87-89D5-EDAB999C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300A-7E07-4D40-8AB3-DA61A81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0EB1-6034-49F0-854E-42380DC6A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ADC3-9380-40B9-83C6-C3EC23E28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5B1D8-E3BD-4FBB-8805-176FE46F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8CCD-1CA1-47CA-A4DC-C9AC9349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74C4E-DC67-40AD-91D2-5EF847BF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5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DAEC2-7AA7-45CA-83AF-68BBE6BA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7666-B78A-4CDB-8A88-68A5686E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4D09-35FF-44E6-9FE2-A432EDB87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5AD95-9423-4EFD-814D-6E1FB78291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05F5-6707-4293-85DE-ECD270AD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2E60-0D3B-4806-ABAB-E6EF1E1DF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7125-B1DC-43C6-9169-3D949C25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597-1F89-4EBD-B4F4-4F0E630AE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Asynchronous Components in Processor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448A9-8144-463A-AA2F-7C64A3AA3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Smith</a:t>
            </a:r>
          </a:p>
          <a:p>
            <a:r>
              <a:rPr lang="en-US" dirty="0"/>
              <a:t>CSE 661, Abdallah</a:t>
            </a:r>
          </a:p>
        </p:txBody>
      </p:sp>
    </p:spTree>
    <p:extLst>
      <p:ext uri="{BB962C8B-B14F-4D97-AF65-F5344CB8AC3E}">
        <p14:creationId xmlns:p14="http://schemas.microsoft.com/office/powerpoint/2010/main" val="224085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3F1-815B-42E2-BEE9-90A475A9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asynchronous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5D2F-01E1-42B2-8F62-F1BB13B4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0793" cy="4351338"/>
          </a:xfrm>
        </p:spPr>
        <p:txBody>
          <a:bodyPr/>
          <a:lstStyle/>
          <a:p>
            <a:r>
              <a:rPr lang="en-US" dirty="0"/>
              <a:t>No clocking</a:t>
            </a:r>
          </a:p>
          <a:p>
            <a:pPr lvl="1"/>
            <a:r>
              <a:rPr lang="en-US" dirty="0"/>
              <a:t>Removes stalls!</a:t>
            </a:r>
          </a:p>
          <a:p>
            <a:r>
              <a:rPr lang="en-US" dirty="0"/>
              <a:t>Uses communication protocols for control flow</a:t>
            </a:r>
          </a:p>
          <a:p>
            <a:pPr lvl="1"/>
            <a:r>
              <a:rPr lang="en-US" dirty="0"/>
              <a:t>Event-Driven Architecture</a:t>
            </a:r>
          </a:p>
          <a:p>
            <a:r>
              <a:rPr lang="en-US" dirty="0"/>
              <a:t>Analogous to OOP</a:t>
            </a:r>
          </a:p>
          <a:p>
            <a:pPr lvl="1"/>
            <a:r>
              <a:rPr lang="en-US" dirty="0"/>
              <a:t>Components &lt;-&gt; classes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D27E8E-669D-4B61-A43B-049D9B23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59" y="1686835"/>
            <a:ext cx="4628918" cy="4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3F1-815B-42E2-BEE9-90A475A9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5DFA0-18DE-47B0-97FD-BF147E9AF6A2}"/>
              </a:ext>
            </a:extLst>
          </p:cNvPr>
          <p:cNvSpPr txBox="1"/>
          <p:nvPr/>
        </p:nvSpPr>
        <p:spPr>
          <a:xfrm>
            <a:off x="8843219" y="6585828"/>
            <a:ext cx="3348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https://hdlplanet.tripod.com/comp_arch/async_4.html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B48FDD-D45C-4E87-BA91-2F94E731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01" y="1550729"/>
            <a:ext cx="7795143" cy="46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4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3F1-815B-42E2-BEE9-90A475A9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Pros and Cons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9F94-5202-4A03-95A7-C9A731434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A1823-5ACC-4362-A06B-FF7AC54438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Delay-insensitive (or quasi-delay insensitive)</a:t>
            </a:r>
          </a:p>
          <a:p>
            <a:r>
              <a:rPr lang="en-US" dirty="0"/>
              <a:t>Much lower power consumption</a:t>
            </a:r>
          </a:p>
          <a:p>
            <a:r>
              <a:rPr lang="en-US" dirty="0"/>
              <a:t>Parallel processing can be simpler</a:t>
            </a:r>
          </a:p>
          <a:p>
            <a:r>
              <a:rPr lang="en-US" dirty="0"/>
              <a:t>Silicon compilation is possible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0D94E-4F53-4515-8460-B9A90AA43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37689-190F-4C0F-B271-D05C468D46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Transfer between components can be slower than synch</a:t>
            </a:r>
          </a:p>
          <a:p>
            <a:r>
              <a:rPr lang="en-US" dirty="0"/>
              <a:t>Hardware design is more complicated</a:t>
            </a:r>
          </a:p>
          <a:p>
            <a:r>
              <a:rPr lang="en-US" dirty="0"/>
              <a:t>Difficult to test</a:t>
            </a:r>
          </a:p>
          <a:p>
            <a:r>
              <a:rPr lang="en-US" dirty="0"/>
              <a:t>Not the norm, so fewer resources</a:t>
            </a:r>
          </a:p>
        </p:txBody>
      </p:sp>
    </p:spTree>
    <p:extLst>
      <p:ext uri="{BB962C8B-B14F-4D97-AF65-F5344CB8AC3E}">
        <p14:creationId xmlns:p14="http://schemas.microsoft.com/office/powerpoint/2010/main" val="321925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3F1-815B-42E2-BEE9-90A475A9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of Async Processor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B6EEE-9F29-4F78-8EF5-2DC2D0CA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546" cy="4351338"/>
          </a:xfrm>
        </p:spPr>
        <p:txBody>
          <a:bodyPr>
            <a:normAutofit/>
          </a:bodyPr>
          <a:lstStyle/>
          <a:p>
            <a:r>
              <a:rPr lang="en-US" dirty="0"/>
              <a:t>AMULET(1-3)</a:t>
            </a:r>
          </a:p>
          <a:p>
            <a:pPr lvl="1"/>
            <a:r>
              <a:rPr lang="en-US" dirty="0"/>
              <a:t>Proof of concept</a:t>
            </a:r>
          </a:p>
          <a:p>
            <a:pPr lvl="1"/>
            <a:r>
              <a:rPr lang="en-US" dirty="0"/>
              <a:t>Competitive with sync (ARM9)</a:t>
            </a:r>
          </a:p>
          <a:p>
            <a:r>
              <a:rPr lang="en-US" dirty="0"/>
              <a:t>SAMIPS</a:t>
            </a:r>
          </a:p>
          <a:p>
            <a:pPr lvl="1"/>
            <a:r>
              <a:rPr lang="en-US" dirty="0"/>
              <a:t>Reproduces sync structure</a:t>
            </a:r>
          </a:p>
          <a:p>
            <a:pPr lvl="1"/>
            <a:r>
              <a:rPr lang="en-US" dirty="0"/>
              <a:t>GALS (Globally Async, Locally Sync)</a:t>
            </a:r>
          </a:p>
          <a:p>
            <a:r>
              <a:rPr lang="en-US" dirty="0"/>
              <a:t>FPGA possibilities</a:t>
            </a:r>
          </a:p>
          <a:p>
            <a:pPr lvl="1"/>
            <a:r>
              <a:rPr lang="en-US" dirty="0"/>
              <a:t>Can create async systems using sync tools</a:t>
            </a:r>
          </a:p>
          <a:p>
            <a:pPr lvl="1"/>
            <a:r>
              <a:rPr lang="en-US" dirty="0"/>
              <a:t>Lowers bar for development (to a point)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DB3BA-66A7-40AD-BBF5-BEA0E5C8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375" y="1669412"/>
            <a:ext cx="4411839" cy="4507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07E5A-11A7-4BB0-A398-111BCA05C9D9}"/>
              </a:ext>
            </a:extLst>
          </p:cNvPr>
          <p:cNvSpPr txBox="1"/>
          <p:nvPr/>
        </p:nvSpPr>
        <p:spPr>
          <a:xfrm>
            <a:off x="9296665" y="6576498"/>
            <a:ext cx="2895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https://ieeexplore.ieee.org/document/878304</a:t>
            </a:r>
          </a:p>
        </p:txBody>
      </p:sp>
    </p:spTree>
    <p:extLst>
      <p:ext uri="{BB962C8B-B14F-4D97-AF65-F5344CB8AC3E}">
        <p14:creationId xmlns:p14="http://schemas.microsoft.com/office/powerpoint/2010/main" val="32539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3F1-815B-42E2-BEE9-90A475A9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C726-7B63-4187-B0FC-0D727CD4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61" y="1825625"/>
            <a:ext cx="6309732" cy="4351338"/>
          </a:xfrm>
        </p:spPr>
        <p:txBody>
          <a:bodyPr>
            <a:normAutofit/>
          </a:bodyPr>
          <a:lstStyle/>
          <a:p>
            <a:r>
              <a:rPr lang="en-US" dirty="0"/>
              <a:t>Component Parallelism</a:t>
            </a:r>
          </a:p>
          <a:p>
            <a:pPr lvl="1"/>
            <a:r>
              <a:rPr lang="en-US" dirty="0"/>
              <a:t>Analog sensing</a:t>
            </a:r>
          </a:p>
          <a:p>
            <a:pPr lvl="1"/>
            <a:r>
              <a:rPr lang="en-US" dirty="0"/>
              <a:t>Distributed systems / dense sensors</a:t>
            </a:r>
          </a:p>
          <a:p>
            <a:r>
              <a:rPr lang="en-US" dirty="0"/>
              <a:t>SNAP/LE and BitSNAP</a:t>
            </a:r>
          </a:p>
          <a:p>
            <a:pPr lvl="1"/>
            <a:r>
              <a:rPr lang="en-US" dirty="0"/>
              <a:t>Extremely power-efficient</a:t>
            </a:r>
          </a:p>
          <a:p>
            <a:pPr lvl="1"/>
            <a:r>
              <a:rPr lang="en-US" dirty="0"/>
              <a:t>Can handle dynamically sized inputs</a:t>
            </a:r>
          </a:p>
          <a:p>
            <a:r>
              <a:rPr lang="en-US" dirty="0"/>
              <a:t>GPS</a:t>
            </a:r>
          </a:p>
          <a:p>
            <a:pPr lvl="1"/>
            <a:r>
              <a:rPr lang="en-US" dirty="0"/>
              <a:t>Split-brain approach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04F224-C03D-498C-B95E-16DE7AB1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80" y="2059549"/>
            <a:ext cx="5490649" cy="38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85BA8-F885-4BD5-A52B-975CECEC8D48}"/>
              </a:ext>
            </a:extLst>
          </p:cNvPr>
          <p:cNvSpPr txBox="1"/>
          <p:nvPr/>
        </p:nvSpPr>
        <p:spPr>
          <a:xfrm>
            <a:off x="6014810" y="6600577"/>
            <a:ext cx="63097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https://roboticsandautomationnews.com/2020/05/07/smart-home-system-all-you-need-to-know/32126/</a:t>
            </a:r>
          </a:p>
        </p:txBody>
      </p:sp>
    </p:spTree>
    <p:extLst>
      <p:ext uri="{BB962C8B-B14F-4D97-AF65-F5344CB8AC3E}">
        <p14:creationId xmlns:p14="http://schemas.microsoft.com/office/powerpoint/2010/main" val="362553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3F1-815B-42E2-BEE9-90A475A9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673F8-D6CF-4387-B9AF-BA2B6B94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9019" cy="4351338"/>
          </a:xfrm>
        </p:spPr>
        <p:txBody>
          <a:bodyPr/>
          <a:lstStyle/>
          <a:p>
            <a:r>
              <a:rPr lang="en-US" dirty="0"/>
              <a:t>DYNAPS</a:t>
            </a:r>
          </a:p>
          <a:p>
            <a:pPr lvl="1"/>
            <a:r>
              <a:rPr lang="en-US" dirty="0"/>
              <a:t>Captures information from event-timing</a:t>
            </a:r>
          </a:p>
          <a:p>
            <a:pPr lvl="1"/>
            <a:r>
              <a:rPr lang="en-US" dirty="0"/>
              <a:t>Async mesh routing required!</a:t>
            </a:r>
          </a:p>
          <a:p>
            <a:r>
              <a:rPr lang="en-US" dirty="0"/>
              <a:t>Digital Neurosynaptic Core</a:t>
            </a:r>
          </a:p>
          <a:p>
            <a:pPr lvl="1"/>
            <a:r>
              <a:rPr lang="en-US" dirty="0"/>
              <a:t>Focuses on mimicking NN structures, not brains</a:t>
            </a:r>
          </a:p>
          <a:p>
            <a:pPr lvl="1"/>
            <a:r>
              <a:rPr lang="en-US" dirty="0"/>
              <a:t>1:1 ratio of </a:t>
            </a:r>
            <a:r>
              <a:rPr lang="en-US" dirty="0" err="1"/>
              <a:t>hardware:software</a:t>
            </a:r>
            <a:endParaRPr lang="en-US" dirty="0"/>
          </a:p>
          <a:p>
            <a:pPr lvl="1"/>
            <a:r>
              <a:rPr lang="en-US" dirty="0"/>
              <a:t>Network spikes measurable in-place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89DFD-4F1C-41B2-AEEA-55DD07A7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40344" y="1762125"/>
            <a:ext cx="66675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67751-2A1A-4B46-8B50-03B7DEE7A979}"/>
              </a:ext>
            </a:extLst>
          </p:cNvPr>
          <p:cNvSpPr txBox="1"/>
          <p:nvPr/>
        </p:nvSpPr>
        <p:spPr>
          <a:xfrm>
            <a:off x="8507219" y="6623151"/>
            <a:ext cx="3717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https://victorzhou.com/series/neural-networks-from-scratch/</a:t>
            </a:r>
          </a:p>
        </p:txBody>
      </p:sp>
    </p:spTree>
    <p:extLst>
      <p:ext uri="{BB962C8B-B14F-4D97-AF65-F5344CB8AC3E}">
        <p14:creationId xmlns:p14="http://schemas.microsoft.com/office/powerpoint/2010/main" val="53651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3F1-815B-42E2-BEE9-90A475A9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6FAB-0D7D-4F5D-B846-128E3B1A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Brain-Computer Interfaces (BCIs)</a:t>
            </a:r>
          </a:p>
          <a:p>
            <a:pPr lvl="1"/>
            <a:r>
              <a:rPr lang="en-US" dirty="0"/>
              <a:t>Large numbers of analog inputs</a:t>
            </a:r>
          </a:p>
          <a:p>
            <a:pPr lvl="1"/>
            <a:r>
              <a:rPr lang="en-US" dirty="0"/>
              <a:t>Extremely critical power constraints</a:t>
            </a:r>
          </a:p>
          <a:p>
            <a:pPr lvl="1"/>
            <a:r>
              <a:rPr lang="en-US" dirty="0"/>
              <a:t>Often closed systems</a:t>
            </a:r>
          </a:p>
          <a:p>
            <a:pPr lvl="1"/>
            <a:r>
              <a:rPr lang="en-US" dirty="0"/>
              <a:t>Smaller footprint</a:t>
            </a:r>
          </a:p>
          <a:p>
            <a:pPr lvl="1"/>
            <a:r>
              <a:rPr lang="en-US" dirty="0"/>
              <a:t>Able to serve multiple functions</a:t>
            </a:r>
          </a:p>
        </p:txBody>
      </p:sp>
      <p:pic>
        <p:nvPicPr>
          <p:cNvPr id="6146" name="Picture 2" descr="A man wears a brain-machine interface, equipped with electroencephalography (EEG) devices and near-infrared spectroscope (NIRS) optical sensors in a special headgear to measure slight electrical current and blood flow change occuring in the brain.">
            <a:extLst>
              <a:ext uri="{FF2B5EF4-FFF2-40B4-BE49-F238E27FC236}">
                <a16:creationId xmlns:a16="http://schemas.microsoft.com/office/drawing/2014/main" id="{AAE8FDFE-DE28-43D1-BA92-F488433C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41" y="331788"/>
            <a:ext cx="4241452" cy="61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A35DF-913B-4365-9E3C-B852788E4392}"/>
              </a:ext>
            </a:extLst>
          </p:cNvPr>
          <p:cNvSpPr txBox="1"/>
          <p:nvPr/>
        </p:nvSpPr>
        <p:spPr>
          <a:xfrm>
            <a:off x="5501022" y="6627812"/>
            <a:ext cx="678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https://slate.com/technology/2013/03/brain-computer-interfaces-could-neural-implants-give-you-telekinesis.html</a:t>
            </a:r>
          </a:p>
        </p:txBody>
      </p:sp>
      <p:pic>
        <p:nvPicPr>
          <p:cNvPr id="10" name="Picture 9" descr="Diagram&#10;&#10;Description automatically generated with low confidence">
            <a:extLst>
              <a:ext uri="{FF2B5EF4-FFF2-40B4-BE49-F238E27FC236}">
                <a16:creationId xmlns:a16="http://schemas.microsoft.com/office/drawing/2014/main" id="{F51D491D-DB71-426B-85BE-6106D2A7C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4776"/>
            <a:ext cx="6003073" cy="3859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501B61-CD83-4961-9692-015795514644}"/>
              </a:ext>
            </a:extLst>
          </p:cNvPr>
          <p:cNvSpPr txBox="1"/>
          <p:nvPr/>
        </p:nvSpPr>
        <p:spPr>
          <a:xfrm>
            <a:off x="8046964" y="6456689"/>
            <a:ext cx="42414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https://stm.sciencemag.org/content/5/210/210ps17/tab-figures-data</a:t>
            </a:r>
          </a:p>
        </p:txBody>
      </p:sp>
    </p:spTree>
    <p:extLst>
      <p:ext uri="{BB962C8B-B14F-4D97-AF65-F5344CB8AC3E}">
        <p14:creationId xmlns:p14="http://schemas.microsoft.com/office/powerpoint/2010/main" val="28477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880D72-A96A-4968-A405-9C5126D2AA6F}"/>
              </a:ext>
            </a:extLst>
          </p:cNvPr>
          <p:cNvGrpSpPr/>
          <p:nvPr/>
        </p:nvGrpSpPr>
        <p:grpSpPr>
          <a:xfrm>
            <a:off x="2985685" y="272245"/>
            <a:ext cx="6220630" cy="6220630"/>
            <a:chOff x="3933463" y="1266463"/>
            <a:chExt cx="4325074" cy="4325074"/>
          </a:xfrm>
        </p:grpSpPr>
        <p:pic>
          <p:nvPicPr>
            <p:cNvPr id="8" name="Graphic 7" descr="Clock outline">
              <a:extLst>
                <a:ext uri="{FF2B5EF4-FFF2-40B4-BE49-F238E27FC236}">
                  <a16:creationId xmlns:a16="http://schemas.microsoft.com/office/drawing/2014/main" id="{0849D02F-BA6D-4E48-8E2C-F6971D5C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7681" y="2090681"/>
              <a:ext cx="2676638" cy="2676638"/>
            </a:xfrm>
            <a:prstGeom prst="rect">
              <a:avLst/>
            </a:prstGeom>
          </p:spPr>
        </p:pic>
        <p:pic>
          <p:nvPicPr>
            <p:cNvPr id="10" name="Graphic 9" descr="No sign with solid fill">
              <a:extLst>
                <a:ext uri="{FF2B5EF4-FFF2-40B4-BE49-F238E27FC236}">
                  <a16:creationId xmlns:a16="http://schemas.microsoft.com/office/drawing/2014/main" id="{19F24165-233B-440C-AC46-090A8AF9C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33463" y="1266463"/>
              <a:ext cx="4325074" cy="432507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0C1994-4E2D-4A05-8C80-F439A36B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09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300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Applications of Asynchronous Components in Processor Design</vt:lpstr>
      <vt:lpstr>What is an asynchronous system?</vt:lpstr>
      <vt:lpstr>Handshaking</vt:lpstr>
      <vt:lpstr>Some Pros and Cons </vt:lpstr>
      <vt:lpstr>Sampling of Async Processor Research</vt:lpstr>
      <vt:lpstr>Sensor Network Applications</vt:lpstr>
      <vt:lpstr>Neural Network Applications</vt:lpstr>
      <vt:lpstr>Medical Applications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Asynchronous Components in Processor Design</dc:title>
  <dc:creator>Evan Smith</dc:creator>
  <cp:lastModifiedBy>Evan Smith</cp:lastModifiedBy>
  <cp:revision>17</cp:revision>
  <dcterms:created xsi:type="dcterms:W3CDTF">2021-06-15T00:08:48Z</dcterms:created>
  <dcterms:modified xsi:type="dcterms:W3CDTF">2021-06-15T23:55:45Z</dcterms:modified>
</cp:coreProperties>
</file>