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60" r:id="rId2"/>
    <p:sldId id="257" r:id="rId3"/>
    <p:sldId id="259" r:id="rId4"/>
    <p:sldId id="261" r:id="rId5"/>
    <p:sldId id="262" r:id="rId6"/>
    <p:sldId id="264" r:id="rId7"/>
    <p:sldId id="265" r:id="rId8"/>
    <p:sldId id="263" r:id="rId9"/>
    <p:sldId id="266" r:id="rId10"/>
    <p:sldId id="267" r:id="rId11"/>
    <p:sldId id="268" r:id="rId12"/>
    <p:sldId id="269" r:id="rId13"/>
    <p:sldId id="25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82CAC-34D3-42C5-B9F8-83233A4C7E25}" type="datetimeFigureOut">
              <a:rPr lang="zh-TW" altLang="en-US" smtClean="0"/>
              <a:t>2022/10/16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A9ABF-F290-48A9-8695-60EE23CE96D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4326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82CAC-34D3-42C5-B9F8-83233A4C7E25}" type="datetimeFigureOut">
              <a:rPr lang="zh-TW" altLang="en-US" smtClean="0"/>
              <a:t>2022/10/16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A9ABF-F290-48A9-8695-60EE23CE96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7071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82CAC-34D3-42C5-B9F8-83233A4C7E25}" type="datetimeFigureOut">
              <a:rPr lang="zh-TW" altLang="en-US" smtClean="0"/>
              <a:t>2022/10/16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A9ABF-F290-48A9-8695-60EE23CE96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316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82CAC-34D3-42C5-B9F8-83233A4C7E25}" type="datetimeFigureOut">
              <a:rPr lang="zh-TW" altLang="en-US" smtClean="0"/>
              <a:t>2022/10/16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A9ABF-F290-48A9-8695-60EE23CE96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8399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82CAC-34D3-42C5-B9F8-83233A4C7E25}" type="datetimeFigureOut">
              <a:rPr lang="zh-TW" altLang="en-US" smtClean="0"/>
              <a:t>2022/10/16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A9ABF-F290-48A9-8695-60EE23CE96D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242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82CAC-34D3-42C5-B9F8-83233A4C7E25}" type="datetimeFigureOut">
              <a:rPr lang="zh-TW" altLang="en-US" smtClean="0"/>
              <a:t>2022/10/16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A9ABF-F290-48A9-8695-60EE23CE96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2555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82CAC-34D3-42C5-B9F8-83233A4C7E25}" type="datetimeFigureOut">
              <a:rPr lang="zh-TW" altLang="en-US" smtClean="0"/>
              <a:t>2022/10/16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A9ABF-F290-48A9-8695-60EE23CE96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7828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82CAC-34D3-42C5-B9F8-83233A4C7E25}" type="datetimeFigureOut">
              <a:rPr lang="zh-TW" altLang="en-US" smtClean="0"/>
              <a:t>2022/10/16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A9ABF-F290-48A9-8695-60EE23CE96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8492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82CAC-34D3-42C5-B9F8-83233A4C7E25}" type="datetimeFigureOut">
              <a:rPr lang="zh-TW" altLang="en-US" smtClean="0"/>
              <a:t>2022/10/16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A9ABF-F290-48A9-8695-60EE23CE96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2134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ED82CAC-34D3-42C5-B9F8-83233A4C7E25}" type="datetimeFigureOut">
              <a:rPr lang="zh-TW" altLang="en-US" smtClean="0"/>
              <a:t>2022/10/16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F4A9ABF-F290-48A9-8695-60EE23CE96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0645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82CAC-34D3-42C5-B9F8-83233A4C7E25}" type="datetimeFigureOut">
              <a:rPr lang="zh-TW" altLang="en-US" smtClean="0"/>
              <a:t>2022/10/16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A9ABF-F290-48A9-8695-60EE23CE96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6002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ED82CAC-34D3-42C5-B9F8-83233A4C7E25}" type="datetimeFigureOut">
              <a:rPr lang="zh-TW" altLang="en-US" smtClean="0"/>
              <a:t>2022/10/16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F4A9ABF-F290-48A9-8695-60EE23CE96D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8410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4.png"/><Relationship Id="rId7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23.png"/><Relationship Id="rId5" Type="http://schemas.openxmlformats.org/officeDocument/2006/relationships/image" Target="../media/image6.png"/><Relationship Id="rId10" Type="http://schemas.openxmlformats.org/officeDocument/2006/relationships/image" Target="../media/image22.png"/><Relationship Id="rId4" Type="http://schemas.openxmlformats.org/officeDocument/2006/relationships/image" Target="../media/image5.png"/><Relationship Id="rId9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E74C11-7A18-4CC0-8E31-B68241754C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b="1" dirty="0"/>
              <a:t>Diabetic Retinopathy Detection</a:t>
            </a:r>
            <a:br>
              <a:rPr lang="en-US" altLang="zh-TW" b="1" dirty="0"/>
            </a:b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8B1C93F-3007-4808-8796-994223DA2F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統計所碩一 林奕勳</a:t>
            </a:r>
          </a:p>
        </p:txBody>
      </p:sp>
    </p:spTree>
    <p:extLst>
      <p:ext uri="{BB962C8B-B14F-4D97-AF65-F5344CB8AC3E}">
        <p14:creationId xmlns:p14="http://schemas.microsoft.com/office/powerpoint/2010/main" val="21276660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0F5D86-9699-49CA-99B8-30DD971FC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202124"/>
                </a:solidFill>
                <a:latin typeface="Arial Unicode MS"/>
              </a:rPr>
              <a:t>Model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6025752-4A5E-4B54-98DC-9154979FCF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EfficientNetB2</a:t>
            </a:r>
          </a:p>
          <a:p>
            <a:r>
              <a:rPr lang="en-US" altLang="zh-TW" dirty="0"/>
              <a:t>Weights = "</a:t>
            </a:r>
            <a:r>
              <a:rPr lang="en-US" altLang="zh-TW" dirty="0" err="1"/>
              <a:t>imagenet</a:t>
            </a:r>
            <a:r>
              <a:rPr lang="en-US" altLang="zh-TW" dirty="0"/>
              <a:t>"</a:t>
            </a:r>
          </a:p>
          <a:p>
            <a:r>
              <a:rPr lang="en-US" altLang="zh-TW" dirty="0"/>
              <a:t>Optimizer = Adam(</a:t>
            </a:r>
            <a:r>
              <a:rPr lang="en-US" altLang="zh-TW" dirty="0" err="1"/>
              <a:t>learning_rate</a:t>
            </a:r>
            <a:r>
              <a:rPr lang="en-US" altLang="zh-TW" dirty="0"/>
              <a:t>=0.0001)</a:t>
            </a:r>
          </a:p>
          <a:p>
            <a:r>
              <a:rPr lang="en-US" altLang="zh-TW" dirty="0"/>
              <a:t>Loss = focal loss </a:t>
            </a:r>
          </a:p>
          <a:p>
            <a:pPr marL="0" indent="0">
              <a:buNone/>
            </a:pPr>
            <a:r>
              <a:rPr lang="en-US" altLang="zh-TW" dirty="0"/>
              <a:t>  </a:t>
            </a:r>
            <a:r>
              <a:rPr lang="en-US" altLang="zh-TW" dirty="0" err="1"/>
              <a:t>batch_size</a:t>
            </a:r>
            <a:r>
              <a:rPr lang="en-US" altLang="zh-TW" dirty="0"/>
              <a:t> = 32</a:t>
            </a:r>
          </a:p>
          <a:p>
            <a:pPr marL="0" indent="0">
              <a:buNone/>
            </a:pPr>
            <a:r>
              <a:rPr lang="en-US" altLang="zh-TW" dirty="0"/>
              <a:t>  epochs = 50</a:t>
            </a:r>
          </a:p>
          <a:p>
            <a:pPr marL="0" indent="0">
              <a:buNone/>
            </a:pPr>
            <a:r>
              <a:rPr lang="en-US" altLang="zh-TW" dirty="0"/>
              <a:t>  metrics = </a:t>
            </a:r>
            <a:r>
              <a:rPr lang="en-US" altLang="zh-TW" dirty="0">
                <a:solidFill>
                  <a:srgbClr val="FF0000"/>
                </a:solidFill>
              </a:rPr>
              <a:t>kappa</a:t>
            </a:r>
          </a:p>
          <a:p>
            <a:pPr marL="0" indent="0">
              <a:buNone/>
            </a:pPr>
            <a:r>
              <a:rPr lang="en-US" altLang="zh-TW" dirty="0"/>
              <a:t>  trainable = </a:t>
            </a:r>
            <a:r>
              <a:rPr lang="en-US" altLang="zh-TW" dirty="0">
                <a:solidFill>
                  <a:srgbClr val="FF0000"/>
                </a:solidFill>
              </a:rPr>
              <a:t>True</a:t>
            </a:r>
          </a:p>
          <a:p>
            <a:pPr marL="0" indent="0">
              <a:buNone/>
            </a:pPr>
            <a:r>
              <a:rPr lang="zh-TW" altLang="en-US" dirty="0"/>
              <a:t>  </a:t>
            </a:r>
            <a:r>
              <a:rPr lang="en-US" altLang="zh-TW" dirty="0" err="1"/>
              <a:t>class_weight</a:t>
            </a:r>
            <a:r>
              <a:rPr lang="en-US" altLang="zh-TW" dirty="0"/>
              <a:t>={</a:t>
            </a:r>
            <a:r>
              <a:rPr lang="en-US" altLang="zh-TW" dirty="0">
                <a:solidFill>
                  <a:srgbClr val="FF0000"/>
                </a:solidFill>
              </a:rPr>
              <a:t>0</a:t>
            </a:r>
            <a:r>
              <a:rPr lang="en-US" altLang="zh-TW" dirty="0"/>
              <a:t>: 0.4057617728531856, </a:t>
            </a:r>
            <a:r>
              <a:rPr lang="en-US" altLang="zh-TW" dirty="0">
                <a:solidFill>
                  <a:srgbClr val="FF0000"/>
                </a:solidFill>
              </a:rPr>
              <a:t>1</a:t>
            </a:r>
            <a:r>
              <a:rPr lang="en-US" altLang="zh-TW" dirty="0"/>
              <a:t>: 1.9794594594594594, </a:t>
            </a:r>
            <a:r>
              <a:rPr lang="en-US" altLang="zh-TW" dirty="0">
                <a:solidFill>
                  <a:srgbClr val="FF0000"/>
                </a:solidFill>
              </a:rPr>
              <a:t>2</a:t>
            </a:r>
            <a:r>
              <a:rPr lang="en-US" altLang="zh-TW" dirty="0"/>
              <a:t>: 0.7331331331331331, </a:t>
            </a:r>
            <a:r>
              <a:rPr lang="en-US" altLang="zh-TW" dirty="0">
                <a:solidFill>
                  <a:srgbClr val="FF0000"/>
                </a:solidFill>
              </a:rPr>
              <a:t>3</a:t>
            </a:r>
            <a:r>
              <a:rPr lang="en-US" altLang="zh-TW" dirty="0"/>
              <a:t>: </a:t>
            </a:r>
            <a:r>
              <a:rPr lang="zh-TW" altLang="en-US" dirty="0"/>
              <a:t>   </a:t>
            </a:r>
            <a:r>
              <a:rPr lang="en-US" altLang="zh-TW" dirty="0">
                <a:solidFill>
                  <a:schemeClr val="tx1"/>
                </a:solidFill>
              </a:rPr>
              <a:t>3</a:t>
            </a:r>
            <a:r>
              <a:rPr lang="en-US" altLang="zh-TW" dirty="0"/>
              <a:t>.7948186528497407, </a:t>
            </a:r>
            <a:r>
              <a:rPr lang="en-US" altLang="zh-TW" dirty="0">
                <a:solidFill>
                  <a:srgbClr val="FF0000"/>
                </a:solidFill>
              </a:rPr>
              <a:t>4</a:t>
            </a:r>
            <a:r>
              <a:rPr lang="en-US" altLang="zh-TW" dirty="0"/>
              <a:t>: 2.4827118644067796}</a:t>
            </a:r>
          </a:p>
          <a:p>
            <a:pPr marL="0" indent="0">
              <a:buNone/>
            </a:pPr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B2F5171-42E2-43F0-978D-2A846B565C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3212" y="286603"/>
            <a:ext cx="3307367" cy="4793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9981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7A0A8C-B5E8-40CB-AC28-D141935C6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81778EC8-6A35-44FF-97E9-BAE6561E98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02001" y="3307421"/>
            <a:ext cx="2370025" cy="132599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3B41AB7B-A059-4A6E-B414-C0AAC153231A}"/>
              </a:ext>
            </a:extLst>
          </p:cNvPr>
          <p:cNvSpPr/>
          <p:nvPr/>
        </p:nvSpPr>
        <p:spPr>
          <a:xfrm>
            <a:off x="3020696" y="5291868"/>
            <a:ext cx="181940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/>
              <a:t>EfficientNetB0</a:t>
            </a:r>
          </a:p>
          <a:p>
            <a:pPr algn="ctr"/>
            <a:r>
              <a:rPr lang="en-US" altLang="zh-TW" dirty="0"/>
              <a:t>No preprocessing</a:t>
            </a:r>
          </a:p>
          <a:p>
            <a:pPr algn="ctr"/>
            <a:endParaRPr lang="en-US" altLang="zh-TW" dirty="0"/>
          </a:p>
          <a:p>
            <a:pPr algn="ctr"/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72B3428-1D82-439F-9CDA-F1E7644EDFEC}"/>
              </a:ext>
            </a:extLst>
          </p:cNvPr>
          <p:cNvSpPr/>
          <p:nvPr/>
        </p:nvSpPr>
        <p:spPr>
          <a:xfrm>
            <a:off x="3167211" y="4530080"/>
            <a:ext cx="15263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/>
              <a:t>EfficientNetB0</a:t>
            </a:r>
            <a:endParaRPr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F14BC4B7-D163-4F5F-B5D2-9D8402B060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0571" y="522273"/>
            <a:ext cx="1059272" cy="2827265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B0DB726B-12CF-4A22-8D3B-A1CAAC857C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9093" y="548945"/>
            <a:ext cx="952583" cy="2773920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6348D852-214B-4EFF-8006-14B1CDC573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40105" y="5050046"/>
            <a:ext cx="2293819" cy="1143099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0188C384-0FE3-4EE5-BCE0-B6756CA589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35" y="4200351"/>
            <a:ext cx="2194750" cy="1028789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E9F7C07F-D9D1-491B-92C4-A092C215E9C3}"/>
              </a:ext>
            </a:extLst>
          </p:cNvPr>
          <p:cNvSpPr/>
          <p:nvPr/>
        </p:nvSpPr>
        <p:spPr>
          <a:xfrm>
            <a:off x="3167210" y="3605633"/>
            <a:ext cx="15263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/>
              <a:t>EfficientNetB2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076042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8C4344-C439-465A-ACE1-6D7754A59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202124"/>
                </a:solidFill>
                <a:latin typeface="Arial Unicode MS"/>
                <a:ea typeface="inherit"/>
              </a:rPr>
              <a:t>C</a:t>
            </a:r>
            <a:r>
              <a:rPr lang="zh-TW" altLang="zh-TW" dirty="0">
                <a:solidFill>
                  <a:srgbClr val="202124"/>
                </a:solidFill>
                <a:latin typeface="Arial Unicode MS"/>
                <a:ea typeface="inherit"/>
              </a:rPr>
              <a:t>onclusion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05C15A0-C5F2-4233-9B3E-5558AFE1A2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TW" altLang="en-US" dirty="0"/>
              <a:t> </a:t>
            </a:r>
            <a:r>
              <a:rPr lang="en-US" altLang="zh-TW" dirty="0"/>
              <a:t>imbalance data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dirty="0"/>
              <a:t>Ben Graham’s (CLAHE)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dirty="0"/>
              <a:t>image size 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dirty="0"/>
              <a:t>Add 2015 dataset and use </a:t>
            </a:r>
            <a:r>
              <a:rPr lang="zh-TW" altLang="zh-TW" dirty="0"/>
              <a:t>complex </a:t>
            </a:r>
            <a:r>
              <a:rPr lang="en-US" altLang="zh-TW" dirty="0"/>
              <a:t> model </a:t>
            </a:r>
          </a:p>
          <a:p>
            <a:pPr>
              <a:buFont typeface="Wingdings" panose="05000000000000000000" pitchFamily="2" charset="2"/>
              <a:buChar char="l"/>
            </a:pPr>
            <a:endParaRPr lang="en-US" altLang="zh-TW" dirty="0"/>
          </a:p>
          <a:p>
            <a:pPr>
              <a:buFont typeface="Wingdings" panose="05000000000000000000" pitchFamily="2" charset="2"/>
              <a:buChar char="l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096394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6D5E051-6BA4-430D-B857-2041FDE23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B46A348-EB6E-4A6B-A379-F83079A899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5400" b="1" dirty="0"/>
              <a:t>Thanks for your attending</a:t>
            </a:r>
            <a:endParaRPr lang="zh-TW" altLang="en-US" sz="5400" b="1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67854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55440F-D140-4E5F-A589-916ABD96A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Task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E65ED3C-00B2-4DA2-B170-4FC19D135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TW" dirty="0"/>
              <a:t>Introduction data</a:t>
            </a:r>
          </a:p>
          <a:p>
            <a:pPr>
              <a:buFont typeface="Wingdings" panose="05000000000000000000" pitchFamily="2" charset="2"/>
              <a:buChar char="u"/>
            </a:pPr>
            <a:endParaRPr lang="en-US" altLang="zh-TW" dirty="0"/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TW" dirty="0">
                <a:solidFill>
                  <a:srgbClr val="202124"/>
                </a:solidFill>
                <a:latin typeface="Arial Unicode MS"/>
                <a:ea typeface="inherit"/>
              </a:rPr>
              <a:t>P</a:t>
            </a:r>
            <a:r>
              <a:rPr lang="zh-TW" altLang="zh-TW" dirty="0">
                <a:solidFill>
                  <a:srgbClr val="202124"/>
                </a:solidFill>
                <a:latin typeface="Arial Unicode MS"/>
                <a:ea typeface="inherit"/>
              </a:rPr>
              <a:t>reprocessing</a:t>
            </a:r>
            <a:endParaRPr lang="en-US" altLang="zh-TW" dirty="0">
              <a:solidFill>
                <a:srgbClr val="202124"/>
              </a:solidFill>
              <a:latin typeface="Arial Unicode MS"/>
              <a:ea typeface="inherit"/>
            </a:endParaRPr>
          </a:p>
          <a:p>
            <a:pPr>
              <a:buFont typeface="Wingdings" panose="05000000000000000000" pitchFamily="2" charset="2"/>
              <a:buChar char="u"/>
            </a:pPr>
            <a:endParaRPr lang="en-US" altLang="zh-TW" dirty="0">
              <a:solidFill>
                <a:srgbClr val="202124"/>
              </a:solidFill>
              <a:latin typeface="Arial Unicode MS"/>
            </a:endParaRPr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TW" dirty="0">
                <a:solidFill>
                  <a:srgbClr val="202124"/>
                </a:solidFill>
                <a:latin typeface="Arial Unicode MS"/>
              </a:rPr>
              <a:t>Model</a:t>
            </a:r>
          </a:p>
          <a:p>
            <a:pPr>
              <a:buFont typeface="Wingdings" panose="05000000000000000000" pitchFamily="2" charset="2"/>
              <a:buChar char="u"/>
            </a:pPr>
            <a:endParaRPr lang="en-US" altLang="zh-TW" dirty="0">
              <a:solidFill>
                <a:srgbClr val="202124"/>
              </a:solidFill>
              <a:latin typeface="Arial Unicode MS"/>
            </a:endParaRPr>
          </a:p>
          <a:p>
            <a:pPr>
              <a:buFont typeface="Wingdings" panose="05000000000000000000" pitchFamily="2" charset="2"/>
              <a:buChar char="u"/>
            </a:pPr>
            <a:r>
              <a:rPr lang="zh-TW" altLang="zh-TW" dirty="0">
                <a:solidFill>
                  <a:srgbClr val="202124"/>
                </a:solidFill>
                <a:latin typeface="Arial Unicode MS"/>
                <a:ea typeface="inherit"/>
              </a:rPr>
              <a:t>conclusion</a:t>
            </a:r>
            <a:endParaRPr lang="en-US" altLang="zh-TW" dirty="0">
              <a:solidFill>
                <a:srgbClr val="202124"/>
              </a:solidFill>
              <a:latin typeface="Arial Unicode MS"/>
            </a:endParaRPr>
          </a:p>
          <a:p>
            <a:pPr>
              <a:buFont typeface="Wingdings" panose="05000000000000000000" pitchFamily="2" charset="2"/>
              <a:buChar char="u"/>
            </a:pPr>
            <a:endParaRPr lang="en-US" altLang="zh-TW" dirty="0">
              <a:solidFill>
                <a:srgbClr val="202124"/>
              </a:solidFill>
              <a:latin typeface="Arial Unicode MS"/>
            </a:endParaRPr>
          </a:p>
          <a:p>
            <a:pPr>
              <a:buFont typeface="Wingdings" panose="05000000000000000000" pitchFamily="2" charset="2"/>
              <a:buChar char="u"/>
            </a:pPr>
            <a:endParaRPr lang="en-US" altLang="zh-TW" dirty="0">
              <a:solidFill>
                <a:srgbClr val="202124"/>
              </a:solidFill>
              <a:latin typeface="Arial Unicode MS"/>
            </a:endParaRPr>
          </a:p>
          <a:p>
            <a:pPr>
              <a:buFont typeface="Wingdings" panose="05000000000000000000" pitchFamily="2" charset="2"/>
              <a:buChar char="u"/>
            </a:pPr>
            <a:endParaRPr lang="en-US" altLang="zh-TW" dirty="0">
              <a:solidFill>
                <a:srgbClr val="202124"/>
              </a:solidFill>
              <a:latin typeface="Arial Unicode MS"/>
            </a:endParaRPr>
          </a:p>
          <a:p>
            <a:pPr>
              <a:buFont typeface="Wingdings" panose="05000000000000000000" pitchFamily="2" charset="2"/>
              <a:buChar char="u"/>
            </a:pPr>
            <a:endParaRPr lang="en-US" altLang="zh-TW" dirty="0"/>
          </a:p>
          <a:p>
            <a:pPr>
              <a:buFont typeface="Wingdings" panose="05000000000000000000" pitchFamily="2" charset="2"/>
              <a:buChar char="u"/>
            </a:pPr>
            <a:endParaRPr lang="en-US" altLang="zh-TW" dirty="0"/>
          </a:p>
          <a:p>
            <a:pPr>
              <a:buFont typeface="Wingdings" panose="05000000000000000000" pitchFamily="2" charset="2"/>
              <a:buChar char="u"/>
            </a:pPr>
            <a:endParaRPr lang="zh-TW" alt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4276BAC9-9A61-4015-B303-F638C8A31A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79864"/>
            <a:ext cx="22442" cy="97471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6583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EDFEA5-D43C-4076-B0B6-A1DB41108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Introduction data</a:t>
            </a:r>
            <a:br>
              <a:rPr lang="en-US" altLang="zh-TW" dirty="0"/>
            </a:b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54FEA228-A5FE-4CC9-9068-FBC1CA11E4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1866" y="1653460"/>
            <a:ext cx="10546427" cy="3004323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F8A5F766-91F4-485B-BE95-9693C6D0178F}"/>
              </a:ext>
            </a:extLst>
          </p:cNvPr>
          <p:cNvSpPr/>
          <p:nvPr/>
        </p:nvSpPr>
        <p:spPr>
          <a:xfrm>
            <a:off x="5547707" y="453131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>
                <a:latin typeface="Inter"/>
              </a:rPr>
              <a:t>Given an image (fundus photographs), You have to predict which class does the given image belongs to</a:t>
            </a:r>
            <a:r>
              <a:rPr lang="zh-TW" altLang="en-US" dirty="0">
                <a:latin typeface="Inter"/>
              </a:rPr>
              <a:t> </a:t>
            </a:r>
            <a:r>
              <a:rPr lang="en-US" altLang="zh-TW" dirty="0">
                <a:latin typeface="Inter"/>
              </a:rPr>
              <a:t>, </a:t>
            </a:r>
            <a:r>
              <a:rPr lang="en-US" altLang="zh-TW" dirty="0"/>
              <a:t> Images may contain artifacts, be out of focus, underexposed, or overexposed. 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F241FB81-36B5-467A-9CFF-263480930A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3278" y="4485877"/>
            <a:ext cx="1858700" cy="163935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88381951-C3BB-4124-A8EA-AF185EE150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2370" y="4474260"/>
            <a:ext cx="2129984" cy="1460560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1BB56617-70E9-46E8-92E2-01296DD392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34439" y="4474260"/>
            <a:ext cx="1869533" cy="1450757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CF494E24-0761-47C0-B71E-3D4EC35BA7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93280" y="4455759"/>
            <a:ext cx="2041159" cy="1497561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B7C02F66-CD3C-4155-A0D7-4BA5198FDB7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59876" y="4477057"/>
            <a:ext cx="2002762" cy="1476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987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DF1316-0025-4E2E-9C38-7DCE929F2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Introduction data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7D8AA7A-1ED1-4D5B-9D82-4CAD1E586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Train dataset : 3662 (8.01GB)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Test dataset : 1928 (2.21GB)</a:t>
            </a:r>
          </a:p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D1A60D2-1EEF-4566-8375-2719B20304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320" y="2148729"/>
            <a:ext cx="3657917" cy="2560542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AC6B7E3B-6B83-4D91-BA9C-DEA6929EFF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5197" y="1890511"/>
            <a:ext cx="5863646" cy="311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036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2F1DB2-A648-4407-9734-EB8D0F1CE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202124"/>
                </a:solidFill>
                <a:latin typeface="Arial Unicode MS"/>
                <a:ea typeface="inherit"/>
              </a:rPr>
              <a:t>P</a:t>
            </a:r>
            <a:r>
              <a:rPr lang="zh-TW" altLang="zh-TW" dirty="0">
                <a:solidFill>
                  <a:srgbClr val="202124"/>
                </a:solidFill>
                <a:latin typeface="Arial Unicode MS"/>
                <a:ea typeface="inherit"/>
              </a:rPr>
              <a:t>reprocessing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0497902-535C-4DF2-8A5F-777CDECD0F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TW" dirty="0"/>
              <a:t> crop and Resize to 224 x 224</a:t>
            </a:r>
          </a:p>
          <a:p>
            <a:pPr>
              <a:buFont typeface="Wingdings" panose="05000000000000000000" pitchFamily="2" charset="2"/>
              <a:buChar char="u"/>
            </a:pPr>
            <a:endParaRPr lang="en-US" altLang="zh-TW" dirty="0"/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TW" dirty="0"/>
              <a:t>Ben Graham's preprocessing method</a:t>
            </a:r>
          </a:p>
          <a:p>
            <a:pPr marL="0" indent="0">
              <a:buNone/>
            </a:pPr>
            <a:r>
              <a:rPr lang="en-US" altLang="zh-TW" dirty="0"/>
              <a:t>(Contrast Limited Adaptive Histogram Equalization (</a:t>
            </a:r>
            <a:r>
              <a:rPr lang="en-US" altLang="zh-TW" dirty="0">
                <a:solidFill>
                  <a:srgbClr val="FF0000"/>
                </a:solidFill>
              </a:rPr>
              <a:t>CLAHE</a:t>
            </a:r>
            <a:r>
              <a:rPr lang="en-US" altLang="zh-TW" dirty="0"/>
              <a:t>) algorithm)</a:t>
            </a:r>
          </a:p>
          <a:p>
            <a:pPr>
              <a:buFont typeface="Wingdings" panose="05000000000000000000" pitchFamily="2" charset="2"/>
              <a:buChar char="u"/>
            </a:pPr>
            <a:endParaRPr lang="en-US" altLang="zh-TW" dirty="0"/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TW" dirty="0"/>
              <a:t>Data augmentation</a:t>
            </a:r>
          </a:p>
          <a:p>
            <a:pPr>
              <a:buFont typeface="Wingdings" panose="05000000000000000000" pitchFamily="2" charset="2"/>
              <a:buChar char="u"/>
            </a:pPr>
            <a:endParaRPr lang="en-US" altLang="zh-TW" dirty="0"/>
          </a:p>
          <a:p>
            <a:pPr>
              <a:buFont typeface="Wingdings" panose="05000000000000000000" pitchFamily="2" charset="2"/>
              <a:buChar char="u"/>
            </a:pP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F48BD90-EAF0-4834-BB36-07BD9402B5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7301" y="4514301"/>
            <a:ext cx="2217612" cy="1463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505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BB3CB2-BFA0-40FF-9EC1-B3B045378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crop and Resize to 224 x 224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918AB86C-E1CE-4271-82EB-980B510610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737359"/>
            <a:ext cx="3995668" cy="3028631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DFC4E5A5-67CF-42AF-B330-E4E46D3872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695" y="1777497"/>
            <a:ext cx="3124409" cy="3035982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35D41089-B0B3-430C-90F2-C2A7636963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13143" y="1644595"/>
            <a:ext cx="3278857" cy="3301786"/>
          </a:xfrm>
          <a:prstGeom prst="rect">
            <a:avLst/>
          </a:prstGeom>
        </p:spPr>
      </p:pic>
      <p:sp>
        <p:nvSpPr>
          <p:cNvPr id="9" name="箭號: 向右 8">
            <a:extLst>
              <a:ext uri="{FF2B5EF4-FFF2-40B4-BE49-F238E27FC236}">
                <a16:creationId xmlns:a16="http://schemas.microsoft.com/office/drawing/2014/main" id="{E99BCF70-8587-481A-A190-DB647C3A4C16}"/>
              </a:ext>
            </a:extLst>
          </p:cNvPr>
          <p:cNvSpPr/>
          <p:nvPr/>
        </p:nvSpPr>
        <p:spPr>
          <a:xfrm>
            <a:off x="4091233" y="3054285"/>
            <a:ext cx="461913" cy="4430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箭號: 向右 9">
            <a:extLst>
              <a:ext uri="{FF2B5EF4-FFF2-40B4-BE49-F238E27FC236}">
                <a16:creationId xmlns:a16="http://schemas.microsoft.com/office/drawing/2014/main" id="{44838951-87EB-4FD2-BFBB-ED1494F7BE53}"/>
              </a:ext>
            </a:extLst>
          </p:cNvPr>
          <p:cNvSpPr/>
          <p:nvPr/>
        </p:nvSpPr>
        <p:spPr>
          <a:xfrm>
            <a:off x="8188787" y="3089636"/>
            <a:ext cx="461913" cy="4430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9430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28C381-0F40-4EC6-BEE0-7D1EFE39E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Ben Graham's preprocessing method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11DA63FA-065A-48F9-96B1-061891F87A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6320" y="1737360"/>
            <a:ext cx="1899189" cy="1918768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DBF052DF-1189-40E2-B3D2-1F8E7BFC47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6075" y="1737360"/>
            <a:ext cx="1965246" cy="1986228"/>
          </a:xfrm>
          <a:prstGeom prst="rect">
            <a:avLst/>
          </a:prstGeom>
        </p:spPr>
      </p:pic>
      <p:sp>
        <p:nvSpPr>
          <p:cNvPr id="6" name="箭號: 向右 5">
            <a:extLst>
              <a:ext uri="{FF2B5EF4-FFF2-40B4-BE49-F238E27FC236}">
                <a16:creationId xmlns:a16="http://schemas.microsoft.com/office/drawing/2014/main" id="{90689504-0323-485D-A95F-215AFAA311CA}"/>
              </a:ext>
            </a:extLst>
          </p:cNvPr>
          <p:cNvSpPr/>
          <p:nvPr/>
        </p:nvSpPr>
        <p:spPr>
          <a:xfrm>
            <a:off x="3669562" y="2602537"/>
            <a:ext cx="970961" cy="5090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F8F19C9-42E4-4242-BA26-45D1D2921CBF}"/>
              </a:ext>
            </a:extLst>
          </p:cNvPr>
          <p:cNvSpPr/>
          <p:nvPr/>
        </p:nvSpPr>
        <p:spPr>
          <a:xfrm>
            <a:off x="3381913" y="2233205"/>
            <a:ext cx="14077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/>
              <a:t>GaussianBlur</a:t>
            </a:r>
            <a:endParaRPr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F00184E9-3850-4B8E-972D-9F14A6933A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28442" y="3573227"/>
            <a:ext cx="2639075" cy="2548072"/>
          </a:xfrm>
          <a:prstGeom prst="rect">
            <a:avLst/>
          </a:prstGeom>
        </p:spPr>
      </p:pic>
      <p:pic>
        <p:nvPicPr>
          <p:cNvPr id="9" name="內容版面配置區 3">
            <a:extLst>
              <a:ext uri="{FF2B5EF4-FFF2-40B4-BE49-F238E27FC236}">
                <a16:creationId xmlns:a16="http://schemas.microsoft.com/office/drawing/2014/main" id="{B97E31BB-BAC8-4D75-9D5B-17E325F8BC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3958207"/>
            <a:ext cx="1899189" cy="1918768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59108D7F-4284-44DD-A2C0-47209657B5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6075" y="3924477"/>
            <a:ext cx="1965246" cy="1986228"/>
          </a:xfrm>
          <a:prstGeom prst="rect">
            <a:avLst/>
          </a:prstGeom>
        </p:spPr>
      </p:pic>
      <p:sp>
        <p:nvSpPr>
          <p:cNvPr id="14" name="箭號: 向右 13">
            <a:extLst>
              <a:ext uri="{FF2B5EF4-FFF2-40B4-BE49-F238E27FC236}">
                <a16:creationId xmlns:a16="http://schemas.microsoft.com/office/drawing/2014/main" id="{4EC359A8-E613-40C0-900A-7AB377CEEFC7}"/>
              </a:ext>
            </a:extLst>
          </p:cNvPr>
          <p:cNvSpPr/>
          <p:nvPr/>
        </p:nvSpPr>
        <p:spPr>
          <a:xfrm>
            <a:off x="7832572" y="4611594"/>
            <a:ext cx="970961" cy="5090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4338C5A-D124-4BF8-8DC7-1A1AF4777003}"/>
              </a:ext>
            </a:extLst>
          </p:cNvPr>
          <p:cNvSpPr/>
          <p:nvPr/>
        </p:nvSpPr>
        <p:spPr>
          <a:xfrm>
            <a:off x="3381913" y="4741682"/>
            <a:ext cx="756454" cy="197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91D5AEE-EA95-4F0D-91DC-F16F9A2D2D12}"/>
              </a:ext>
            </a:extLst>
          </p:cNvPr>
          <p:cNvSpPr/>
          <p:nvPr/>
        </p:nvSpPr>
        <p:spPr>
          <a:xfrm>
            <a:off x="245999" y="4240498"/>
            <a:ext cx="65274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7200" dirty="0"/>
              <a:t>4</a:t>
            </a:r>
            <a:endParaRPr lang="zh-TW" altLang="en-US" sz="7200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C7008A7-1773-45A2-B9B0-9893FA7DBC00}"/>
              </a:ext>
            </a:extLst>
          </p:cNvPr>
          <p:cNvSpPr/>
          <p:nvPr/>
        </p:nvSpPr>
        <p:spPr>
          <a:xfrm>
            <a:off x="4577101" y="4265952"/>
            <a:ext cx="65274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7200" dirty="0"/>
              <a:t>4</a:t>
            </a:r>
            <a:endParaRPr lang="zh-TW" altLang="en-US" sz="7200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8D70FF12-14C6-4D2E-8907-68DECE71C795}"/>
              </a:ext>
            </a:extLst>
          </p:cNvPr>
          <p:cNvSpPr/>
          <p:nvPr/>
        </p:nvSpPr>
        <p:spPr>
          <a:xfrm>
            <a:off x="7647457" y="3966070"/>
            <a:ext cx="154222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zh-TW" sz="2000" dirty="0">
                <a:solidFill>
                  <a:srgbClr val="202124"/>
                </a:solidFill>
                <a:latin typeface="Arial Unicode MS"/>
                <a:ea typeface="inherit"/>
              </a:rPr>
              <a:t>brightness </a:t>
            </a:r>
            <a:endParaRPr lang="en-US" altLang="zh-TW" sz="2000" dirty="0">
              <a:solidFill>
                <a:srgbClr val="202124"/>
              </a:solidFill>
              <a:latin typeface="Arial Unicode MS"/>
              <a:ea typeface="inherit"/>
            </a:endParaRPr>
          </a:p>
          <a:p>
            <a:r>
              <a:rPr lang="en-US" altLang="zh-TW" sz="2000" dirty="0"/>
              <a:t>128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050685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5CE44B-B5A4-4DFA-9BC2-AC1F437A0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Ben Graham's preprocessing method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9976140-5171-45C9-842F-222FE8B961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altLang="zh-TW" dirty="0"/>
              <a:t>Perform CLAHE on original image.</a:t>
            </a:r>
          </a:p>
          <a:p>
            <a:pPr marL="457200" indent="-457200">
              <a:buAutoNum type="arabicPeriod"/>
            </a:pPr>
            <a:r>
              <a:rPr lang="en-US" altLang="zh-TW" dirty="0"/>
              <a:t>Perform Ben Graham’s preprocessing of subtracting the local average color from the CLAHE preprocessed image from step 1. </a:t>
            </a:r>
          </a:p>
          <a:p>
            <a:pPr marL="457200" indent="-457200">
              <a:buAutoNum type="arabicPeriod"/>
            </a:pPr>
            <a:r>
              <a:rPr lang="en-US" altLang="zh-TW" dirty="0"/>
              <a:t>Concatenate the preprocessed images from step 1 and step 2 along the channels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EA70DAA-C107-4DEC-B916-F26104C4FD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612" y="3429000"/>
            <a:ext cx="6873836" cy="288061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C9E58557-FDA1-451E-8083-25BD8C4EA0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9482" y="3552879"/>
            <a:ext cx="1943268" cy="1920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1195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117478-6C75-41EF-B913-071CC2621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45764E9-7086-40B8-95F4-55A3277D4A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38219A4-8DCD-4B16-A501-9984C73F2F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875852"/>
            <a:ext cx="1858700" cy="163935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3081626F-AD61-43A0-AF0E-DD761E93C2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6372" y="1864235"/>
            <a:ext cx="2129984" cy="146056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16ED5220-54A6-4961-8409-AC046F6BEF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18441" y="1864235"/>
            <a:ext cx="1869533" cy="1450757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C925A41C-0A36-47F6-BF5D-B17043B048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77282" y="1845734"/>
            <a:ext cx="2041159" cy="1497561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2CC4FCC5-8982-445F-B0C7-4E60CEE8A0B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43878" y="1867032"/>
            <a:ext cx="2002762" cy="1476263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2016DCFE-06F9-4737-B0B1-4C48BB81443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78325" y="3794094"/>
            <a:ext cx="1777655" cy="1796108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D08070FA-78DE-47F7-AD6C-DE917B78A3C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61760" y="3794094"/>
            <a:ext cx="1868479" cy="1796108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C2592582-8D46-4763-AA14-AD6CACE4E87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30239" y="3794094"/>
            <a:ext cx="1851766" cy="1825500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0F80C5CD-F0B9-4C13-88B0-F7DF3652335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078780" y="3794094"/>
            <a:ext cx="1777655" cy="1833792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5EBB2529-484E-41AC-8075-74D01F60C6D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018441" y="3788213"/>
            <a:ext cx="1812416" cy="1874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165354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2057</TotalTime>
  <Words>253</Words>
  <Application>Microsoft Office PowerPoint</Application>
  <PresentationFormat>寬螢幕</PresentationFormat>
  <Paragraphs>67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22" baseType="lpstr">
      <vt:lpstr>Arial Unicode MS</vt:lpstr>
      <vt:lpstr>inherit</vt:lpstr>
      <vt:lpstr>Inter</vt:lpstr>
      <vt:lpstr>新細明體</vt:lpstr>
      <vt:lpstr>Arial</vt:lpstr>
      <vt:lpstr>Calibri</vt:lpstr>
      <vt:lpstr>Calibri Light</vt:lpstr>
      <vt:lpstr>Wingdings</vt:lpstr>
      <vt:lpstr>回顧</vt:lpstr>
      <vt:lpstr>Diabetic Retinopathy Detection </vt:lpstr>
      <vt:lpstr>Task</vt:lpstr>
      <vt:lpstr>Introduction data </vt:lpstr>
      <vt:lpstr>Introduction data</vt:lpstr>
      <vt:lpstr>Preprocessing</vt:lpstr>
      <vt:lpstr>crop and Resize to 224 x 224</vt:lpstr>
      <vt:lpstr>Ben Graham's preprocessing method</vt:lpstr>
      <vt:lpstr>Ben Graham's preprocessing method </vt:lpstr>
      <vt:lpstr>PowerPoint 簡報</vt:lpstr>
      <vt:lpstr>Model</vt:lpstr>
      <vt:lpstr>PowerPoint 簡報</vt:lpstr>
      <vt:lpstr>Conclusion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</dc:title>
  <dc:creator>林奕勳</dc:creator>
  <cp:lastModifiedBy>林奕勳</cp:lastModifiedBy>
  <cp:revision>53</cp:revision>
  <dcterms:created xsi:type="dcterms:W3CDTF">2022-04-08T06:32:04Z</dcterms:created>
  <dcterms:modified xsi:type="dcterms:W3CDTF">2022-10-16T04:09:28Z</dcterms:modified>
</cp:coreProperties>
</file>