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309" r:id="rId3"/>
    <p:sldId id="316" r:id="rId4"/>
    <p:sldId id="321" r:id="rId5"/>
    <p:sldId id="322" r:id="rId6"/>
    <p:sldId id="324" r:id="rId7"/>
    <p:sldId id="325" r:id="rId8"/>
    <p:sldId id="326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36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8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2022/12/01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</a:t>
            </a:r>
          </a:p>
        </p:txBody>
      </p:sp>
      <p:pic>
        <p:nvPicPr>
          <p:cNvPr id="6" name="內容版面配置區 9">
            <a:extLst>
              <a:ext uri="{FF2B5EF4-FFF2-40B4-BE49-F238E27FC236}">
                <a16:creationId xmlns:a16="http://schemas.microsoft.com/office/drawing/2014/main" id="{A8676E25-9438-43D7-8B4C-025EF381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3707" r="2028" b="26017"/>
          <a:stretch/>
        </p:blipFill>
        <p:spPr>
          <a:xfrm>
            <a:off x="762209" y="1261637"/>
            <a:ext cx="10387572" cy="4847542"/>
          </a:xfrm>
        </p:spPr>
      </p:pic>
    </p:spTree>
    <p:extLst>
      <p:ext uri="{BB962C8B-B14F-4D97-AF65-F5344CB8AC3E}">
        <p14:creationId xmlns:p14="http://schemas.microsoft.com/office/powerpoint/2010/main" val="19092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2B7922-7C76-4C5C-A2CA-CABB1CB67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058" y="1378584"/>
                <a:ext cx="11729884" cy="52254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Features : </a:t>
                </a:r>
                <a:r>
                  <a:rPr lang="en-US" altLang="zh-TW" dirty="0" err="1"/>
                  <a:t>Credit_Amt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number_of_Credit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Debit_Amt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number_of_Debit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Preprocessing : Normalization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Query Strategy : </a:t>
                </a:r>
                <a:r>
                  <a:rPr lang="en-US" altLang="zh-TW" dirty="0" err="1"/>
                  <a:t>uncertainty_batch_sampling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uncertainty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每次</a:t>
                </a:r>
                <a:r>
                  <a:rPr lang="en-US" altLang="zh-TW" dirty="0"/>
                  <a:t> query 100</a:t>
                </a:r>
                <a:r>
                  <a:rPr lang="zh-TW" altLang="en-US" dirty="0"/>
                  <a:t>筆，總共查詢 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 次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2B7922-7C76-4C5C-A2CA-CABB1CB67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058" y="1378584"/>
                <a:ext cx="11729884" cy="5225415"/>
              </a:xfrm>
              <a:blipFill>
                <a:blip r:embed="rId2"/>
                <a:stretch>
                  <a:fillRect l="-1091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E1C6C9AA-F809-4138-A12D-CC1AF9A82A2E}"/>
              </a:ext>
            </a:extLst>
          </p:cNvPr>
          <p:cNvGrpSpPr/>
          <p:nvPr/>
        </p:nvGrpSpPr>
        <p:grpSpPr>
          <a:xfrm>
            <a:off x="5987845" y="1920838"/>
            <a:ext cx="6351636" cy="4219331"/>
            <a:chOff x="137652" y="2300746"/>
            <a:chExt cx="6351636" cy="421933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55D94E3-6B49-4326-91CB-C78DA6B9BBC0}"/>
                </a:ext>
              </a:extLst>
            </p:cNvPr>
            <p:cNvGrpSpPr/>
            <p:nvPr/>
          </p:nvGrpSpPr>
          <p:grpSpPr>
            <a:xfrm>
              <a:off x="2163096" y="2300746"/>
              <a:ext cx="2300748" cy="4219331"/>
              <a:chOff x="1307690" y="2261417"/>
              <a:chExt cx="2300748" cy="421933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CD32439D-37E9-404E-92AE-A97259D6EEFF}"/>
                  </a:ext>
                </a:extLst>
              </p:cNvPr>
              <p:cNvGrpSpPr/>
              <p:nvPr/>
            </p:nvGrpSpPr>
            <p:grpSpPr>
              <a:xfrm>
                <a:off x="1307690" y="2261417"/>
                <a:ext cx="2300748" cy="4219331"/>
                <a:chOff x="1288026" y="2507224"/>
                <a:chExt cx="2300748" cy="421933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D5D0D4D-602C-4464-B21F-6D8B20997214}"/>
                    </a:ext>
                  </a:extLst>
                </p:cNvPr>
                <p:cNvSpPr/>
                <p:nvPr/>
              </p:nvSpPr>
              <p:spPr>
                <a:xfrm>
                  <a:off x="1288026" y="2507224"/>
                  <a:ext cx="2300748" cy="786581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450C201-A592-4F04-94F3-E5FDF4E68A10}"/>
                    </a:ext>
                  </a:extLst>
                </p:cNvPr>
                <p:cNvSpPr/>
                <p:nvPr/>
              </p:nvSpPr>
              <p:spPr>
                <a:xfrm>
                  <a:off x="1288026" y="3293805"/>
                  <a:ext cx="2300748" cy="343275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47E72A1-D723-465E-94B1-FA43771F958C}"/>
                  </a:ext>
                </a:extLst>
              </p:cNvPr>
              <p:cNvSpPr txBox="1"/>
              <p:nvPr/>
            </p:nvSpPr>
            <p:spPr>
              <a:xfrm>
                <a:off x="1307690" y="2451640"/>
                <a:ext cx="2300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Initial data</a:t>
                </a:r>
                <a:endParaRPr lang="zh-TW" altLang="en-US" sz="20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0E339C6-C847-4002-A759-3AA3CCB9403A}"/>
                  </a:ext>
                </a:extLst>
              </p:cNvPr>
              <p:cNvSpPr txBox="1"/>
              <p:nvPr/>
            </p:nvSpPr>
            <p:spPr>
              <a:xfrm>
                <a:off x="1307690" y="4364263"/>
                <a:ext cx="2300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Unlabel</a:t>
                </a:r>
                <a:r>
                  <a:rPr lang="en-US" altLang="zh-TW" sz="2000" dirty="0"/>
                  <a:t> data</a:t>
                </a:r>
                <a:endParaRPr lang="zh-TW" altLang="en-US" sz="2000" dirty="0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19A4FF2-4BA9-4F5C-B037-D66193607473}"/>
                </a:ext>
              </a:extLst>
            </p:cNvPr>
            <p:cNvSpPr txBox="1"/>
            <p:nvPr/>
          </p:nvSpPr>
          <p:spPr>
            <a:xfrm>
              <a:off x="4188540" y="3895761"/>
              <a:ext cx="2300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Total train set</a:t>
              </a:r>
            </a:p>
            <a:p>
              <a:pPr algn="ctr"/>
              <a:r>
                <a:rPr lang="en-US" altLang="zh-TW" sz="2000" dirty="0"/>
                <a:t>52060</a:t>
              </a:r>
              <a:r>
                <a:rPr lang="zh-TW" altLang="en-US" sz="2000" dirty="0"/>
                <a:t>筆</a:t>
              </a:r>
              <a:endParaRPr lang="en-US" altLang="zh-TW" sz="2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53EC899-D0B4-480D-A3C4-2CE0800FAF38}"/>
                </a:ext>
              </a:extLst>
            </p:cNvPr>
            <p:cNvSpPr txBox="1"/>
            <p:nvPr/>
          </p:nvSpPr>
          <p:spPr>
            <a:xfrm>
              <a:off x="437536" y="2556687"/>
              <a:ext cx="230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1000 </a:t>
              </a:r>
              <a:r>
                <a:rPr lang="zh-TW" altLang="en-US" sz="2000" dirty="0"/>
                <a:t>筆</a:t>
              </a:r>
              <a:endParaRPr lang="en-US" altLang="zh-TW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29EA1BA-E026-4675-AAF7-B2B187482D74}"/>
                </a:ext>
              </a:extLst>
            </p:cNvPr>
            <p:cNvSpPr txBox="1"/>
            <p:nvPr/>
          </p:nvSpPr>
          <p:spPr>
            <a:xfrm>
              <a:off x="137652" y="4334466"/>
              <a:ext cx="2300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Total train set</a:t>
              </a:r>
            </a:p>
            <a:p>
              <a:pPr algn="ctr"/>
              <a:r>
                <a:rPr lang="en-US" altLang="zh-TW" sz="2000" dirty="0"/>
                <a:t>51060</a:t>
              </a:r>
              <a:r>
                <a:rPr lang="zh-TW" altLang="en-US" sz="2000" dirty="0"/>
                <a:t>筆</a:t>
              </a:r>
              <a:endParaRPr lang="en-US" altLang="zh-TW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1378584"/>
            <a:ext cx="11729884" cy="52254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Model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Random Forest(n= 100)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XGBoot</a:t>
            </a:r>
            <a:r>
              <a:rPr lang="en-US" altLang="zh-TW" dirty="0"/>
              <a:t> (n= 100)</a:t>
            </a:r>
          </a:p>
          <a:p>
            <a:pPr marL="0" indent="0">
              <a:buNone/>
            </a:pPr>
            <a:r>
              <a:rPr lang="zh-TW" altLang="en-US" dirty="0"/>
              <a:t>實驗有兩種，第一個比較使用 </a:t>
            </a:r>
            <a:r>
              <a:rPr lang="en-US" altLang="zh-TW" dirty="0" err="1"/>
              <a:t>Query_strategy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random sampling </a:t>
            </a:r>
            <a:r>
              <a:rPr lang="zh-TW" altLang="en-US" dirty="0"/>
              <a:t>的差異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第二部分比較再都使用 </a:t>
            </a:r>
            <a:r>
              <a:rPr lang="en-US" altLang="zh-TW" dirty="0" err="1"/>
              <a:t>Query_strategy</a:t>
            </a:r>
            <a:r>
              <a:rPr lang="en-US" altLang="zh-TW" dirty="0"/>
              <a:t> </a:t>
            </a:r>
            <a:r>
              <a:rPr lang="zh-TW" altLang="en-US" dirty="0"/>
              <a:t>下 </a:t>
            </a:r>
            <a:r>
              <a:rPr lang="en-US" altLang="zh-TW" dirty="0"/>
              <a:t>Random Forest </a:t>
            </a:r>
            <a:r>
              <a:rPr lang="zh-TW" altLang="en-US" dirty="0"/>
              <a:t>和 </a:t>
            </a:r>
            <a:r>
              <a:rPr lang="en-US" altLang="zh-TW" dirty="0" err="1"/>
              <a:t>XGboost</a:t>
            </a:r>
            <a:r>
              <a:rPr lang="zh-TW" altLang="en-US" dirty="0"/>
              <a:t>的差異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404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DFDFE02-6F2C-4C5B-AA35-1B69304B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5" y="883333"/>
            <a:ext cx="8155857" cy="57470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12063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3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Query_strategy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sampling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749252"/>
            <a:ext cx="11729884" cy="522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Model : Random </a:t>
            </a:r>
            <a:r>
              <a:rPr lang="en-US" altLang="zh-TW" sz="2400" dirty="0" err="1"/>
              <a:t>Forset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model0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  <a:r>
              <a:rPr lang="zh-TW" altLang="en-US" sz="2400" dirty="0"/>
              <a:t>有 </a:t>
            </a:r>
            <a:r>
              <a:rPr lang="en-US" altLang="zh-TW" sz="2400" dirty="0" err="1"/>
              <a:t>query_strayegy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Model1: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8426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12063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749252"/>
            <a:ext cx="11729884" cy="522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model0</a:t>
            </a:r>
            <a:r>
              <a:rPr lang="zh-TW" altLang="en-US" sz="2400" dirty="0"/>
              <a:t> </a:t>
            </a:r>
            <a:r>
              <a:rPr lang="en-US" altLang="zh-TW" sz="2400" dirty="0"/>
              <a:t>: Random </a:t>
            </a:r>
            <a:r>
              <a:rPr lang="en-US" altLang="zh-TW" sz="2400" dirty="0" err="1"/>
              <a:t>Forset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Model1: </a:t>
            </a:r>
            <a:r>
              <a:rPr lang="en-US" altLang="zh-TW" sz="2400" dirty="0" err="1"/>
              <a:t>XGBoost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152EE2-F868-4D64-A30A-4ADC28B7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63" y="983225"/>
            <a:ext cx="8213679" cy="5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7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20445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找大於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025F21-D3BE-42E2-AE02-2896A18E0159}"/>
              </a:ext>
            </a:extLst>
          </p:cNvPr>
          <p:cNvSpPr txBox="1"/>
          <p:nvPr/>
        </p:nvSpPr>
        <p:spPr>
          <a:xfrm>
            <a:off x="521110" y="1130958"/>
            <a:ext cx="4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Credit_Amt</a:t>
            </a:r>
            <a:r>
              <a:rPr lang="en-US" altLang="zh-TW" dirty="0"/>
              <a:t> and </a:t>
            </a:r>
            <a:r>
              <a:rPr lang="en-US" altLang="zh-TW" dirty="0" err="1"/>
              <a:t>number_of_Credit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A3D07B-100A-4FF0-98CC-5DAE7134691B}"/>
              </a:ext>
            </a:extLst>
          </p:cNvPr>
          <p:cNvSpPr txBox="1"/>
          <p:nvPr/>
        </p:nvSpPr>
        <p:spPr>
          <a:xfrm>
            <a:off x="6710517" y="1130958"/>
            <a:ext cx="4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Debit_Amt</a:t>
            </a:r>
            <a:r>
              <a:rPr lang="en-US" altLang="zh-TW" dirty="0"/>
              <a:t> and </a:t>
            </a:r>
            <a:r>
              <a:rPr lang="en-US" altLang="zh-TW" dirty="0" err="1"/>
              <a:t>number_of_Debit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6E2D5E-6F33-4116-B1FD-6C1839D4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718935"/>
            <a:ext cx="5499112" cy="22138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B06090-2FE3-4B9C-A93E-38014C3B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26" y="1682754"/>
            <a:ext cx="5052498" cy="22861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16FACF1-0294-424C-9841-63633476E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00" y="4028578"/>
            <a:ext cx="6790666" cy="267040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9535D6-3BC3-47E6-B488-14C3F1937241}"/>
              </a:ext>
            </a:extLst>
          </p:cNvPr>
          <p:cNvSpPr txBox="1"/>
          <p:nvPr/>
        </p:nvSpPr>
        <p:spPr>
          <a:xfrm>
            <a:off x="281659" y="5087119"/>
            <a:ext cx="442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Credit_Amt</a:t>
            </a:r>
            <a:r>
              <a:rPr lang="en-US" altLang="zh-TW" dirty="0"/>
              <a:t> and </a:t>
            </a:r>
            <a:r>
              <a:rPr lang="en-US" altLang="zh-TW" dirty="0" err="1"/>
              <a:t>number_of_Credit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endParaRPr lang="en-US" altLang="zh-TW" dirty="0"/>
          </a:p>
          <a:p>
            <a:r>
              <a:rPr lang="en-US" altLang="zh-TW" dirty="0" err="1"/>
              <a:t>Debit_Amt</a:t>
            </a:r>
            <a:r>
              <a:rPr lang="en-US" altLang="zh-TW" dirty="0"/>
              <a:t> and </a:t>
            </a:r>
            <a:r>
              <a:rPr lang="en-US" altLang="zh-TW" dirty="0" err="1"/>
              <a:t>number_of_Debit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07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20445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44A0D35-992F-44DF-A322-AF3B68A288F5}"/>
                  </a:ext>
                </a:extLst>
              </p:cNvPr>
              <p:cNvSpPr txBox="1"/>
              <p:nvPr/>
            </p:nvSpPr>
            <p:spPr>
              <a:xfrm>
                <a:off x="344129" y="786581"/>
                <a:ext cx="11238271" cy="60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分別對 </a:t>
                </a:r>
                <a:r>
                  <a:rPr lang="en-US" altLang="zh-TW" sz="2800" dirty="0" err="1"/>
                  <a:t>number_of_Credit</a:t>
                </a:r>
                <a:r>
                  <a:rPr lang="en-US" altLang="zh-TW" sz="2800" dirty="0"/>
                  <a:t> </a:t>
                </a:r>
                <a:r>
                  <a:rPr lang="zh-TW" altLang="en-US" sz="2800" dirty="0"/>
                  <a:t>和 </a:t>
                </a:r>
                <a:r>
                  <a:rPr lang="en-US" altLang="zh-TW" sz="2800" dirty="0" err="1"/>
                  <a:t>Credit_Amt</a:t>
                </a:r>
                <a:r>
                  <a:rPr lang="en-US" altLang="zh-TW" sz="2800" dirty="0"/>
                  <a:t> </a:t>
                </a:r>
                <a:r>
                  <a:rPr lang="zh-TW" altLang="en-US" sz="2800" dirty="0"/>
                  <a:t>做 </a:t>
                </a:r>
                <a:r>
                  <a:rPr lang="en-US" altLang="zh-TW" sz="2800" dirty="0"/>
                  <a:t>normalization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800" dirty="0" err="1"/>
                  <a:t>step_size</a:t>
                </a:r>
                <a:r>
                  <a:rPr lang="en-US" altLang="zh-TW" sz="2800" dirty="0"/>
                  <a:t> = 0.001, </a:t>
                </a:r>
                <a:r>
                  <a:rPr lang="en-US" altLang="zh-TW" sz="2800" dirty="0" err="1"/>
                  <a:t>sigmoid_b</a:t>
                </a:r>
                <a:r>
                  <a:rPr lang="en-US" altLang="zh-TW" sz="2800" dirty="0"/>
                  <a:t> = 0.8, </a:t>
                </a:r>
                <a:r>
                  <a:rPr lang="en-US" altLang="zh-TW" sz="2800" dirty="0" err="1"/>
                  <a:t>sigmoid_w</a:t>
                </a:r>
                <a:r>
                  <a:rPr lang="en-US" altLang="zh-TW" sz="2800" dirty="0"/>
                  <a:t> =5</a:t>
                </a:r>
                <a:r>
                  <a:rPr lang="zh-TW" altLang="en-US" sz="2800" dirty="0"/>
                  <a:t>，初始點則用前面找到的點做 </a:t>
                </a:r>
                <a:r>
                  <a:rPr lang="en-US" altLang="zh-TW" sz="2800" dirty="0"/>
                  <a:t>transform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44A0D35-992F-44DF-A322-AF3B68A2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9" y="786581"/>
                <a:ext cx="11238271" cy="6061211"/>
              </a:xfrm>
              <a:prstGeom prst="rect">
                <a:avLst/>
              </a:prstGeom>
              <a:blipFill>
                <a:blip r:embed="rId2"/>
                <a:stretch>
                  <a:fillRect l="-1085" t="-1107" r="-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1612C50D-9387-4B79-8982-473264F50B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/>
          <a:stretch/>
        </p:blipFill>
        <p:spPr>
          <a:xfrm>
            <a:off x="432620" y="3429000"/>
            <a:ext cx="10979760" cy="23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Newton method result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0.001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C567E26-7686-4E8F-891B-97A99345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0" y="2180486"/>
            <a:ext cx="4723809" cy="3326984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5888A3-4137-4957-8F32-D78086999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87" y="1867532"/>
            <a:ext cx="5384127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264</Words>
  <Application>Microsoft Office PowerPoint</Application>
  <PresentationFormat>寬螢幕</PresentationFormat>
  <Paragraphs>56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Active Learning</vt:lpstr>
      <vt:lpstr>Active Learning</vt:lpstr>
      <vt:lpstr>Active Learning</vt:lpstr>
      <vt:lpstr>Query_strategy 和 random sampling 的比較</vt:lpstr>
      <vt:lpstr>Random Forest 和 XGboost的差異</vt:lpstr>
      <vt:lpstr>找大於0.8的初始點</vt:lpstr>
      <vt:lpstr>Normalization</vt:lpstr>
      <vt:lpstr>Newton method result step_size = 0.001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FinLab615_83</cp:lastModifiedBy>
  <cp:revision>350</cp:revision>
  <dcterms:created xsi:type="dcterms:W3CDTF">2022-10-26T14:42:24Z</dcterms:created>
  <dcterms:modified xsi:type="dcterms:W3CDTF">2022-12-01T13:58:03Z</dcterms:modified>
</cp:coreProperties>
</file>