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13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26" autoAdjust="0"/>
  </p:normalViewPr>
  <p:slideViewPr>
    <p:cSldViewPr snapToGrid="0" showGuides="1">
      <p:cViewPr>
        <p:scale>
          <a:sx n="75" d="100"/>
          <a:sy n="75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r>
              <a:rPr lang="zh-TW" altLang="en-US" dirty="0"/>
              <a:t>是</a:t>
            </a:r>
            <a:r>
              <a:rPr lang="en-US" altLang="zh-TW" dirty="0"/>
              <a:t> </a:t>
            </a:r>
            <a:r>
              <a:rPr lang="zh-TW" altLang="en-US" dirty="0"/>
              <a:t>實際為真和預測為真的比率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8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5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only –IG learning rate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最近的方向和附近最大的</a:t>
            </a:r>
            <a:r>
              <a:rPr lang="en-US" altLang="zh-TW"/>
              <a:t>gradient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2022/12/08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B14DEB-A004-6607-824A-4241D1F7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4" y="3056133"/>
            <a:ext cx="5661660" cy="3703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A7C13E0-E96A-B3DA-D40F-BD6A3D16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854" y="1003300"/>
                <a:ext cx="10968826" cy="485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如果閥值設為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(0,0)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，則所有交易都在閥值右上角，我們預測所有交易都應該要報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SAM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，此時的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FN=0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Recall= 1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，所以我們應該是把閥值往左下角調，而非右上角</a:t>
                </a:r>
                <a:endParaRPr lang="en-US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A7C13E0-E96A-B3DA-D40F-BD6A3D16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54" y="1003300"/>
                <a:ext cx="10968826" cy="4851400"/>
              </a:xfr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高的地方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3FE509-B329-BC9D-2305-338B7DDC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5" y="2928996"/>
            <a:ext cx="3931926" cy="38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7C13E0-E96A-B3DA-D40F-BD6A3D16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72" y="1170374"/>
            <a:ext cx="10968826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因此我們應該針對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TO_SAR=1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的資料去尋找，若離原點越近則會有比較高的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Recall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，因此我們計算和原點的距離當成選取的標準，因為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recall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關心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positive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的樣本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(TO_SAR=1)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，所以值計算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TO_SAR=1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交易的距離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高的地方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989D0D9-1EF9-6689-2432-71DEEED1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17" y="3067686"/>
            <a:ext cx="5502910" cy="3370649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449BEE69-258E-381A-7FDA-CCE4A0644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1" y="2996565"/>
            <a:ext cx="5583513" cy="33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73832-AC5E-BAE8-CA32-685DE61F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and Debit</a:t>
            </a:r>
            <a:endParaRPr lang="en-US" dirty="0"/>
          </a:p>
        </p:txBody>
      </p:sp>
      <p:pic>
        <p:nvPicPr>
          <p:cNvPr id="5" name="內容版面配置區 4" descr="一張含有 文字, 計分板 的圖片&#10;&#10;自動產生的描述">
            <a:extLst>
              <a:ext uri="{FF2B5EF4-FFF2-40B4-BE49-F238E27FC236}">
                <a16:creationId xmlns:a16="http://schemas.microsoft.com/office/drawing/2014/main" id="{25431326-7662-D0BB-CECB-AFA3C135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517"/>
            <a:ext cx="10294620" cy="4719358"/>
          </a:xfrm>
        </p:spPr>
      </p:pic>
    </p:spTree>
    <p:extLst>
      <p:ext uri="{BB962C8B-B14F-4D97-AF65-F5344CB8AC3E}">
        <p14:creationId xmlns:p14="http://schemas.microsoft.com/office/powerpoint/2010/main" val="803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D37E-B87A-9D2E-557F-ADBB78E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分子為零的可能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24D7FA-42E9-58BF-9C86-614227E46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720"/>
                <a:ext cx="10515600" cy="47342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過去是分別對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x, y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找輔助點計算斜率，但這樣做可能存在沒有實際交易被重新飛類，使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information gain 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沒變，因此我們應該綜合考慮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x, y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，去選擇輔助點</a:t>
                </a:r>
                <a:endPara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24D7FA-42E9-58BF-9C86-614227E46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720"/>
                <a:ext cx="10515600" cy="4734243"/>
              </a:xfrm>
              <a:blipFill>
                <a:blip r:embed="rId2"/>
                <a:stretch>
                  <a:fillRect l="-1217" t="-64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7759E-4B0A-B51E-E825-BE0A5728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分子為零的可能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CE32D-B7BD-1B39-1795-6DDEB439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320800"/>
            <a:ext cx="10906760" cy="48561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延續之前距離的想法，我們找輔助點應該選取距離當下點最近的交易計算斜率，確保一定有交易點改變，進而保證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gain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的不同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0431554-523D-C8F3-C5B8-82A896BF8B97}"/>
              </a:ext>
            </a:extLst>
          </p:cNvPr>
          <p:cNvCxnSpPr>
            <a:cxnSpLocks/>
          </p:cNvCxnSpPr>
          <p:nvPr/>
        </p:nvCxnSpPr>
        <p:spPr>
          <a:xfrm flipV="1">
            <a:off x="2710926" y="2471569"/>
            <a:ext cx="0" cy="3554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DEF768-2822-0531-9729-05351DBBE389}"/>
              </a:ext>
            </a:extLst>
          </p:cNvPr>
          <p:cNvCxnSpPr>
            <a:cxnSpLocks/>
          </p:cNvCxnSpPr>
          <p:nvPr/>
        </p:nvCxnSpPr>
        <p:spPr>
          <a:xfrm>
            <a:off x="2710926" y="6026356"/>
            <a:ext cx="55383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DC9B248-205E-4C33-55FD-59C2657CA3E4}"/>
              </a:ext>
            </a:extLst>
          </p:cNvPr>
          <p:cNvGrpSpPr/>
          <p:nvPr/>
        </p:nvGrpSpPr>
        <p:grpSpPr>
          <a:xfrm>
            <a:off x="3030666" y="5064318"/>
            <a:ext cx="1813264" cy="503488"/>
            <a:chOff x="3030666" y="5064318"/>
            <a:chExt cx="1813264" cy="503488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1AAFAE8-8E4A-57F8-3BA5-C7DD65C8D067}"/>
                </a:ext>
              </a:extLst>
            </p:cNvPr>
            <p:cNvSpPr/>
            <p:nvPr/>
          </p:nvSpPr>
          <p:spPr>
            <a:xfrm>
              <a:off x="3829722" y="5064318"/>
              <a:ext cx="45719" cy="4571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2C02BA-2880-8E65-9FE4-2C07C1BB5B28}"/>
                </a:ext>
              </a:extLst>
            </p:cNvPr>
            <p:cNvSpPr txBox="1"/>
            <p:nvPr/>
          </p:nvSpPr>
          <p:spPr>
            <a:xfrm>
              <a:off x="3030666" y="5198477"/>
              <a:ext cx="1813264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point1(100,10)</a:t>
              </a:r>
              <a:endParaRPr 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8DE0F30-F387-3B0F-A685-4DBE64807825}"/>
              </a:ext>
            </a:extLst>
          </p:cNvPr>
          <p:cNvGrpSpPr/>
          <p:nvPr/>
        </p:nvGrpSpPr>
        <p:grpSpPr>
          <a:xfrm>
            <a:off x="4087156" y="3683926"/>
            <a:ext cx="1813264" cy="421314"/>
            <a:chOff x="3030666" y="4688723"/>
            <a:chExt cx="1813264" cy="421314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734F767-CD58-E046-F278-27F7835C5A87}"/>
                </a:ext>
              </a:extLst>
            </p:cNvPr>
            <p:cNvSpPr/>
            <p:nvPr/>
          </p:nvSpPr>
          <p:spPr>
            <a:xfrm>
              <a:off x="3829722" y="5064318"/>
              <a:ext cx="45719" cy="4571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54143B-CF4E-3C2A-E316-7E6BC599354F}"/>
                </a:ext>
              </a:extLst>
            </p:cNvPr>
            <p:cNvSpPr txBox="1"/>
            <p:nvPr/>
          </p:nvSpPr>
          <p:spPr>
            <a:xfrm>
              <a:off x="3030666" y="4688723"/>
              <a:ext cx="1813264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point2(130,13)</a:t>
              </a:r>
              <a:endParaRPr lang="en-US" dirty="0"/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754775-254F-A4AD-BE52-8B6C7357BE73}"/>
              </a:ext>
            </a:extLst>
          </p:cNvPr>
          <p:cNvCxnSpPr>
            <a:cxnSpLocks/>
            <a:stCxn id="10" idx="0"/>
            <a:endCxn id="16" idx="7"/>
          </p:cNvCxnSpPr>
          <p:nvPr/>
        </p:nvCxnSpPr>
        <p:spPr>
          <a:xfrm flipV="1">
            <a:off x="3852582" y="4066216"/>
            <a:ext cx="1072654" cy="9981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4EF6EBF-BD01-8DE5-433D-85986C811128}"/>
              </a:ext>
            </a:extLst>
          </p:cNvPr>
          <p:cNvGrpSpPr/>
          <p:nvPr/>
        </p:nvGrpSpPr>
        <p:grpSpPr>
          <a:xfrm>
            <a:off x="6078966" y="4529361"/>
            <a:ext cx="1813264" cy="421314"/>
            <a:chOff x="3030666" y="4688723"/>
            <a:chExt cx="1813264" cy="421314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7D8A776-765C-9D1C-347F-2B4C3463ED77}"/>
                </a:ext>
              </a:extLst>
            </p:cNvPr>
            <p:cNvSpPr/>
            <p:nvPr/>
          </p:nvSpPr>
          <p:spPr>
            <a:xfrm>
              <a:off x="3829722" y="5064318"/>
              <a:ext cx="45719" cy="4571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7A9B9CB-3AA7-A18A-EA92-D1DC86701E80}"/>
                </a:ext>
              </a:extLst>
            </p:cNvPr>
            <p:cNvSpPr txBox="1"/>
            <p:nvPr/>
          </p:nvSpPr>
          <p:spPr>
            <a:xfrm>
              <a:off x="3030666" y="4688723"/>
              <a:ext cx="1813264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point3(200,11)</a:t>
              </a:r>
              <a:endParaRPr lang="en-US" dirty="0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A2EDE22-9D36-F6FD-9E51-A232C1979361}"/>
              </a:ext>
            </a:extLst>
          </p:cNvPr>
          <p:cNvCxnSpPr>
            <a:cxnSpLocks/>
            <a:stCxn id="10" idx="7"/>
            <a:endCxn id="22" idx="5"/>
          </p:cNvCxnSpPr>
          <p:nvPr/>
        </p:nvCxnSpPr>
        <p:spPr>
          <a:xfrm flipV="1">
            <a:off x="3868746" y="4943980"/>
            <a:ext cx="3048300" cy="1270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F869395-8956-A2A3-EB8E-3B16E14D55C3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4886212" y="2791784"/>
            <a:ext cx="0" cy="129059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6A3AC83-859D-2A6F-8895-2F78455CC5CA}"/>
              </a:ext>
            </a:extLst>
          </p:cNvPr>
          <p:cNvCxnSpPr>
            <a:cxnSpLocks/>
          </p:cNvCxnSpPr>
          <p:nvPr/>
        </p:nvCxnSpPr>
        <p:spPr>
          <a:xfrm>
            <a:off x="4886212" y="4082381"/>
            <a:ext cx="171575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8B0950A-0EC9-7650-0577-BA964DFCE0A2}"/>
              </a:ext>
            </a:extLst>
          </p:cNvPr>
          <p:cNvGrpSpPr/>
          <p:nvPr/>
        </p:nvGrpSpPr>
        <p:grpSpPr>
          <a:xfrm>
            <a:off x="5038088" y="3034387"/>
            <a:ext cx="1813264" cy="421314"/>
            <a:chOff x="3030666" y="4688723"/>
            <a:chExt cx="1813264" cy="421314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D190ADA-DF36-4F15-26F0-E79A66250033}"/>
                </a:ext>
              </a:extLst>
            </p:cNvPr>
            <p:cNvSpPr/>
            <p:nvPr/>
          </p:nvSpPr>
          <p:spPr>
            <a:xfrm>
              <a:off x="3829722" y="5064318"/>
              <a:ext cx="45719" cy="4571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FAEDFD5-1134-0A87-D88E-EA7628BA1BB2}"/>
                </a:ext>
              </a:extLst>
            </p:cNvPr>
            <p:cNvSpPr txBox="1"/>
            <p:nvPr/>
          </p:nvSpPr>
          <p:spPr>
            <a:xfrm>
              <a:off x="3030666" y="4688723"/>
              <a:ext cx="1813264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point4(150,16)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66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AD755-B8A7-49C2-3101-8F32822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365125"/>
            <a:ext cx="1151128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個閥值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2BDD32-D309-2320-4588-0E506366B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960" y="1381760"/>
                <a:ext cx="11511280" cy="4795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Feature = [</a:t>
                </a:r>
                <a:r>
                  <a:rPr lang="en-US" dirty="0" err="1"/>
                  <a:t>Credit_Amt</a:t>
                </a:r>
                <a:r>
                  <a:rPr lang="en-US" dirty="0"/>
                  <a:t>, </a:t>
                </a:r>
                <a:r>
                  <a:rPr lang="en-US" dirty="0" err="1"/>
                  <a:t>number_of_Credit</a:t>
                </a:r>
                <a:r>
                  <a:rPr lang="en-US" dirty="0"/>
                  <a:t>, </a:t>
                </a:r>
                <a:r>
                  <a:rPr lang="en-US" dirty="0" err="1"/>
                  <a:t>Debit_Amt</a:t>
                </a:r>
                <a:r>
                  <a:rPr lang="en-US" dirty="0"/>
                  <a:t>, </a:t>
                </a:r>
                <a:r>
                  <a:rPr lang="en-US" dirty="0" err="1"/>
                  <a:t>number_of_Debit</a:t>
                </a:r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r>
                  <a:rPr lang="en-US" dirty="0" err="1"/>
                  <a:t>Initial_point</a:t>
                </a:r>
                <a:r>
                  <a:rPr lang="en-US" dirty="0"/>
                  <a:t> = [0, 0, 2462.0, 0]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recall = </a:t>
                </a:r>
                <a:r>
                  <a:rPr lang="en-US" dirty="0"/>
                  <a:t>0.812734, filter rate = 0.362063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這裡為了配合之後的 </a:t>
                </a:r>
                <a:r>
                  <a:rPr lang="en-US" altLang="zh-TW" dirty="0" err="1"/>
                  <a:t>Adagrad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或 </a:t>
                </a:r>
                <a:r>
                  <a:rPr lang="en-US" altLang="zh-TW" dirty="0"/>
                  <a:t>Adam </a:t>
                </a:r>
                <a:r>
                  <a:rPr lang="zh-TW" altLang="en-US" dirty="0"/>
                  <a:t>，所以只使用 </a:t>
                </a:r>
                <a:r>
                  <a:rPr lang="en-US" altLang="zh-TW" dirty="0"/>
                  <a:t>gradient descent(</a:t>
                </a:r>
                <a:r>
                  <a:rPr lang="zh-TW" altLang="en-US" dirty="0"/>
                  <a:t>沒有 </a:t>
                </a:r>
                <a:r>
                  <a:rPr lang="en-US" altLang="zh-TW" dirty="0"/>
                  <a:t>hessian matrix)</a:t>
                </a:r>
                <a:r>
                  <a:rPr lang="zh-TW" altLang="en-US" dirty="0"/>
                  <a:t>，而</a:t>
                </a:r>
                <a:r>
                  <a:rPr lang="en-US" altLang="zh-TW" dirty="0"/>
                  <a:t> Loss function </a:t>
                </a:r>
                <a:r>
                  <a:rPr lang="zh-TW" altLang="en-US" dirty="0"/>
                  <a:t>不含約束條件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𝐼𝐺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2BDD32-D309-2320-4588-0E506366B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960" y="1381760"/>
                <a:ext cx="11511280" cy="4795203"/>
              </a:xfrm>
              <a:blipFill>
                <a:blip r:embed="rId3"/>
                <a:stretch>
                  <a:fillRect l="-1112" t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AD755-B8A7-49C2-3101-8F32822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11" y="0"/>
            <a:ext cx="1151128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個閥值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BDD32-D309-2320-4588-0E506366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031398"/>
            <a:ext cx="11511280" cy="4795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= [</a:t>
            </a:r>
            <a:r>
              <a:rPr lang="en-US" dirty="0" err="1"/>
              <a:t>Credit_Amt</a:t>
            </a:r>
            <a:r>
              <a:rPr lang="en-US" dirty="0"/>
              <a:t>, </a:t>
            </a:r>
            <a:r>
              <a:rPr lang="en-US" dirty="0" err="1"/>
              <a:t>number_of_Credit</a:t>
            </a:r>
            <a:r>
              <a:rPr lang="en-US" dirty="0"/>
              <a:t>, </a:t>
            </a:r>
            <a:r>
              <a:rPr lang="en-US" dirty="0" err="1"/>
              <a:t>Debit_Amt</a:t>
            </a:r>
            <a:r>
              <a:rPr lang="en-US" dirty="0"/>
              <a:t>, </a:t>
            </a:r>
            <a:r>
              <a:rPr lang="en-US" dirty="0" err="1"/>
              <a:t>number_of_Debit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Initial_point</a:t>
            </a:r>
            <a:r>
              <a:rPr lang="en-US" dirty="0"/>
              <a:t> = [0, 0, 2462.0, 0]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77AC98-7468-8436-A1BC-8465A5096551}"/>
              </a:ext>
            </a:extLst>
          </p:cNvPr>
          <p:cNvGrpSpPr/>
          <p:nvPr/>
        </p:nvGrpSpPr>
        <p:grpSpPr>
          <a:xfrm>
            <a:off x="251311" y="2180055"/>
            <a:ext cx="11574929" cy="1248944"/>
            <a:chOff x="1591310" y="2781141"/>
            <a:chExt cx="9159240" cy="9982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3D22EE-9BCA-CAAB-BD43-7AAD5B9A3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71"/>
            <a:stretch/>
          </p:blipFill>
          <p:spPr>
            <a:xfrm>
              <a:off x="1591310" y="2781141"/>
              <a:ext cx="723900" cy="9982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593A5B0-603B-3328-8BA4-5C2D2CEFB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210" y="2781141"/>
              <a:ext cx="8435340" cy="998220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F370467-9906-6A40-EB46-340E7426D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1" y="3553558"/>
            <a:ext cx="5186468" cy="31275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D52AC2-A471-4536-1A18-AD62BBE1A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60210"/>
            <a:ext cx="5615791" cy="33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401</Words>
  <Application>Microsoft Office PowerPoint</Application>
  <PresentationFormat>寬螢幕</PresentationFormat>
  <Paragraphs>36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Recall 高的地方 </vt:lpstr>
      <vt:lpstr>Recall 高的地方 </vt:lpstr>
      <vt:lpstr>同時考慮 Credit and Debit</vt:lpstr>
      <vt:lpstr>Gradient 分子為零的可能</vt:lpstr>
      <vt:lpstr>Gradient 分子為零的可能</vt:lpstr>
      <vt:lpstr>同時考慮 4 個閥值</vt:lpstr>
      <vt:lpstr>同時考慮 4 個閥值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吳 茂嘉</cp:lastModifiedBy>
  <cp:revision>438</cp:revision>
  <dcterms:created xsi:type="dcterms:W3CDTF">2022-10-26T14:42:24Z</dcterms:created>
  <dcterms:modified xsi:type="dcterms:W3CDTF">2022-12-09T02:01:16Z</dcterms:modified>
</cp:coreProperties>
</file>