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308" r:id="rId3"/>
    <p:sldId id="309" r:id="rId4"/>
    <p:sldId id="310" r:id="rId5"/>
    <p:sldId id="311" r:id="rId6"/>
    <p:sldId id="314" r:id="rId7"/>
    <p:sldId id="313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61" autoAdjust="0"/>
  </p:normalViewPr>
  <p:slideViewPr>
    <p:cSldViewPr snapToGrid="0" showGuides="1">
      <p:cViewPr varScale="1">
        <p:scale>
          <a:sx n="73" d="100"/>
          <a:sy n="73" d="100"/>
        </p:scale>
        <p:origin x="99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D983-CE9B-4B3A-A34B-F6DCA6FD30F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4530-7BEB-4AFA-AA01-3443AE7C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2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90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8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90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B4530-7BEB-4AFA-AA01-3443AE7C9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33647-6008-DFE9-9BF0-40ACF75D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E15778-49B9-8D63-74D2-AB3CF0677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038BB-F920-5BC4-B534-76399ECD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7998A4-9E19-EF85-BF22-6EF6F493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9A9D1-047E-CF22-762A-5EA35D26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28918-8061-F006-6805-817118B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3823B-9744-4C43-1E65-DDEA3929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F69206-C8D6-7D68-3F8F-EC9947A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C266-3625-CA5A-A5DA-9AF9DF92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3F962-DC78-C4EF-C2D3-467DEF85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7D2D01-D6E6-6E96-7A5C-CF86A5DEE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EF234A-2AAA-ECB2-0093-ABAFDBD9E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6CB81-984F-4CB3-86A3-7DE6DE85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8ECED-2733-E130-26BE-6043343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5C997-23C2-89A1-23FB-EE3C380A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220D7-CCFE-4C19-9187-49F259E6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EFAA7C-13E9-E79D-2392-63A50DB6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2FBB5-7458-C330-59AF-EF5AED12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553FE-2F24-CBBD-FC03-89CCF166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FDC5E-B0EA-323A-1176-5F481853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E2093-1A35-9FBC-8EAE-E4BA614C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040CC-DB9E-2CB9-8FDB-9F4AA851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DBD5C-AF65-0BE6-C7F5-A61FB324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DD203A-9DDA-7236-6525-E8C747A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8380F-C3B1-81DC-67C5-259C31F6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22D8-36AD-578D-A1D1-35239DAD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4B76-CEAB-5ADC-C933-6734F4F51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49EDD-DC32-0AAA-C956-7EC247D2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F5EAD0-D990-2010-4D61-3362EAA7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87AE0-6A77-D709-5F26-4DBD7950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602AA1-F0D5-031D-2965-97A8111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35589-4389-2305-9A41-01D7200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4C19B3-9042-F4CB-D29B-76082DF7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A69EF5-1586-16B2-3E1B-0076808F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DD2B7-64DE-5E7F-7C3A-5AAE05C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96C0E-0D40-A1EB-C6E9-AE4C67C36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582664-4FE7-86DF-A2FA-4C33C4F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F2C435-A0C3-AE3F-4ABE-B67D36E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9524AC-1B91-F789-2131-6EECBCE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BED08-BC38-701C-A4ED-3D00CE0A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E6BA20-BB35-B35B-F623-2F1E30A7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CF0651-1D44-8C1F-6944-96F6634A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C0DAF5-7B76-693A-4EC8-93E1B31A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5F0FAD-DE55-1E2A-B879-4D34EA93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69B954-ED56-6E75-227D-F3BD84EB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E55DC5-EB70-94FE-1706-17E03C75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B51E1-A256-696B-DFB2-7D489E20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4B5DA-1057-C85D-1C14-5E0876B8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551F03-950B-0979-D83A-A819B680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CB987-57A1-E7A0-6736-DFDBD27F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3C94EE-BC63-8311-59ED-8223B0DD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669CEB-1006-5F35-E9F8-EEC52BF7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DFC9A-5EA9-E01C-0581-89478BAA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03A0A9-817E-D9E5-E3E2-A90247A7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F5726B-CEE5-C34B-EBB0-FCDBA75D5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5323D6-EE6C-5581-D7C6-57A5B5FB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EC91E-C639-0622-6B1C-FBD042AE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3A92E-8E83-1381-DA6A-D3E5440B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6A41C2-D2E8-A623-C427-0B15068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F589FD-A3BD-2EDA-DA8C-2170DD9C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4E255-6846-28C2-66E8-8A6247A84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9354-5907-40C9-91E4-4ECB16F709B1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348DE-8452-74DB-6B7A-338D90E8C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A8007-DD24-85A7-C663-9E5528D6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0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404" y="3740261"/>
            <a:ext cx="9144000" cy="1655762"/>
          </a:xfrm>
        </p:spPr>
        <p:txBody>
          <a:bodyPr/>
          <a:lstStyle/>
          <a:p>
            <a:r>
              <a:rPr lang="en-US" altLang="zh-TW" dirty="0"/>
              <a:t>2022/11/03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原始目標是滿足銀行對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recall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的要求下極大化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，我們可以將此問題對偶成極小化負的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，目標函數如下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𝐼𝐺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𝑅𝑒𝑐𝑎𝑙𝑙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.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𝐼𝐺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是 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𝜎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 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 function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 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feature 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的最大值，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是 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 feature 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的最大值</a:t>
                </a: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  <a:blipFill>
                <a:blip r:embed="rId3"/>
                <a:stretch>
                  <a:fillRect l="-549" t="-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81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538" y="1072055"/>
                <a:ext cx="11260488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透過內點法我們將有限制的最佳化問題，轉成無約束的最佳化問題，並利用牛頓法進行閥值優化，此時的目標函數如下</a:t>
                </a: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L</m:t>
                          </m:r>
                          <m:d>
                            <m:d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𝐼𝐺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𝑅𝑒𝑐𝑎𝑙𝑙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0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000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000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ln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一階微分條件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∇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𝐿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𝐼𝐺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𝐼𝐺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𝐼𝐺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𝐼𝐺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538" y="1072055"/>
                <a:ext cx="11260488" cy="5632513"/>
              </a:xfrm>
              <a:blipFill>
                <a:blip r:embed="rId3"/>
                <a:stretch>
                  <a:fillRect l="-596" t="-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28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之前遇到的問題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8" y="1072055"/>
            <a:ext cx="11260488" cy="56325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計算斜率的參考點選取，在資料集中大於該特徵數值的第三筆，當太靠近邊界時，第三筆可能不存在，在該情況下就選小於該特徵數值中最接近的第三筆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Hessian matrix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初始是一個單位矩陣，並保證每次更新後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Hessian matrix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一定是對稱的，之前在計算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Hessian matrix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有錯，所以導致結果很怪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176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實驗結果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538" y="935420"/>
                <a:ext cx="11260488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x: </a:t>
                </a:r>
                <a:r>
                  <a:rPr lang="en-US" altLang="zh-TW" sz="2000" b="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Credit_Amt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=537664</m:t>
                    </m:r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y: </a:t>
                </a:r>
                <a:r>
                  <a:rPr lang="en-US" altLang="zh-TW" sz="2000" b="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number_of</a:t>
                </a:r>
                <a:r>
                  <a:rPr lang="en-US" altLang="zh-TW" sz="2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_Credit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=20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b="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Step_size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Gamma = 1e-10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b="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Sigmoid_b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0.8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Sigmoid_w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= 5</a:t>
                </a: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538" y="935420"/>
                <a:ext cx="11260488" cy="5632513"/>
              </a:xfrm>
              <a:blipFill>
                <a:blip r:embed="rId3"/>
                <a:stretch>
                  <a:fillRect l="-596" t="-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5B7A4FA-A215-4566-9BBB-AF74C205C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35820"/>
              </p:ext>
            </p:extLst>
          </p:nvPr>
        </p:nvGraphicFramePr>
        <p:xfrm>
          <a:off x="178676" y="3524203"/>
          <a:ext cx="11897709" cy="3043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0637">
                  <a:extLst>
                    <a:ext uri="{9D8B030D-6E8A-4147-A177-3AD203B41FA5}">
                      <a16:colId xmlns:a16="http://schemas.microsoft.com/office/drawing/2014/main" val="4214690183"/>
                    </a:ext>
                  </a:extLst>
                </a:gridCol>
                <a:gridCol w="2170637">
                  <a:extLst>
                    <a:ext uri="{9D8B030D-6E8A-4147-A177-3AD203B41FA5}">
                      <a16:colId xmlns:a16="http://schemas.microsoft.com/office/drawing/2014/main" val="3133591462"/>
                    </a:ext>
                  </a:extLst>
                </a:gridCol>
                <a:gridCol w="1534136">
                  <a:extLst>
                    <a:ext uri="{9D8B030D-6E8A-4147-A177-3AD203B41FA5}">
                      <a16:colId xmlns:a16="http://schemas.microsoft.com/office/drawing/2014/main" val="3006139892"/>
                    </a:ext>
                  </a:extLst>
                </a:gridCol>
                <a:gridCol w="1485175">
                  <a:extLst>
                    <a:ext uri="{9D8B030D-6E8A-4147-A177-3AD203B41FA5}">
                      <a16:colId xmlns:a16="http://schemas.microsoft.com/office/drawing/2014/main" val="540987793"/>
                    </a:ext>
                  </a:extLst>
                </a:gridCol>
                <a:gridCol w="1354609">
                  <a:extLst>
                    <a:ext uri="{9D8B030D-6E8A-4147-A177-3AD203B41FA5}">
                      <a16:colId xmlns:a16="http://schemas.microsoft.com/office/drawing/2014/main" val="1361341176"/>
                    </a:ext>
                  </a:extLst>
                </a:gridCol>
                <a:gridCol w="1583097">
                  <a:extLst>
                    <a:ext uri="{9D8B030D-6E8A-4147-A177-3AD203B41FA5}">
                      <a16:colId xmlns:a16="http://schemas.microsoft.com/office/drawing/2014/main" val="348517967"/>
                    </a:ext>
                  </a:extLst>
                </a:gridCol>
                <a:gridCol w="1599418">
                  <a:extLst>
                    <a:ext uri="{9D8B030D-6E8A-4147-A177-3AD203B41FA5}">
                      <a16:colId xmlns:a16="http://schemas.microsoft.com/office/drawing/2014/main" val="1414860745"/>
                    </a:ext>
                  </a:extLst>
                </a:gridCol>
              </a:tblGrid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 </a:t>
                      </a:r>
                      <a:r>
                        <a:rPr lang="en-US" altLang="zh-TW" sz="1600" u="none" strike="noStrike" dirty="0">
                          <a:effectLst/>
                        </a:rPr>
                        <a:t>random seed = 928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iteration 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information gain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filter rate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8311216"/>
                  </a:ext>
                </a:extLst>
              </a:tr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考慮下界條件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1000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537664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19.510006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-0.000209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0.052434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0.877756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4621738"/>
                  </a:ext>
                </a:extLst>
              </a:tr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考慮 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recall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1000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537664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14.946898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-0.000107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0.127341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0.809278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9527851"/>
                  </a:ext>
                </a:extLst>
              </a:tr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考慮 </a:t>
                      </a:r>
                      <a:r>
                        <a:rPr lang="en-US" sz="1600" u="none" strike="noStrike" dirty="0">
                          <a:effectLst/>
                        </a:rPr>
                        <a:t>recall </a:t>
                      </a:r>
                      <a:r>
                        <a:rPr lang="zh-TW" altLang="en-US" sz="1600" u="none" strike="noStrike" dirty="0">
                          <a:effectLst/>
                        </a:rPr>
                        <a:t>和下界條件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1000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537664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15.832801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-0.000122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0.104869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0.83131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3721036"/>
                  </a:ext>
                </a:extLst>
              </a:tr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考慮 </a:t>
                      </a:r>
                      <a:r>
                        <a:rPr lang="en-US" sz="1600" u="none" strike="noStrike">
                          <a:effectLst/>
                        </a:rPr>
                        <a:t>recall </a:t>
                      </a:r>
                      <a:r>
                        <a:rPr lang="zh-TW" altLang="en-US" sz="1600" u="none" strike="noStrike">
                          <a:effectLst/>
                        </a:rPr>
                        <a:t>和上下界條件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1000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537664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19.323919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-0.000209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0.052434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0.877756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183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21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和上下界條件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BC6C0C7-D21A-4373-BE2E-E19AB16C3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31" y="847603"/>
            <a:ext cx="7887738" cy="5915804"/>
          </a:xfrm>
        </p:spPr>
      </p:pic>
    </p:spTree>
    <p:extLst>
      <p:ext uri="{BB962C8B-B14F-4D97-AF65-F5344CB8AC3E}">
        <p14:creationId xmlns:p14="http://schemas.microsoft.com/office/powerpoint/2010/main" val="229425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8A85A-D1B3-49CF-8451-33B184C7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在不同初始點的差異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5741772-6942-4601-B9C6-4C0AB93B8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527061"/>
              </p:ext>
            </p:extLst>
          </p:nvPr>
        </p:nvGraphicFramePr>
        <p:xfrm>
          <a:off x="252248" y="2204630"/>
          <a:ext cx="11319641" cy="3502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2031">
                  <a:extLst>
                    <a:ext uri="{9D8B030D-6E8A-4147-A177-3AD203B41FA5}">
                      <a16:colId xmlns:a16="http://schemas.microsoft.com/office/drawing/2014/main" val="2012963232"/>
                    </a:ext>
                  </a:extLst>
                </a:gridCol>
                <a:gridCol w="2925870">
                  <a:extLst>
                    <a:ext uri="{9D8B030D-6E8A-4147-A177-3AD203B41FA5}">
                      <a16:colId xmlns:a16="http://schemas.microsoft.com/office/drawing/2014/main" val="606196824"/>
                    </a:ext>
                  </a:extLst>
                </a:gridCol>
                <a:gridCol w="2925870">
                  <a:extLst>
                    <a:ext uri="{9D8B030D-6E8A-4147-A177-3AD203B41FA5}">
                      <a16:colId xmlns:a16="http://schemas.microsoft.com/office/drawing/2014/main" val="3142839016"/>
                    </a:ext>
                  </a:extLst>
                </a:gridCol>
                <a:gridCol w="2925870">
                  <a:extLst>
                    <a:ext uri="{9D8B030D-6E8A-4147-A177-3AD203B41FA5}">
                      <a16:colId xmlns:a16="http://schemas.microsoft.com/office/drawing/2014/main" val="3502267520"/>
                    </a:ext>
                  </a:extLst>
                </a:gridCol>
              </a:tblGrid>
              <a:tr h="5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random seed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928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113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719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4507477"/>
                  </a:ext>
                </a:extLst>
              </a:tr>
              <a:tr h="5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iteration number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1000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1000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1000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1790356"/>
                  </a:ext>
                </a:extLst>
              </a:tr>
              <a:tr h="5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537664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1175000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1078980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990486"/>
                  </a:ext>
                </a:extLst>
              </a:tr>
              <a:tr h="5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19.323919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30.123886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30.010316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5774297"/>
                  </a:ext>
                </a:extLst>
              </a:tr>
              <a:tr h="5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information gain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-0.000209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-0.00005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-0.000059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7381709"/>
                  </a:ext>
                </a:extLst>
              </a:tr>
              <a:tr h="5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recall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0.052434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0.022472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0.022472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7518197"/>
                  </a:ext>
                </a:extLst>
              </a:tr>
              <a:tr h="5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filter 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0.877756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0.955897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0.953496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35194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C54ED11-8D2E-40EF-8F94-A5FBC6D56C42}"/>
              </a:ext>
            </a:extLst>
          </p:cNvPr>
          <p:cNvSpPr txBox="1"/>
          <p:nvPr/>
        </p:nvSpPr>
        <p:spPr>
          <a:xfrm>
            <a:off x="620110" y="4992414"/>
            <a:ext cx="1095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87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CFD4D-2D19-4C15-A019-74C9FBEE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後續方向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433EF-5B2D-4725-AC07-2A3A1757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 </a:t>
            </a:r>
            <a:r>
              <a:rPr lang="en-US" altLang="zh-TW" dirty="0"/>
              <a:t>Recall</a:t>
            </a:r>
            <a:r>
              <a:rPr lang="zh-TW" altLang="en-US" dirty="0"/>
              <a:t> 要大於 </a:t>
            </a:r>
            <a:r>
              <a:rPr lang="en-US" altLang="zh-TW" dirty="0"/>
              <a:t>0.8</a:t>
            </a:r>
          </a:p>
          <a:p>
            <a:r>
              <a:rPr lang="zh-TW" altLang="en-US" dirty="0"/>
              <a:t>加入限制條件後，在部分初始點下，位置仍有可能為負</a:t>
            </a:r>
            <a:endParaRPr lang="en-US" altLang="zh-TW" dirty="0"/>
          </a:p>
          <a:p>
            <a:r>
              <a:rPr lang="zh-TW" altLang="en-US" dirty="0"/>
              <a:t>超參數的設定</a:t>
            </a:r>
            <a:endParaRPr lang="en-US" altLang="zh-TW" dirty="0"/>
          </a:p>
          <a:p>
            <a:r>
              <a:rPr lang="zh-TW" altLang="en-US" dirty="0"/>
              <a:t>牛頓法會受到初始點的影響，為了消除此影響，會嘗試數個初始點後取平均</a:t>
            </a:r>
            <a:endParaRPr lang="en-US" altLang="zh-TW" dirty="0"/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2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420</Words>
  <Application>Microsoft Office PowerPoint</Application>
  <PresentationFormat>寬螢幕</PresentationFormat>
  <Paragraphs>103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捷智商訊-態樣閥值調整</vt:lpstr>
      <vt:lpstr>BFGS</vt:lpstr>
      <vt:lpstr>BFGS</vt:lpstr>
      <vt:lpstr>之前遇到的問題</vt:lpstr>
      <vt:lpstr>BFGS 實驗結果</vt:lpstr>
      <vt:lpstr>考慮 recall 和上下界條件</vt:lpstr>
      <vt:lpstr>在不同初始點的差異</vt:lpstr>
      <vt:lpstr>後續方向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吳 茂嘉</dc:creator>
  <cp:lastModifiedBy>NCTUUser2</cp:lastModifiedBy>
  <cp:revision>142</cp:revision>
  <dcterms:created xsi:type="dcterms:W3CDTF">2022-10-26T14:42:24Z</dcterms:created>
  <dcterms:modified xsi:type="dcterms:W3CDTF">2022-11-11T01:39:49Z</dcterms:modified>
</cp:coreProperties>
</file>