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1" r:id="rId4"/>
    <p:sldId id="272" r:id="rId5"/>
    <p:sldId id="273" r:id="rId6"/>
    <p:sldId id="260" r:id="rId7"/>
    <p:sldId id="275" r:id="rId8"/>
    <p:sldId id="257" r:id="rId9"/>
    <p:sldId id="259" r:id="rId10"/>
    <p:sldId id="276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5" autoAdjust="0"/>
  </p:normalViewPr>
  <p:slideViewPr>
    <p:cSldViewPr snapToGrid="0">
      <p:cViewPr>
        <p:scale>
          <a:sx n="75" d="100"/>
          <a:sy n="75" d="100"/>
        </p:scale>
        <p:origin x="187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當</a:t>
            </a:r>
            <a:r>
              <a:rPr lang="en-US" altLang="zh-TW" sz="1200" dirty="0"/>
              <a:t>threshold</a:t>
            </a:r>
            <a:r>
              <a:rPr lang="zh-TW" altLang="en-US" sz="1200" dirty="0"/>
              <a:t>設在</a:t>
            </a:r>
            <a:r>
              <a:rPr lang="en-US" altLang="zh-TW" sz="1200" dirty="0"/>
              <a:t>2000,000</a:t>
            </a:r>
            <a:r>
              <a:rPr lang="zh-TW" altLang="en-US" sz="1200" dirty="0"/>
              <a:t>時，在</a:t>
            </a:r>
            <a:r>
              <a:rPr lang="en-US" altLang="zh-TW" sz="1200" dirty="0"/>
              <a:t>train</a:t>
            </a:r>
            <a:r>
              <a:rPr lang="zh-TW" altLang="en-US" sz="1200" dirty="0"/>
              <a:t> </a:t>
            </a:r>
            <a:r>
              <a:rPr lang="en-US" altLang="zh-TW" sz="1200" dirty="0"/>
              <a:t>set</a:t>
            </a:r>
            <a:r>
              <a:rPr lang="zh-TW" altLang="en-US" sz="1200" dirty="0"/>
              <a:t>中，人工審查筆數少掉</a:t>
            </a:r>
            <a:r>
              <a:rPr lang="en-US" altLang="zh-TW" sz="1200" dirty="0"/>
              <a:t>7054</a:t>
            </a:r>
            <a:r>
              <a:rPr lang="zh-TW" altLang="en-US" sz="1200" dirty="0"/>
              <a:t>筆，其中會漏掉</a:t>
            </a:r>
            <a:r>
              <a:rPr lang="en-US" altLang="zh-TW" sz="1200" dirty="0"/>
              <a:t>25</a:t>
            </a:r>
            <a:r>
              <a:rPr lang="zh-TW" altLang="en-US" sz="1200" dirty="0"/>
              <a:t>筆</a:t>
            </a:r>
            <a:r>
              <a:rPr lang="en-US" altLang="zh-TW" sz="1200" dirty="0"/>
              <a:t>TO_SAR=1</a:t>
            </a:r>
            <a:r>
              <a:rPr lang="zh-TW" altLang="en-US" sz="1200" dirty="0"/>
              <a:t>的資料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32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當</a:t>
            </a:r>
            <a:r>
              <a:rPr lang="en-US" altLang="zh-TW" sz="1200" dirty="0"/>
              <a:t>threshold</a:t>
            </a:r>
            <a:r>
              <a:rPr lang="zh-TW" altLang="en-US" sz="1200" dirty="0"/>
              <a:t>設在</a:t>
            </a:r>
            <a:r>
              <a:rPr lang="en-US" altLang="zh-TW" sz="1200" dirty="0"/>
              <a:t>40</a:t>
            </a:r>
            <a:r>
              <a:rPr lang="zh-TW" altLang="en-US" sz="1200" dirty="0"/>
              <a:t>時，人工審查筆數少掉</a:t>
            </a:r>
            <a:r>
              <a:rPr lang="en-US" altLang="zh-TW" sz="1200" dirty="0"/>
              <a:t>916</a:t>
            </a:r>
            <a:r>
              <a:rPr lang="zh-TW" altLang="en-US" sz="1200" dirty="0"/>
              <a:t>筆，其中漏掉</a:t>
            </a:r>
            <a:r>
              <a:rPr lang="en-US" altLang="zh-TW" sz="1200" dirty="0"/>
              <a:t>28</a:t>
            </a:r>
            <a:r>
              <a:rPr lang="zh-TW" altLang="en-US" sz="1200" dirty="0"/>
              <a:t>筆</a:t>
            </a:r>
            <a:r>
              <a:rPr lang="en-US" altLang="zh-TW" sz="1200" dirty="0"/>
              <a:t>TO_SAR=1</a:t>
            </a:r>
            <a:r>
              <a:rPr lang="zh-TW" altLang="en-US" sz="1200" dirty="0"/>
              <a:t>的資料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4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當</a:t>
            </a:r>
            <a:r>
              <a:rPr lang="en-US" altLang="zh-TW" sz="1200" dirty="0"/>
              <a:t>threshold</a:t>
            </a:r>
            <a:r>
              <a:rPr lang="zh-TW" altLang="en-US" sz="1200" dirty="0"/>
              <a:t>設在</a:t>
            </a:r>
            <a:r>
              <a:rPr lang="en-US" altLang="zh-TW" sz="1200" dirty="0"/>
              <a:t>40</a:t>
            </a:r>
            <a:r>
              <a:rPr lang="zh-TW" altLang="en-US" sz="1200" dirty="0"/>
              <a:t>時，人工審查筆數少掉</a:t>
            </a:r>
            <a:r>
              <a:rPr lang="en-US" altLang="zh-TW" sz="1200" dirty="0"/>
              <a:t>916</a:t>
            </a:r>
            <a:r>
              <a:rPr lang="zh-TW" altLang="en-US" sz="1200" dirty="0"/>
              <a:t>筆，其中漏掉</a:t>
            </a:r>
            <a:r>
              <a:rPr lang="en-US" altLang="zh-TW" sz="1200" dirty="0"/>
              <a:t>28</a:t>
            </a:r>
            <a:r>
              <a:rPr lang="zh-TW" altLang="en-US" sz="1200" dirty="0"/>
              <a:t>筆</a:t>
            </a:r>
            <a:r>
              <a:rPr lang="en-US" altLang="zh-TW" sz="1200" dirty="0"/>
              <a:t>TO_SAR=1</a:t>
            </a:r>
            <a:r>
              <a:rPr lang="zh-TW" altLang="en-US" sz="1200" dirty="0"/>
              <a:t>的資料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5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zh-tw/%E7%86%B5_(%E4%BF%A1%E6%81%AF%E8%AE%BA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捷智商訊</a:t>
            </a:r>
            <a:r>
              <a:rPr lang="en-US" altLang="zh-TW" dirty="0"/>
              <a:t>-</a:t>
            </a:r>
            <a:r>
              <a:rPr lang="zh-TW" altLang="en-US" dirty="0"/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2022/09/01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FC499-8F16-4586-8CA8-DACF72FE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針對</a:t>
            </a:r>
            <a:r>
              <a:rPr lang="en-US" altLang="zh-TW" sz="2000" dirty="0"/>
              <a:t>”</a:t>
            </a:r>
            <a:r>
              <a:rPr lang="zh-TW" altLang="en-US" sz="2000" dirty="0"/>
              <a:t>現金存款累計</a:t>
            </a:r>
            <a:r>
              <a:rPr lang="en-US" altLang="zh-TW" sz="2000" dirty="0"/>
              <a:t>&gt;=</a:t>
            </a:r>
            <a:r>
              <a:rPr lang="en-US" altLang="zh-TW" sz="20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2000" dirty="0"/>
              <a:t>元</a:t>
            </a:r>
            <a:r>
              <a:rPr lang="en-US" altLang="zh-TW" sz="2000" dirty="0"/>
              <a:t>”</a:t>
            </a:r>
            <a:r>
              <a:rPr lang="zh-TW" altLang="en-US" sz="2000" dirty="0"/>
              <a:t> 且 </a:t>
            </a:r>
            <a:r>
              <a:rPr lang="en-US" altLang="zh-TW" sz="2000" dirty="0"/>
              <a:t>”</a:t>
            </a:r>
            <a:r>
              <a:rPr lang="zh-TW" altLang="en-US" sz="2000" dirty="0"/>
              <a:t>現金提款累計次數</a:t>
            </a:r>
            <a:r>
              <a:rPr lang="en-US" altLang="zh-TW" sz="2000" dirty="0"/>
              <a:t>&gt;=</a:t>
            </a:r>
            <a:r>
              <a:rPr lang="en-US" altLang="zh-TW" sz="20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2000" dirty="0"/>
              <a:t>次</a:t>
            </a:r>
            <a:r>
              <a:rPr lang="en-US" altLang="zh-TW" sz="2000" dirty="0"/>
              <a:t>”</a:t>
            </a:r>
          </a:p>
          <a:p>
            <a:r>
              <a:rPr lang="zh-TW" altLang="en-US" sz="2000" dirty="0"/>
              <a:t>總共會有 </a:t>
            </a:r>
            <a:r>
              <a:rPr lang="en-US" altLang="zh-TW" sz="2000" dirty="0"/>
              <a:t>17787*218=3877566 </a:t>
            </a:r>
            <a:r>
              <a:rPr lang="zh-TW" altLang="en-US" sz="2000" dirty="0"/>
              <a:t>種組合</a:t>
            </a:r>
            <a:endParaRPr lang="en-US" altLang="zh-TW" sz="2000" dirty="0"/>
          </a:p>
          <a:p>
            <a:r>
              <a:rPr lang="zh-TW" altLang="en-US" sz="2000" dirty="0"/>
              <a:t>這裡先嘗試</a:t>
            </a:r>
            <a:r>
              <a:rPr lang="en-US" altLang="zh-TW" sz="2000" dirty="0" err="1"/>
              <a:t>Credit_Amt_median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dirty="0" err="1"/>
              <a:t>Number_of_Credit_median</a:t>
            </a:r>
            <a:r>
              <a:rPr lang="en-US" altLang="zh-TW" sz="2000" dirty="0"/>
              <a:t> </a:t>
            </a:r>
            <a:r>
              <a:rPr lang="zh-TW" altLang="en-US" sz="2000" dirty="0"/>
              <a:t>十分位距的組合</a:t>
            </a:r>
            <a:endParaRPr lang="en-US" altLang="zh-TW" sz="20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9CBFDE-321D-4E05-A091-B67F3C82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75208C-1BA5-4E01-ADF5-9E322DA252E0}"/>
              </a:ext>
            </a:extLst>
          </p:cNvPr>
          <p:cNvSpPr txBox="1"/>
          <p:nvPr/>
        </p:nvSpPr>
        <p:spPr>
          <a:xfrm>
            <a:off x="22442" y="3121553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E2D8D0-3082-4DEC-8D10-4821BB9D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536AD98-31D6-4A52-A486-BF4F8211AB86}"/>
              </a:ext>
            </a:extLst>
          </p:cNvPr>
          <p:cNvGrpSpPr/>
          <p:nvPr/>
        </p:nvGrpSpPr>
        <p:grpSpPr>
          <a:xfrm>
            <a:off x="0" y="3929626"/>
            <a:ext cx="12041403" cy="1791104"/>
            <a:chOff x="0" y="3929626"/>
            <a:chExt cx="12041403" cy="179110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414A5A5-3C2F-48CD-835C-491969A2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84490"/>
              <a:ext cx="9576277" cy="173624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F0CA84C-3228-4B45-B723-29E55E3B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277" y="3929626"/>
              <a:ext cx="2465126" cy="1772816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80BD2AA-7A02-47BF-8C7E-6B51BA7B7308}"/>
              </a:ext>
            </a:extLst>
          </p:cNvPr>
          <p:cNvSpPr/>
          <p:nvPr/>
        </p:nvSpPr>
        <p:spPr>
          <a:xfrm>
            <a:off x="22581" y="4279962"/>
            <a:ext cx="12018822" cy="27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90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A817B-81B1-41FB-AC51-8F515BF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未來方向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F5DA4-ABDF-44E9-AA28-3F7DED5C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/>
              <a:t>單一閥值的</a:t>
            </a:r>
            <a:r>
              <a:rPr lang="en-US" altLang="zh-TW" sz="2500" dirty="0"/>
              <a:t>AND, </a:t>
            </a:r>
            <a:r>
              <a:rPr lang="zh-TW" altLang="en-US" sz="2500" dirty="0"/>
              <a:t> </a:t>
            </a:r>
            <a:r>
              <a:rPr lang="en-US" altLang="zh-TW" sz="2500" dirty="0"/>
              <a:t>OR</a:t>
            </a:r>
            <a:r>
              <a:rPr lang="zh-TW" altLang="en-US" sz="2500" dirty="0"/>
              <a:t>關係待加入</a:t>
            </a:r>
            <a:endParaRPr lang="en-US" altLang="zh-TW" sz="2500" dirty="0"/>
          </a:p>
          <a:p>
            <a:r>
              <a:rPr lang="en-US" altLang="zh-TW" sz="2500" dirty="0"/>
              <a:t>Information gain</a:t>
            </a:r>
            <a:r>
              <a:rPr lang="zh-TW" altLang="en-US" sz="2500" dirty="0"/>
              <a:t> 跟 </a:t>
            </a:r>
            <a:r>
              <a:rPr lang="en-US" altLang="zh-TW" sz="2500" dirty="0"/>
              <a:t>Recall</a:t>
            </a:r>
            <a:r>
              <a:rPr lang="zh-TW" altLang="en-US" sz="2500" dirty="0"/>
              <a:t> </a:t>
            </a:r>
            <a:r>
              <a:rPr lang="en-US" altLang="zh-TW" sz="2500" dirty="0"/>
              <a:t>filter rate</a:t>
            </a:r>
            <a:r>
              <a:rPr lang="zh-TW" altLang="en-US" sz="2500" dirty="0"/>
              <a:t>的相關性</a:t>
            </a:r>
            <a:endParaRPr lang="en-US" altLang="zh-TW" sz="2500" dirty="0"/>
          </a:p>
          <a:p>
            <a:r>
              <a:rPr lang="zh-TW" altLang="en-US" sz="2500" dirty="0"/>
              <a:t>閥值會越來越高</a:t>
            </a:r>
            <a:r>
              <a:rPr lang="en-US" altLang="zh-TW" sz="2500"/>
              <a:t>?</a:t>
            </a:r>
          </a:p>
          <a:p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6665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039FE-FDE5-4C20-947E-B75DE702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459"/>
            <a:ext cx="10801845" cy="520117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最初透過二維平面搜尋法，挑選合適的閥值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引入機器學習的方法，使用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，但分類條件太過複雜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在使用原有的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base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條件下，當成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分裂的規則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實驗回顧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6ECCA8-BADF-4A3D-9AA7-4CEA288B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4" y="1759472"/>
            <a:ext cx="9722036" cy="36537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做法比較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4992F9-7B86-4CD1-9CDF-EBCC6DB7341E}"/>
              </a:ext>
            </a:extLst>
          </p:cNvPr>
          <p:cNvSpPr txBox="1"/>
          <p:nvPr/>
        </p:nvSpPr>
        <p:spPr>
          <a:xfrm>
            <a:off x="3634373" y="1436306"/>
            <a:ext cx="460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學姊方法，透過調整閥值，在滿足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要求下，找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CFECA6-0AED-4DF6-8100-0F43EEC48A27}"/>
              </a:ext>
            </a:extLst>
          </p:cNvPr>
          <p:cNvSpPr txBox="1"/>
          <p:nvPr/>
        </p:nvSpPr>
        <p:spPr>
          <a:xfrm>
            <a:off x="3153676" y="5283194"/>
            <a:ext cx="588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透過調整閥值，達到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</a:p>
        </p:txBody>
      </p:sp>
    </p:spTree>
    <p:extLst>
      <p:ext uri="{BB962C8B-B14F-4D97-AF65-F5344CB8AC3E}">
        <p14:creationId xmlns:p14="http://schemas.microsoft.com/office/powerpoint/2010/main" val="14588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74459"/>
                <a:ext cx="10801845" cy="520117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資訊熵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(Entropy)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衡量資料的混亂程度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i="1" dirty="0">
                  <a:hlinkClick r:id="rId2"/>
                </a:endParaRPr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 example : 10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筆資料分兩類，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label=1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label=0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 example : 10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筆資料分兩類，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label=1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label=0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介於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0~1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之間，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代表資料不混亂，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代表資料最亂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74459"/>
                <a:ext cx="10801845" cy="5201174"/>
              </a:xfrm>
              <a:blipFill>
                <a:blip r:embed="rId3"/>
                <a:stretch>
                  <a:fillRect l="-847" t="-1876" b="-2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zh-TW" altLang="en-US"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3408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endParaRPr lang="zh-TW" altLang="en-US"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AEBEDF-C1B4-47C5-94C1-137802CF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53" y="1363990"/>
            <a:ext cx="6584092" cy="346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077" y="618688"/>
                <a:ext cx="10801845" cy="5620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資訊增益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(information gain)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分類前後混亂度下降程度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TW" b="0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∗0.813+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∗0.9183=0.876</m:t>
                      </m:r>
                    </m:oMath>
                  </m:oMathPara>
                </a14:m>
                <a:endParaRPr lang="en-US" altLang="zh-TW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=0.883−0.876=0.007</m:t>
                      </m:r>
                    </m:oMath>
                  </m:oMathPara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077" y="618688"/>
                <a:ext cx="10801845" cy="5620624"/>
              </a:xfrm>
              <a:blipFill>
                <a:blip r:embed="rId3"/>
                <a:stretch>
                  <a:fillRect l="-1129" t="-1733" b="-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9E5C297-EBF7-4862-B755-9C9784DDE6D0}"/>
              </a:ext>
            </a:extLst>
          </p:cNvPr>
          <p:cNvSpPr txBox="1"/>
          <p:nvPr/>
        </p:nvSpPr>
        <p:spPr>
          <a:xfrm>
            <a:off x="4438409" y="2979082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當作分裂條件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EB8108-DC28-4006-B8E7-53ABA9BB610D}"/>
              </a:ext>
            </a:extLst>
          </p:cNvPr>
          <p:cNvSpPr txBox="1"/>
          <p:nvPr/>
        </p:nvSpPr>
        <p:spPr>
          <a:xfrm>
            <a:off x="7886476" y="2946127"/>
            <a:ext cx="9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A&gt;10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909B1C-868F-4F80-8F37-676C70C50D51}"/>
              </a:ext>
            </a:extLst>
          </p:cNvPr>
          <p:cNvSpPr txBox="1"/>
          <p:nvPr/>
        </p:nvSpPr>
        <p:spPr>
          <a:xfrm>
            <a:off x="2996772" y="2979082"/>
            <a:ext cx="9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A&lt;=10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A6F76FF-4FF0-4093-90B1-38178FDC320E}"/>
                  </a:ext>
                </a:extLst>
              </p:cNvPr>
              <p:cNvSpPr txBox="1"/>
              <p:nvPr/>
            </p:nvSpPr>
            <p:spPr>
              <a:xfrm>
                <a:off x="6604866" y="1802204"/>
                <a:ext cx="2853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0.883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A6F76FF-4FF0-4093-90B1-38178FDC3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66" y="1802204"/>
                <a:ext cx="285372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6FCD3D3-C2C4-4957-A594-06F4B5667B4F}"/>
              </a:ext>
            </a:extLst>
          </p:cNvPr>
          <p:cNvSpPr txBox="1"/>
          <p:nvPr/>
        </p:nvSpPr>
        <p:spPr>
          <a:xfrm>
            <a:off x="2329211" y="4646731"/>
            <a:ext cx="293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Entropy(D|A&lt;=10)=0.813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07975-955C-460D-9EB3-A3B0857EB0B3}"/>
              </a:ext>
            </a:extLst>
          </p:cNvPr>
          <p:cNvSpPr txBox="1"/>
          <p:nvPr/>
        </p:nvSpPr>
        <p:spPr>
          <a:xfrm>
            <a:off x="6757650" y="4686465"/>
            <a:ext cx="271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Entropy(D|A&gt;10)=0.9183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30663B-C1DF-4EC1-B400-7FB6D65CFFC6}"/>
              </a:ext>
            </a:extLst>
          </p:cNvPr>
          <p:cNvSpPr txBox="1"/>
          <p:nvPr/>
        </p:nvSpPr>
        <p:spPr>
          <a:xfrm>
            <a:off x="219456" y="1986870"/>
            <a:ext cx="337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Lable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做加權，依照</a:t>
            </a:r>
            <a:r>
              <a:rPr lang="en-US" altLang="zh-TW" dirty="0"/>
              <a:t>label =1 </a:t>
            </a:r>
            <a:r>
              <a:rPr lang="zh-TW" altLang="en-US" dirty="0"/>
              <a:t>和 </a:t>
            </a:r>
            <a:r>
              <a:rPr lang="en-US" altLang="zh-TW" dirty="0"/>
              <a:t>label=0</a:t>
            </a:r>
            <a:r>
              <a:rPr lang="zh-TW" altLang="en-US" dirty="0"/>
              <a:t>比例去做</a:t>
            </a:r>
            <a:r>
              <a:rPr lang="en-US" altLang="zh-TW" dirty="0"/>
              <a:t>oversampling</a:t>
            </a:r>
            <a:r>
              <a:rPr lang="zh-TW" altLang="en-US" dirty="0"/>
              <a:t>，像</a:t>
            </a:r>
            <a:r>
              <a:rPr lang="en-US" altLang="zh-TW" dirty="0" err="1"/>
              <a:t>BanL</a:t>
            </a:r>
            <a:r>
              <a:rPr lang="en-US" altLang="zh-TW" dirty="0"/>
              <a:t> 250:1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3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態樣閥值優化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TWN-A11-01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21C0A-5F04-4CC6-A345-08B6BE74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4" y="1027906"/>
            <a:ext cx="8070016" cy="4351338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TWN-A11-01</a:t>
            </a:r>
          </a:p>
          <a:p>
            <a:pPr lvl="1"/>
            <a:r>
              <a:rPr lang="zh-TW" altLang="en-US" sz="1800" dirty="0"/>
              <a:t>態樣說明</a:t>
            </a:r>
            <a:r>
              <a:rPr lang="en-US" altLang="zh-TW" sz="1800" dirty="0"/>
              <a:t>:</a:t>
            </a:r>
          </a:p>
          <a:p>
            <a:pPr lvl="2"/>
            <a:r>
              <a:rPr lang="zh-TW" altLang="en-US" sz="1800" dirty="0"/>
              <a:t>同一帳戶在一定期間內之現金存、提款交易，分別累計達</a:t>
            </a:r>
            <a:r>
              <a:rPr lang="zh-TW" altLang="en-US" sz="1800" b="1" dirty="0">
                <a:solidFill>
                  <a:srgbClr val="FF0000"/>
                </a:solidFill>
              </a:rPr>
              <a:t>特定金額以上</a:t>
            </a:r>
            <a:r>
              <a:rPr lang="zh-TW" altLang="en-US" sz="1800" dirty="0"/>
              <a:t>者。</a:t>
            </a:r>
            <a:endParaRPr lang="en-US" altLang="zh-TW" sz="1800" dirty="0"/>
          </a:p>
          <a:p>
            <a:pPr lvl="1"/>
            <a:r>
              <a:rPr lang="zh-TW" altLang="en-US" sz="1800" dirty="0"/>
              <a:t>態樣</a:t>
            </a:r>
            <a:r>
              <a:rPr lang="en-US" altLang="zh-TW" sz="1800" dirty="0"/>
              <a:t>rule:</a:t>
            </a:r>
          </a:p>
          <a:p>
            <a:pPr lvl="2"/>
            <a:r>
              <a:rPr lang="zh-TW" altLang="en-US" sz="1800" dirty="0"/>
              <a:t>同一帳戶於過去</a:t>
            </a:r>
            <a:r>
              <a:rPr lang="en-US" altLang="zh-TW" sz="1800" dirty="0"/>
              <a:t>15</a:t>
            </a:r>
            <a:r>
              <a:rPr lang="zh-TW" altLang="en-US" sz="1800" dirty="0"/>
              <a:t>日</a:t>
            </a:r>
          </a:p>
          <a:p>
            <a:pPr marL="914400" lvl="2" indent="0">
              <a:buNone/>
            </a:pPr>
            <a:r>
              <a:rPr lang="en-US" altLang="zh-TW" sz="1800" dirty="0"/>
              <a:t>(</a:t>
            </a:r>
          </a:p>
          <a:p>
            <a:pPr marL="914400" lvl="2" indent="0">
              <a:buNone/>
            </a:pPr>
            <a:r>
              <a:rPr lang="en-US" altLang="zh-TW" sz="1800" dirty="0"/>
              <a:t>    </a:t>
            </a:r>
            <a:r>
              <a:rPr lang="zh-TW" altLang="en-US" sz="1800" dirty="0"/>
              <a:t>現金存款累計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1800" dirty="0"/>
              <a:t>元</a:t>
            </a:r>
            <a:r>
              <a:rPr lang="zh-TW" altLang="en-US" sz="1800" b="1" dirty="0"/>
              <a:t>且</a:t>
            </a:r>
            <a:r>
              <a:rPr lang="zh-TW" altLang="en-US" sz="1800" dirty="0"/>
              <a:t>次數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1800" dirty="0"/>
              <a:t>次</a:t>
            </a:r>
          </a:p>
          <a:p>
            <a:pPr marL="914400" lvl="2" indent="0">
              <a:buNone/>
            </a:pPr>
            <a:r>
              <a:rPr lang="zh-TW" altLang="en-US" sz="1800" b="1" dirty="0"/>
              <a:t>    或</a:t>
            </a:r>
          </a:p>
          <a:p>
            <a:pPr marL="914400" lvl="2" indent="0">
              <a:buNone/>
            </a:pPr>
            <a:r>
              <a:rPr lang="zh-TW" altLang="en-US" sz="1800" dirty="0"/>
              <a:t>    現金提款累計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1800" dirty="0"/>
              <a:t>元</a:t>
            </a:r>
            <a:r>
              <a:rPr lang="zh-TW" altLang="en-US" sz="1800" b="1" dirty="0"/>
              <a:t>且</a:t>
            </a:r>
            <a:r>
              <a:rPr lang="zh-TW" altLang="en-US" sz="1800" dirty="0"/>
              <a:t>次數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1800" dirty="0"/>
              <a:t>次</a:t>
            </a:r>
          </a:p>
          <a:p>
            <a:pPr marL="914400" lvl="2" indent="0">
              <a:buNone/>
            </a:pP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態樣可調閥值</a:t>
            </a:r>
            <a:r>
              <a:rPr lang="en-US" altLang="zh-TW" sz="1800" dirty="0"/>
              <a:t>:</a:t>
            </a:r>
          </a:p>
          <a:p>
            <a:pPr lvl="2"/>
            <a:r>
              <a:rPr lang="zh-TW" altLang="en-US" sz="1800" b="1" dirty="0">
                <a:latin typeface="PMingLiU" panose="02020500000000000000" pitchFamily="18" charset="-120"/>
                <a:ea typeface="PMingLiU" panose="02020500000000000000" pitchFamily="18" charset="-120"/>
              </a:rPr>
              <a:t>金額、次數</a:t>
            </a:r>
            <a:endParaRPr lang="en-US" altLang="zh-TW" sz="1800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目前的分析先就過去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日內交易金額進行閥值優化，意即，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日內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現金提款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次數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或現金存款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次數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達多少以上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可以最好分辨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TO_SAR=1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的客戶</a:t>
            </a:r>
            <a:endParaRPr lang="en-US" altLang="zh-TW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Credit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類型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teller),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atm),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(exchange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</a:t>
            </a:r>
          </a:p>
          <a:p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Debit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類型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teller), 3177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atm), 3178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(exchange atm)</a:t>
            </a:r>
            <a:endParaRPr lang="en-US" altLang="zh-TW" sz="2600" b="1" dirty="0"/>
          </a:p>
          <a:p>
            <a:pPr marL="914400" lvl="2" indent="0">
              <a:buNone/>
            </a:pPr>
            <a:r>
              <a:rPr lang="en-US" altLang="zh-TW" sz="1800" dirty="0"/>
              <a:t>		</a:t>
            </a:r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32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74459"/>
                <a:ext cx="10801845" cy="52011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存提款累積金額和次數都是一連串數值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透過中位數將一連串數值分成兩堆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以存款次數為例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3, 7, 9, 5, 1, 5</m:t>
                        </m:r>
                      </m:e>
                    </m:d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先將數列排序並刪除重複值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1,  3,  5,  7,  9</m:t>
                        </m:r>
                      </m:e>
                    </m:d>
                  </m:oMath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計算相鄰兩點的中位數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2,  4,  6,  8</m:t>
                        </m:r>
                      </m:e>
                    </m:d>
                  </m:oMath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66700" lvl="1" indent="-266700"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將中位數當成可能閥值，計算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0CF039FE-FDE5-4C20-947E-B75DE702A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74459"/>
                <a:ext cx="10801845" cy="5201174"/>
              </a:xfrm>
              <a:blipFill>
                <a:blip r:embed="rId2"/>
                <a:stretch>
                  <a:fillRect l="-959" t="-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</a:t>
            </a:r>
            <a:r>
              <a:rPr lang="en-US" altLang="zh-TW" sz="4000" dirty="0"/>
              <a:t>: 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連續數值離散化</a:t>
            </a:r>
            <a:endParaRPr lang="zh-TW" altLang="en-US"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7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1DC75D-520B-4AFC-B938-0FCEFB03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b="61916"/>
          <a:stretch/>
        </p:blipFill>
        <p:spPr>
          <a:xfrm>
            <a:off x="2376424" y="3256041"/>
            <a:ext cx="9359351" cy="6331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針對</a:t>
            </a:r>
            <a:r>
              <a:rPr lang="en-US" altLang="zh-TW" sz="2000" dirty="0"/>
              <a:t>”</a:t>
            </a:r>
            <a:r>
              <a:rPr lang="zh-TW" altLang="en-US" sz="2000" dirty="0"/>
              <a:t>現金存款累計</a:t>
            </a:r>
            <a:r>
              <a:rPr lang="en-US" altLang="zh-TW" sz="2000" dirty="0"/>
              <a:t>&gt;=</a:t>
            </a:r>
            <a:r>
              <a:rPr lang="en-US" altLang="zh-TW" sz="20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2000" dirty="0"/>
              <a:t>元</a:t>
            </a:r>
            <a:r>
              <a:rPr lang="en-US" altLang="zh-TW" sz="2000" dirty="0"/>
              <a:t>”</a:t>
            </a:r>
          </a:p>
          <a:p>
            <a:r>
              <a:rPr lang="zh-TW" altLang="en-US" sz="2000" dirty="0"/>
              <a:t>給予</a:t>
            </a:r>
            <a:r>
              <a:rPr lang="en-US" altLang="zh-TW" sz="2000" dirty="0"/>
              <a:t>upper</a:t>
            </a:r>
            <a:r>
              <a:rPr lang="zh-TW" altLang="en-US" sz="2000" dirty="0"/>
              <a:t> </a:t>
            </a:r>
            <a:r>
              <a:rPr lang="en-US" altLang="zh-TW" sz="2000" dirty="0"/>
              <a:t>bound (SAR=0</a:t>
            </a:r>
            <a:r>
              <a:rPr lang="zh-TW" altLang="en-US" sz="2000" dirty="0"/>
              <a:t>分布在較高金額區段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總共有 </a:t>
            </a:r>
            <a:r>
              <a:rPr lang="en-US" altLang="zh-TW" sz="2000" dirty="0"/>
              <a:t>17787</a:t>
            </a:r>
            <a:r>
              <a:rPr lang="zh-TW" altLang="en-US" sz="2000" dirty="0"/>
              <a:t>個中位數</a:t>
            </a:r>
            <a:endParaRPr lang="en-US" altLang="zh-TW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994959" y="2923844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994958" y="527299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C76BB7-475E-44BA-ABDA-3AE2E4250F67}"/>
              </a:ext>
            </a:extLst>
          </p:cNvPr>
          <p:cNvSpPr/>
          <p:nvPr/>
        </p:nvSpPr>
        <p:spPr>
          <a:xfrm>
            <a:off x="8447465" y="2622898"/>
            <a:ext cx="33693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Threshold selection from train set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031AD05-AD37-4D7D-A94F-E9A8A9FAD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13" y="0"/>
            <a:ext cx="3341588" cy="239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0D384B-AA1F-4906-9FD2-F7B56DF30E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/>
          <a:stretch/>
        </p:blipFill>
        <p:spPr>
          <a:xfrm>
            <a:off x="2376424" y="5151312"/>
            <a:ext cx="9282176" cy="80657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2376424" y="3656625"/>
            <a:ext cx="9282176" cy="232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22F7CA8-2BD3-4DFE-B00E-C4ECBBD580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728" t="54058" r="18587" b="38406"/>
          <a:stretch/>
        </p:blipFill>
        <p:spPr>
          <a:xfrm>
            <a:off x="3168243" y="6237912"/>
            <a:ext cx="8567531" cy="588781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FB662F-4ABC-4A9E-999A-3070E860D6EA}"/>
              </a:ext>
            </a:extLst>
          </p:cNvPr>
          <p:cNvGrpSpPr/>
          <p:nvPr/>
        </p:nvGrpSpPr>
        <p:grpSpPr>
          <a:xfrm>
            <a:off x="2831682" y="4347638"/>
            <a:ext cx="8904092" cy="597760"/>
            <a:chOff x="2577709" y="4973881"/>
            <a:chExt cx="8904092" cy="59776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644C38A-29A9-46D3-892B-AB86D3F9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710" y="5324464"/>
              <a:ext cx="8738060" cy="24717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D9552EE-1366-4A00-B6EC-B8691886C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728" t="54058" r="18587" b="41996"/>
            <a:stretch/>
          </p:blipFill>
          <p:spPr>
            <a:xfrm>
              <a:off x="2577709" y="4973881"/>
              <a:ext cx="8904092" cy="308309"/>
            </a:xfrm>
            <a:prstGeom prst="rect">
              <a:avLst/>
            </a:prstGeom>
          </p:spPr>
        </p:pic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C96E60-4870-4522-B41B-86E8A579B26A}"/>
              </a:ext>
            </a:extLst>
          </p:cNvPr>
          <p:cNvSpPr txBox="1"/>
          <p:nvPr/>
        </p:nvSpPr>
        <p:spPr>
          <a:xfrm>
            <a:off x="1483273" y="4584911"/>
            <a:ext cx="13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學姊的結果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6F939FE-FBA8-4CF2-B165-58095374FC8B}"/>
              </a:ext>
            </a:extLst>
          </p:cNvPr>
          <p:cNvSpPr txBox="1"/>
          <p:nvPr/>
        </p:nvSpPr>
        <p:spPr>
          <a:xfrm>
            <a:off x="1396615" y="6369489"/>
            <a:ext cx="13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學姊的結果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AC13D3-97E7-4E5F-B80D-ADB9301134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-23545"/>
          <a:stretch/>
        </p:blipFill>
        <p:spPr>
          <a:xfrm>
            <a:off x="2401077" y="3886318"/>
            <a:ext cx="9334697" cy="3083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F5AF6E6-BE2D-4AC2-9134-9093AE6E16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5175" r="1"/>
          <a:stretch/>
        </p:blipFill>
        <p:spPr>
          <a:xfrm>
            <a:off x="2401077" y="5876312"/>
            <a:ext cx="9200768" cy="2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FC499-8F16-4586-8CA8-DACF72FE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sz="2000" dirty="0"/>
              <a:t>針對</a:t>
            </a:r>
            <a:r>
              <a:rPr lang="en-US" altLang="zh-TW" sz="2000" dirty="0"/>
              <a:t>”</a:t>
            </a:r>
            <a:r>
              <a:rPr lang="zh-TW" altLang="en-US" sz="2000"/>
              <a:t>現金存款</a:t>
            </a:r>
            <a:r>
              <a:rPr lang="zh-TW" altLang="en-US" sz="2000" dirty="0"/>
              <a:t>累計次數</a:t>
            </a:r>
            <a:r>
              <a:rPr lang="en-US" altLang="zh-TW" sz="2000" dirty="0"/>
              <a:t>&gt;=</a:t>
            </a:r>
            <a:r>
              <a:rPr lang="en-US" altLang="zh-TW" sz="20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2000" dirty="0"/>
              <a:t>次</a:t>
            </a:r>
            <a:r>
              <a:rPr lang="en-US" altLang="zh-TW" sz="2000" dirty="0"/>
              <a:t>”</a:t>
            </a:r>
          </a:p>
          <a:p>
            <a:r>
              <a:rPr lang="zh-TW" altLang="en-US" sz="2000" dirty="0"/>
              <a:t>給予</a:t>
            </a:r>
            <a:r>
              <a:rPr lang="en-US" altLang="zh-TW" sz="2000" dirty="0"/>
              <a:t>upper</a:t>
            </a:r>
            <a:r>
              <a:rPr lang="zh-TW" altLang="en-US" sz="2000" dirty="0"/>
              <a:t> </a:t>
            </a:r>
            <a:r>
              <a:rPr lang="en-US" altLang="zh-TW" sz="2000" dirty="0"/>
              <a:t>bound (SAR=0</a:t>
            </a:r>
            <a:r>
              <a:rPr lang="zh-TW" altLang="en-US" sz="2000" dirty="0"/>
              <a:t>次數分布在數字較高區段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總共有</a:t>
            </a:r>
            <a:r>
              <a:rPr lang="en-US" altLang="zh-TW" sz="2000" dirty="0"/>
              <a:t>218</a:t>
            </a:r>
            <a:r>
              <a:rPr lang="zh-TW" altLang="en-US" sz="2000" dirty="0"/>
              <a:t>的中位數</a:t>
            </a:r>
          </a:p>
          <a:p>
            <a:endParaRPr lang="en-US" altLang="zh-TW" sz="20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04DD7BA-3E96-4438-9CF3-035C84043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b="61138"/>
          <a:stretch/>
        </p:blipFill>
        <p:spPr>
          <a:xfrm>
            <a:off x="1909496" y="3462027"/>
            <a:ext cx="9375407" cy="65996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49CBFDE-321D-4E05-A091-B67F3C82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75208C-1BA5-4E01-ADF5-9E322DA252E0}"/>
              </a:ext>
            </a:extLst>
          </p:cNvPr>
          <p:cNvSpPr txBox="1"/>
          <p:nvPr/>
        </p:nvSpPr>
        <p:spPr>
          <a:xfrm>
            <a:off x="838200" y="3522630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CD183C-AC49-4050-818B-6B288EB51CC1}"/>
              </a:ext>
            </a:extLst>
          </p:cNvPr>
          <p:cNvSpPr txBox="1"/>
          <p:nvPr/>
        </p:nvSpPr>
        <p:spPr>
          <a:xfrm>
            <a:off x="834887" y="5346074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7B90E2-8E91-4318-9D18-678A38368057}"/>
              </a:ext>
            </a:extLst>
          </p:cNvPr>
          <p:cNvSpPr/>
          <p:nvPr/>
        </p:nvSpPr>
        <p:spPr>
          <a:xfrm>
            <a:off x="8661951" y="2986616"/>
            <a:ext cx="33693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Threshold selection from train set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0BD2AA-7A02-47BF-8C7E-6B51BA7B7308}"/>
              </a:ext>
            </a:extLst>
          </p:cNvPr>
          <p:cNvSpPr/>
          <p:nvPr/>
        </p:nvSpPr>
        <p:spPr>
          <a:xfrm>
            <a:off x="1909496" y="3887780"/>
            <a:ext cx="9246184" cy="23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BFBCAF8-BE29-4599-AE2C-7950B352F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46" y="121667"/>
            <a:ext cx="3366680" cy="24146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D25CF7-844C-4B7C-8F8C-678839A286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/>
          <a:stretch/>
        </p:blipFill>
        <p:spPr>
          <a:xfrm>
            <a:off x="2372266" y="5257053"/>
            <a:ext cx="8788755" cy="64038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0E1B120-5148-46B8-B931-117FEC37B3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484" t="67206" r="19212" b="24206"/>
          <a:stretch/>
        </p:blipFill>
        <p:spPr>
          <a:xfrm>
            <a:off x="2619996" y="6220768"/>
            <a:ext cx="8532063" cy="56519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2B7BBE-4134-4F6E-A6F4-DC54D9B851D9}"/>
              </a:ext>
            </a:extLst>
          </p:cNvPr>
          <p:cNvSpPr txBox="1"/>
          <p:nvPr/>
        </p:nvSpPr>
        <p:spPr>
          <a:xfrm>
            <a:off x="1023857" y="6319550"/>
            <a:ext cx="13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學姊的結果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1C23479-B8A3-4BBC-BDEA-C4FC11C51734}"/>
              </a:ext>
            </a:extLst>
          </p:cNvPr>
          <p:cNvGrpSpPr/>
          <p:nvPr/>
        </p:nvGrpSpPr>
        <p:grpSpPr>
          <a:xfrm>
            <a:off x="2183296" y="4530353"/>
            <a:ext cx="8968763" cy="584113"/>
            <a:chOff x="3497359" y="5135045"/>
            <a:chExt cx="7723059" cy="49051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D3B0521-53C6-4FAC-83BA-CAB4A482C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470" t="66579" r="19456" b="30101"/>
            <a:stretch/>
          </p:blipFill>
          <p:spPr>
            <a:xfrm>
              <a:off x="3584007" y="5397886"/>
              <a:ext cx="7568052" cy="227669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7F4BD72-753E-4D70-BA43-958111E1F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484" t="67206" r="19212" b="28386"/>
            <a:stretch/>
          </p:blipFill>
          <p:spPr>
            <a:xfrm>
              <a:off x="3497359" y="5135045"/>
              <a:ext cx="7723059" cy="262635"/>
            </a:xfrm>
            <a:prstGeom prst="rect">
              <a:avLst/>
            </a:prstGeom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7AF5DB-ECCF-485F-9F62-936AC914FB64}"/>
              </a:ext>
            </a:extLst>
          </p:cNvPr>
          <p:cNvSpPr txBox="1"/>
          <p:nvPr/>
        </p:nvSpPr>
        <p:spPr>
          <a:xfrm>
            <a:off x="937168" y="4809174"/>
            <a:ext cx="13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學姊的結果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C3ECD9-CA03-4D76-B43C-AE23CD20C7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19547"/>
          <a:stretch/>
        </p:blipFill>
        <p:spPr>
          <a:xfrm>
            <a:off x="2452173" y="5869952"/>
            <a:ext cx="8699886" cy="25292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BCCD6FD-CB93-4EF9-8C15-EA74B8F8063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18469"/>
          <a:stretch/>
        </p:blipFill>
        <p:spPr>
          <a:xfrm>
            <a:off x="1936928" y="4156270"/>
            <a:ext cx="9320543" cy="2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5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12926</TotalTime>
  <Words>820</Words>
  <Application>Microsoft Office PowerPoint</Application>
  <PresentationFormat>寬螢幕</PresentationFormat>
  <Paragraphs>97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細明體</vt:lpstr>
      <vt:lpstr>微軟正黑體</vt:lpstr>
      <vt:lpstr>新細明體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捷智商訊-態樣閥值調整</vt:lpstr>
      <vt:lpstr>實驗回顧</vt:lpstr>
      <vt:lpstr>做法比較</vt:lpstr>
      <vt:lpstr>Entropy</vt:lpstr>
      <vt:lpstr>Information Gain</vt:lpstr>
      <vt:lpstr>態樣閥值優化-TWN-A11-01</vt:lpstr>
      <vt:lpstr>態樣閥值: 連續數值離散化</vt:lpstr>
      <vt:lpstr>態樣閥值優化-TWN-A11-01</vt:lpstr>
      <vt:lpstr>態樣閥值優化-TWN-A11-01</vt:lpstr>
      <vt:lpstr>態樣閥值優化-TWN-A11-01</vt:lpstr>
      <vt:lpstr>未來方向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116</cp:revision>
  <dcterms:created xsi:type="dcterms:W3CDTF">2021-11-25T10:25:11Z</dcterms:created>
  <dcterms:modified xsi:type="dcterms:W3CDTF">2022-09-08T10:10:13Z</dcterms:modified>
</cp:coreProperties>
</file>