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73" r:id="rId4"/>
    <p:sldId id="260" r:id="rId5"/>
    <p:sldId id="258" r:id="rId6"/>
    <p:sldId id="279" r:id="rId7"/>
    <p:sldId id="285" r:id="rId8"/>
    <p:sldId id="280" r:id="rId9"/>
    <p:sldId id="281" r:id="rId10"/>
    <p:sldId id="282" r:id="rId11"/>
    <p:sldId id="278" r:id="rId12"/>
    <p:sldId id="283" r:id="rId13"/>
    <p:sldId id="28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79026" autoAdjust="0"/>
  </p:normalViewPr>
  <p:slideViewPr>
    <p:cSldViewPr snapToGrid="0">
      <p:cViewPr varScale="1">
        <p:scale>
          <a:sx n="65" d="100"/>
          <a:sy n="65" d="100"/>
        </p:scale>
        <p:origin x="129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6A813-2B8D-4709-B739-889C5D861B29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2A8AB-168D-4B8D-9073-537FA9D0A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1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在同一層樹下考慮四種閥值，換到</a:t>
            </a:r>
            <a:r>
              <a:rPr lang="en-US" altLang="zh-TW" dirty="0"/>
              <a:t>5</a:t>
            </a:r>
            <a:r>
              <a:rPr lang="zh-TW" altLang="en-US" dirty="0"/>
              <a:t>維平面</a:t>
            </a:r>
            <a:r>
              <a:rPr lang="en-US" altLang="zh-TW" dirty="0"/>
              <a:t>(</a:t>
            </a:r>
            <a:r>
              <a:rPr lang="zh-TW" altLang="en-US" dirty="0"/>
              <a:t>四個閥值加上</a:t>
            </a:r>
            <a:r>
              <a:rPr lang="en-US" altLang="zh-TW" dirty="0"/>
              <a:t>information gain)</a:t>
            </a:r>
            <a:r>
              <a:rPr lang="zh-TW" altLang="en-US" dirty="0"/>
              <a:t>，去找全域最佳解，</a:t>
            </a:r>
            <a:endParaRPr lang="en-US" altLang="zh-TW" dirty="0"/>
          </a:p>
          <a:p>
            <a:r>
              <a:rPr lang="zh-TW" altLang="en-US" dirty="0"/>
              <a:t>如同</a:t>
            </a:r>
            <a:r>
              <a:rPr lang="en-US" altLang="zh-TW" dirty="0"/>
              <a:t>loss function </a:t>
            </a:r>
            <a:r>
              <a:rPr lang="zh-TW" altLang="en-US" dirty="0"/>
              <a:t>找 </a:t>
            </a:r>
            <a:r>
              <a:rPr lang="en-US" altLang="zh-TW" dirty="0"/>
              <a:t>global minimum</a:t>
            </a:r>
            <a:r>
              <a:rPr lang="zh-TW" altLang="en-US" dirty="0"/>
              <a:t>，先驗證在二維平面是不是足夠平滑，如果二維不平滑則</a:t>
            </a:r>
            <a:r>
              <a:rPr lang="en-US" altLang="zh-TW" dirty="0"/>
              <a:t>5</a:t>
            </a:r>
            <a:r>
              <a:rPr lang="zh-TW" altLang="en-US" dirty="0"/>
              <a:t>維也不會在同一個曲面上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father entropy </a:t>
            </a:r>
            <a:r>
              <a:rPr lang="zh-TW" altLang="en-US" sz="1200" dirty="0"/>
              <a:t>是不是相同的，跟 </a:t>
            </a:r>
            <a:r>
              <a:rPr lang="en-US" altLang="zh-TW" sz="1200" dirty="0"/>
              <a:t>conditional entropy </a:t>
            </a:r>
            <a:r>
              <a:rPr lang="zh-TW" altLang="en-US" sz="1200" dirty="0"/>
              <a:t>數值是否相同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11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father entropy </a:t>
            </a:r>
            <a:r>
              <a:rPr lang="zh-TW" altLang="en-US" sz="1200" dirty="0"/>
              <a:t>是不是相同的，跟 </a:t>
            </a:r>
            <a:r>
              <a:rPr lang="en-US" altLang="zh-TW" sz="1200" dirty="0"/>
              <a:t>conditional entropy </a:t>
            </a:r>
            <a:r>
              <a:rPr lang="zh-TW" altLang="en-US" sz="1200" dirty="0"/>
              <a:t>數值是否相同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8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father entropy </a:t>
            </a:r>
            <a:r>
              <a:rPr lang="zh-TW" altLang="en-US" sz="1200" dirty="0"/>
              <a:t>是不是相同的，跟 </a:t>
            </a:r>
            <a:r>
              <a:rPr lang="en-US" altLang="zh-TW" sz="1200" dirty="0"/>
              <a:t>conditional entropy </a:t>
            </a:r>
            <a:r>
              <a:rPr lang="zh-TW" altLang="en-US" sz="1200" dirty="0"/>
              <a:t>數值是否相同</a:t>
            </a: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90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father entropy </a:t>
            </a:r>
            <a:r>
              <a:rPr lang="zh-TW" altLang="en-US" sz="1200" dirty="0"/>
              <a:t>是不是相同的，跟 </a:t>
            </a:r>
            <a:r>
              <a:rPr lang="en-US" altLang="zh-TW" sz="1200" dirty="0"/>
              <a:t>conditional entropy </a:t>
            </a:r>
            <a:r>
              <a:rPr lang="zh-TW" altLang="en-US" sz="1200" dirty="0"/>
              <a:t>數值是否相同</a:t>
            </a:r>
            <a:endParaRPr lang="en-US" altLang="zh-TW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39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時間上有群聚性</a:t>
            </a:r>
            <a:r>
              <a:rPr lang="en-US" altLang="zh-TW" dirty="0"/>
              <a:t>: </a:t>
            </a:r>
            <a:r>
              <a:rPr lang="zh-TW" altLang="en-US" dirty="0"/>
              <a:t>只要第一筆</a:t>
            </a:r>
            <a:r>
              <a:rPr lang="en-US" altLang="zh-TW" dirty="0"/>
              <a:t>TO_SAR=1 </a:t>
            </a:r>
            <a:r>
              <a:rPr lang="zh-TW" altLang="en-US" dirty="0"/>
              <a:t>出現後，未來幾筆都多也是</a:t>
            </a:r>
            <a:r>
              <a:rPr lang="en-US" altLang="zh-TW" dirty="0"/>
              <a:t>TO_SAR=1 </a:t>
            </a:r>
            <a:r>
              <a:rPr lang="zh-TW" altLang="en-US" dirty="0"/>
              <a:t>，要延遲</a:t>
            </a:r>
            <a:r>
              <a:rPr lang="en-US" altLang="zh-TW" dirty="0"/>
              <a:t>7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en-US" altLang="zh-TW" dirty="0"/>
              <a:t>20%TO_SAR</a:t>
            </a:r>
            <a:r>
              <a:rPr lang="zh-TW" altLang="en-US" dirty="0"/>
              <a:t>的客戶</a:t>
            </a:r>
            <a:r>
              <a:rPr lang="en-US" altLang="zh-TW" dirty="0"/>
              <a:t>TO_SAR</a:t>
            </a:r>
            <a:r>
              <a:rPr lang="zh-TW" altLang="en-US" dirty="0"/>
              <a:t>數量就占全部的一半</a:t>
            </a:r>
            <a:endParaRPr lang="en-US" altLang="zh-TW" dirty="0"/>
          </a:p>
          <a:p>
            <a:r>
              <a:rPr lang="zh-TW" altLang="en-US" dirty="0"/>
              <a:t>只用</a:t>
            </a:r>
            <a:r>
              <a:rPr lang="en-US" altLang="zh-TW" dirty="0"/>
              <a:t>TO_SAR=1</a:t>
            </a:r>
            <a:r>
              <a:rPr lang="zh-TW" altLang="en-US" dirty="0"/>
              <a:t>的客戶資訊預測紅色到藍色的部分</a:t>
            </a:r>
            <a:endParaRPr lang="en-US" altLang="zh-TW" dirty="0"/>
          </a:p>
          <a:p>
            <a:r>
              <a:rPr lang="zh-TW" altLang="en-US" dirty="0"/>
              <a:t>在講模型之前要先講</a:t>
            </a:r>
            <a:r>
              <a:rPr lang="en-US" altLang="zh-TW" dirty="0"/>
              <a:t>TO_SAR=1</a:t>
            </a:r>
            <a:r>
              <a:rPr lang="zh-TW" altLang="en-US" dirty="0"/>
              <a:t>的群聚性</a:t>
            </a:r>
            <a:endParaRPr lang="en-US" altLang="zh-TW" dirty="0"/>
          </a:p>
          <a:p>
            <a:r>
              <a:rPr lang="zh-TW" altLang="en-US" dirty="0"/>
              <a:t>先用現有資料模擬那個結果是不是好的，下界是目前資料的閥值，紅色是先隨便選一個去看調整到底是不是好的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20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時間上有群聚性</a:t>
            </a:r>
            <a:r>
              <a:rPr lang="en-US" altLang="zh-TW" dirty="0"/>
              <a:t>: </a:t>
            </a:r>
            <a:r>
              <a:rPr lang="zh-TW" altLang="en-US" dirty="0"/>
              <a:t>只要第一筆</a:t>
            </a:r>
            <a:r>
              <a:rPr lang="en-US" altLang="zh-TW" dirty="0"/>
              <a:t>TO_SAR=1 </a:t>
            </a:r>
            <a:r>
              <a:rPr lang="zh-TW" altLang="en-US" dirty="0"/>
              <a:t>出現後，未來幾筆都多也是</a:t>
            </a:r>
            <a:r>
              <a:rPr lang="en-US" altLang="zh-TW" dirty="0"/>
              <a:t>TO_SAR=1 </a:t>
            </a:r>
            <a:r>
              <a:rPr lang="zh-TW" altLang="en-US" dirty="0"/>
              <a:t>，要延遲</a:t>
            </a:r>
            <a:r>
              <a:rPr lang="en-US" altLang="zh-TW" dirty="0"/>
              <a:t>7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en-US" altLang="zh-TW" dirty="0"/>
              <a:t>20%TO_SAR</a:t>
            </a:r>
            <a:r>
              <a:rPr lang="zh-TW" altLang="en-US" dirty="0"/>
              <a:t>的客戶</a:t>
            </a:r>
            <a:r>
              <a:rPr lang="en-US" altLang="zh-TW" dirty="0"/>
              <a:t>TO_SAR</a:t>
            </a:r>
            <a:r>
              <a:rPr lang="zh-TW" altLang="en-US" dirty="0"/>
              <a:t>數量就占全部的一半</a:t>
            </a:r>
            <a:endParaRPr lang="en-US" altLang="zh-TW" dirty="0"/>
          </a:p>
          <a:p>
            <a:r>
              <a:rPr lang="zh-TW" altLang="en-US" dirty="0"/>
              <a:t>只用</a:t>
            </a:r>
            <a:r>
              <a:rPr lang="en-US" altLang="zh-TW" dirty="0"/>
              <a:t>TO_SAR=1</a:t>
            </a:r>
            <a:r>
              <a:rPr lang="zh-TW" altLang="en-US" dirty="0"/>
              <a:t>的客戶資訊預測紅色到藍色的部分</a:t>
            </a:r>
            <a:endParaRPr lang="en-US" altLang="zh-TW" dirty="0"/>
          </a:p>
          <a:p>
            <a:r>
              <a:rPr lang="zh-TW" altLang="en-US" dirty="0"/>
              <a:t>在講模型之前要先講</a:t>
            </a:r>
            <a:r>
              <a:rPr lang="en-US" altLang="zh-TW" dirty="0"/>
              <a:t>TO_SAR=1</a:t>
            </a:r>
            <a:r>
              <a:rPr lang="zh-TW" altLang="en-US" dirty="0"/>
              <a:t>的群聚性</a:t>
            </a:r>
            <a:endParaRPr lang="en-US" altLang="zh-TW" dirty="0"/>
          </a:p>
          <a:p>
            <a:r>
              <a:rPr lang="zh-TW" altLang="en-US" dirty="0"/>
              <a:t>先用現有資料模擬那個結果是不是好的，下界是目前資料的閥值，紅色是先隨便選一個去看調整到底是不是好的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51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時間上有群聚性</a:t>
            </a:r>
            <a:r>
              <a:rPr lang="en-US" altLang="zh-TW" dirty="0"/>
              <a:t>: </a:t>
            </a:r>
            <a:r>
              <a:rPr lang="zh-TW" altLang="en-US" dirty="0"/>
              <a:t>只要第一筆</a:t>
            </a:r>
            <a:r>
              <a:rPr lang="en-US" altLang="zh-TW" dirty="0"/>
              <a:t>TO_SAR=1 </a:t>
            </a:r>
            <a:r>
              <a:rPr lang="zh-TW" altLang="en-US" dirty="0"/>
              <a:t>出現後，未來幾筆都多也是</a:t>
            </a:r>
            <a:r>
              <a:rPr lang="en-US" altLang="zh-TW" dirty="0"/>
              <a:t>TO_SAR=1 </a:t>
            </a:r>
            <a:r>
              <a:rPr lang="zh-TW" altLang="en-US" dirty="0"/>
              <a:t>，要延遲</a:t>
            </a:r>
            <a:r>
              <a:rPr lang="en-US" altLang="zh-TW" dirty="0"/>
              <a:t>7</a:t>
            </a:r>
            <a:r>
              <a:rPr lang="zh-TW" altLang="en-US" dirty="0"/>
              <a:t>天</a:t>
            </a:r>
            <a:endParaRPr lang="en-US" altLang="zh-TW" dirty="0"/>
          </a:p>
          <a:p>
            <a:r>
              <a:rPr lang="en-US" altLang="zh-TW" dirty="0"/>
              <a:t>20%TO_SAR</a:t>
            </a:r>
            <a:r>
              <a:rPr lang="zh-TW" altLang="en-US" dirty="0"/>
              <a:t>的客戶</a:t>
            </a:r>
            <a:r>
              <a:rPr lang="en-US" altLang="zh-TW" dirty="0"/>
              <a:t>TO_SAR</a:t>
            </a:r>
            <a:r>
              <a:rPr lang="zh-TW" altLang="en-US" dirty="0"/>
              <a:t>數量就占全部的一半</a:t>
            </a:r>
            <a:endParaRPr lang="en-US" altLang="zh-TW" dirty="0"/>
          </a:p>
          <a:p>
            <a:r>
              <a:rPr lang="zh-TW" altLang="en-US" dirty="0"/>
              <a:t>只用</a:t>
            </a:r>
            <a:r>
              <a:rPr lang="en-US" altLang="zh-TW" dirty="0"/>
              <a:t>TO_SAR=1</a:t>
            </a:r>
            <a:r>
              <a:rPr lang="zh-TW" altLang="en-US" dirty="0"/>
              <a:t>的客戶資訊預測紅色到藍色的部分</a:t>
            </a:r>
            <a:endParaRPr lang="en-US" altLang="zh-TW" dirty="0"/>
          </a:p>
          <a:p>
            <a:r>
              <a:rPr lang="zh-TW" altLang="en-US" dirty="0"/>
              <a:t>在講模型之前要先講</a:t>
            </a:r>
            <a:r>
              <a:rPr lang="en-US" altLang="zh-TW" dirty="0"/>
              <a:t>TO_SAR=1</a:t>
            </a:r>
            <a:r>
              <a:rPr lang="zh-TW" altLang="en-US" dirty="0"/>
              <a:t>的群聚性</a:t>
            </a:r>
            <a:endParaRPr lang="en-US" altLang="zh-TW" dirty="0"/>
          </a:p>
          <a:p>
            <a:r>
              <a:rPr lang="zh-TW" altLang="en-US" dirty="0"/>
              <a:t>先用現有資料模擬那個結果是不是好的，下界是目前資料的閥值，紅色是先隨便選一個去看調整到底是不是好的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6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32A1C-F9AE-4760-809D-30BAD8F2D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D8E9AB-7C32-41BC-B060-A877F0E28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4A070-BF80-4AE2-B3DE-4049C2F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7D526-6361-47A7-B1D3-761890E3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0250B-5A11-44F5-BFCC-E522AB19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24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33A56-D955-49C2-8ABB-33221901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AECF00-6BB9-48E9-B1CB-1374D0EE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9729F-47B2-47DD-9B2E-6E9E90A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F5562-B11E-437F-9202-4120597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3DE9D-8E9F-454A-8F5A-C0E16A55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5674E3-3DD7-4FE7-985A-28E4B7BA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FFF604-182A-4821-A853-D602EC52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944F11-754A-40B6-A68C-22210DF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A049F-8F51-4EE8-BD83-D157B81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3D02F-EA32-4458-8E97-01FADA18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32DB5-6FCD-4DA1-B919-5F8F5FA3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8F9A09-7D49-4076-8C34-A183A9B6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F8BFC-9CEE-4853-9B93-846DC48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DBB9A-6CBA-4E35-9457-D385E860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25E5F3-EFB8-4C86-A5B8-37D362F6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9B01-E53A-4859-9EF8-167EB62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E65631-B7E2-41A0-9A2B-D3BA0093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00583-5E7D-4500-9969-5367A77D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303FF-F867-4AD4-9049-804ED335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457E7-348D-48A3-9E37-8CCB626D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2683D-5B46-4D4D-A04A-57FF227B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681A2-0C0C-43CC-9A90-88FAF7F4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A2CFA-5C02-4D6F-A303-85A905EA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37AA5-AB48-4D13-9C93-3EE1F1F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C9E86-7887-4B7A-9C11-E115BB62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5C362-1ED3-4C1A-AA7D-364E89EA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7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AF808-D25E-4D59-9595-D71E865A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1ABCFC-597A-4A26-ADA7-5A1565A0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68B11-2A3E-42B9-BDCC-59F28DC0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D86246-13B1-46EF-951B-BD2B6FA1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B1F572-6B91-4C6D-9EE1-0E7841C0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F1E8E3-ACAF-4DE7-9E58-A42BDE0C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69EC6F-90A5-40C4-A485-4316034B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0335FC-6527-43AB-9E6F-090D820B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9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4F014-7272-48AE-BEB6-0F79AC88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D33AB3-8418-4A04-849A-383B225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5975C3-C51A-4CAF-8159-016A860E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5C63E1-655C-46A9-8D38-3509E3B2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4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B9B253-9AE5-4A15-8CC7-8C7D1E7D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033078-CDDC-4E73-A368-D9E89B8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DD2716-92FC-45DF-8309-A673B36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37D11-6CE1-492A-B830-22FA29D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78060-E4E7-455A-AB8E-0B04FFCB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3AEE71-2CAC-494A-A9C2-60B3E6682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87B0D-4535-4BDF-91A6-8D7CC7B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FDF92-E716-45D7-83ED-E96D97F7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F7EAA-AE87-42F4-8B9B-05E020EA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D68DF-98AE-4331-A43C-C94118A6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10AD7E-FF3F-4BEC-9B23-873112BF8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E54283-EA28-4E17-8E0F-A7B1BB14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C76F6F-5D28-4773-8B18-1A9062E1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C351F-6D5C-4552-B932-2E995E93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CA18A-512B-4BCE-9A90-7F40BF8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7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7EF74F9-2769-4D9F-A40D-2540C4AF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CFB20-C968-4176-BDE7-C1771345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250BC-9D9F-4F6D-A262-62BDBB127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520D-E0C4-4BAB-AA8C-737D794E0EBF}" type="datetimeFigureOut">
              <a:rPr lang="zh-TW" altLang="en-US" smtClean="0"/>
              <a:t>2022/9/15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A6A60-428E-4C0F-9EFF-C182EE08B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78CF1-D1E3-4D1B-9151-32AA769E8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33F8-A1A1-40E4-8C03-9DE49E1B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4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2022/09/08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12"/>
            <a:ext cx="1051560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現金提款累計次數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&amp;1101_trans_num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個中位數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75BD1E-0971-4BA1-BB46-CA988C5D32A3}"/>
              </a:ext>
            </a:extLst>
          </p:cNvPr>
          <p:cNvSpPr txBox="1"/>
          <p:nvPr/>
        </p:nvSpPr>
        <p:spPr>
          <a:xfrm>
            <a:off x="806637" y="3206789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941A3-A6E1-4A66-B221-B0F91113C4BC}"/>
              </a:ext>
            </a:extLst>
          </p:cNvPr>
          <p:cNvSpPr txBox="1"/>
          <p:nvPr/>
        </p:nvSpPr>
        <p:spPr>
          <a:xfrm>
            <a:off x="994959" y="4683391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Test set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C2CDD8-2CA1-4A75-BE7F-63B36CB4F29F}"/>
              </a:ext>
            </a:extLst>
          </p:cNvPr>
          <p:cNvSpPr txBox="1"/>
          <p:nvPr/>
        </p:nvSpPr>
        <p:spPr>
          <a:xfrm>
            <a:off x="7143185" y="1743267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</a:p>
          <a:p>
            <a:r>
              <a:rPr lang="en-US" altLang="zh-TW" dirty="0"/>
              <a:t>TO_SAR=0: 267 </a:t>
            </a:r>
          </a:p>
          <a:p>
            <a:r>
              <a:rPr lang="en-US" altLang="zh-TW" dirty="0"/>
              <a:t>TO_SAR=1: 51794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90D579-25ED-480B-BC57-CC4751CEE930}"/>
              </a:ext>
            </a:extLst>
          </p:cNvPr>
          <p:cNvSpPr txBox="1"/>
          <p:nvPr/>
        </p:nvSpPr>
        <p:spPr>
          <a:xfrm>
            <a:off x="9278112" y="1743267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</a:p>
          <a:p>
            <a:r>
              <a:rPr lang="en-US" altLang="zh-TW" dirty="0"/>
              <a:t>TO_SAR=0: 52065 </a:t>
            </a:r>
          </a:p>
          <a:p>
            <a:r>
              <a:rPr lang="en-US" altLang="zh-TW" dirty="0"/>
              <a:t>TO_SAR=1: 51794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AE48F8-2F34-4C4F-A4F2-14900913504C}"/>
              </a:ext>
            </a:extLst>
          </p:cNvPr>
          <p:cNvSpPr txBox="1"/>
          <p:nvPr/>
        </p:nvSpPr>
        <p:spPr>
          <a:xfrm>
            <a:off x="629039" y="3972243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A07CF10-47B3-4E55-8FB4-ED6891B5FA2A}"/>
              </a:ext>
            </a:extLst>
          </p:cNvPr>
          <p:cNvSpPr txBox="1"/>
          <p:nvPr/>
        </p:nvSpPr>
        <p:spPr>
          <a:xfrm>
            <a:off x="629039" y="524598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8B481A-B179-4B95-90A6-107EDD8ED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27" y="4612186"/>
            <a:ext cx="9098840" cy="59525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AD0B27A-4ACA-4A1B-A49E-E4DEEE8D3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2500127" y="5318626"/>
            <a:ext cx="9098840" cy="2976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B195CA-1C72-4224-A5BC-BD0FE1688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28" y="3990526"/>
            <a:ext cx="9175839" cy="2657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E89F8A6-5D25-403A-9620-B0AB9A50F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57" y="2968849"/>
            <a:ext cx="9392406" cy="60073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A58BF57-3142-4720-A027-2FC9E2093F14}"/>
              </a:ext>
            </a:extLst>
          </p:cNvPr>
          <p:cNvSpPr/>
          <p:nvPr/>
        </p:nvSpPr>
        <p:spPr>
          <a:xfrm>
            <a:off x="2259627" y="3290649"/>
            <a:ext cx="9483667" cy="278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0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閥值越調越高的解決方式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/>
              <p:nvPr/>
            </p:nvSpPr>
            <p:spPr>
              <a:xfrm>
                <a:off x="704088" y="1014984"/>
                <a:ext cx="10935957" cy="3144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因為樣態規則都是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的樣子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(ex: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存款金額大於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使閥值必然越調越高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廠商希望避免越調越高的情況發生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甚麼情況或標準下不調或下調閥值</a:t>
                </a:r>
                <a:endParaRPr lang="en-US" altLang="zh-TW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想到的方式有兩種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42950" lvl="1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維持閥值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新閥值切分後的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要大於一定門檻才調整閥值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42950" lvl="1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下調閥值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比較新閥值和舊閥值下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的差異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前者會遭遇到的問題是門檻要如何設定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後者是在新閥值下，會有一部分介於新舊閥值間的交易不會被審查到，因此不會有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，無法計算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" y="1014984"/>
                <a:ext cx="10935957" cy="3144579"/>
              </a:xfrm>
              <a:prstGeom prst="rect">
                <a:avLst/>
              </a:prstGeom>
              <a:blipFill>
                <a:blip r:embed="rId3"/>
                <a:stretch>
                  <a:fillRect l="-502" b="-2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3AB04EC-4728-4E54-87DE-107DB674920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7504" y="5924787"/>
            <a:ext cx="3227832" cy="13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68D418A-AA79-420E-AEA8-5AB083F8B2FC}"/>
              </a:ext>
            </a:extLst>
          </p:cNvPr>
          <p:cNvCxnSpPr>
            <a:cxnSpLocks/>
          </p:cNvCxnSpPr>
          <p:nvPr/>
        </p:nvCxnSpPr>
        <p:spPr>
          <a:xfrm>
            <a:off x="2127504" y="4934712"/>
            <a:ext cx="3227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CC03B2-516D-4FDC-BC9B-EB8AA72990EA}"/>
              </a:ext>
            </a:extLst>
          </p:cNvPr>
          <p:cNvSpPr txBox="1"/>
          <p:nvPr/>
        </p:nvSpPr>
        <p:spPr>
          <a:xfrm>
            <a:off x="947928" y="5753795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閥值下界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68146-B834-45D1-9427-FD4CB0FF8F40}"/>
              </a:ext>
            </a:extLst>
          </p:cNvPr>
          <p:cNvSpPr txBox="1"/>
          <p:nvPr/>
        </p:nvSpPr>
        <p:spPr>
          <a:xfrm>
            <a:off x="1014984" y="475004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原始閥值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C5B922-8FB2-43CB-89DC-72EBE834BCC4}"/>
              </a:ext>
            </a:extLst>
          </p:cNvPr>
          <p:cNvSpPr txBox="1"/>
          <p:nvPr/>
        </p:nvSpPr>
        <p:spPr>
          <a:xfrm>
            <a:off x="2458212" y="5482734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沒有 </a:t>
            </a:r>
            <a:r>
              <a:rPr lang="en-US" altLang="zh-TW" dirty="0"/>
              <a:t>TO_SAR </a:t>
            </a:r>
            <a:r>
              <a:rPr lang="zh-TW" altLang="en-US" dirty="0"/>
              <a:t>的資訊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750336-7710-4AF4-BB02-1306F72EB393}"/>
              </a:ext>
            </a:extLst>
          </p:cNvPr>
          <p:cNvSpPr txBox="1"/>
          <p:nvPr/>
        </p:nvSpPr>
        <p:spPr>
          <a:xfrm>
            <a:off x="2458212" y="4439675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有 </a:t>
            </a:r>
            <a:r>
              <a:rPr lang="en-US" altLang="zh-TW" dirty="0"/>
              <a:t>TO_SAR </a:t>
            </a:r>
            <a:r>
              <a:rPr lang="zh-TW" altLang="en-US" dirty="0"/>
              <a:t>的資訊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2CF88-0C55-49AE-9B2A-7DACE4AE2CDD}"/>
              </a:ext>
            </a:extLst>
          </p:cNvPr>
          <p:cNvCxnSpPr>
            <a:cxnSpLocks/>
          </p:cNvCxnSpPr>
          <p:nvPr/>
        </p:nvCxnSpPr>
        <p:spPr>
          <a:xfrm flipH="1">
            <a:off x="5220462" y="5410013"/>
            <a:ext cx="1751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875B87-51D1-4F9B-A598-3FB0863B3D97}"/>
              </a:ext>
            </a:extLst>
          </p:cNvPr>
          <p:cNvSpPr txBox="1"/>
          <p:nvPr/>
        </p:nvSpPr>
        <p:spPr>
          <a:xfrm>
            <a:off x="7003268" y="4809848"/>
            <a:ext cx="4374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利用模型去預測未知 </a:t>
            </a:r>
            <a:r>
              <a:rPr lang="en-US" altLang="zh-TW" dirty="0"/>
              <a:t>TO_SAR</a:t>
            </a:r>
            <a:r>
              <a:rPr lang="zh-TW" altLang="en-US" dirty="0"/>
              <a:t> 資訊，只使用過去曾經</a:t>
            </a:r>
            <a:r>
              <a:rPr lang="en-US" altLang="zh-TW" dirty="0"/>
              <a:t>TO_SAR=1</a:t>
            </a:r>
            <a:r>
              <a:rPr lang="zh-TW" altLang="en-US" dirty="0"/>
              <a:t>客戶資料，搭配</a:t>
            </a:r>
            <a:r>
              <a:rPr lang="en-US" altLang="zh-TW" dirty="0"/>
              <a:t>TO_SAR=1</a:t>
            </a:r>
            <a:r>
              <a:rPr lang="zh-TW" altLang="en-US" dirty="0"/>
              <a:t>在時間上有群聚性當成</a:t>
            </a:r>
            <a:r>
              <a:rPr lang="en-US" altLang="zh-TW" dirty="0"/>
              <a:t>feature</a:t>
            </a:r>
            <a:r>
              <a:rPr lang="zh-TW" altLang="en-US" dirty="0"/>
              <a:t>，有機會拉高模型的準確性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E7D5F78-BF7F-4046-AADF-073BB3C4701C}"/>
              </a:ext>
            </a:extLst>
          </p:cNvPr>
          <p:cNvSpPr txBox="1"/>
          <p:nvPr/>
        </p:nvSpPr>
        <p:spPr>
          <a:xfrm>
            <a:off x="4810011" y="5040681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取得閥值</a:t>
            </a:r>
          </a:p>
        </p:txBody>
      </p:sp>
    </p:spTree>
    <p:extLst>
      <p:ext uri="{BB962C8B-B14F-4D97-AF65-F5344CB8AC3E}">
        <p14:creationId xmlns:p14="http://schemas.microsoft.com/office/powerpoint/2010/main" val="215429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時序上的群聚性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9078C6-4E81-428C-A6AC-0227C097860B}"/>
              </a:ext>
            </a:extLst>
          </p:cNvPr>
          <p:cNvSpPr txBox="1"/>
          <p:nvPr/>
        </p:nvSpPr>
        <p:spPr>
          <a:xfrm>
            <a:off x="704088" y="1014984"/>
            <a:ext cx="10935957" cy="120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 TO_SAR=1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的客戶就佔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數量的一半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，在未來幾筆交易多數會被判定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預測過去曾經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的客戶的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，相對比預測未被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的客戶簡單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62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閥值越調越高的解決方式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/>
              <p:nvPr/>
            </p:nvSpPr>
            <p:spPr>
              <a:xfrm>
                <a:off x="704088" y="1014984"/>
                <a:ext cx="10935957" cy="3144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因為樣態規則都是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的樣子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(ex: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存款金額大於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元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使閥值必然越調越高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廠商希望避免越調越高的情況發生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甚麼情況或標準下不調或下調閥值</a:t>
                </a:r>
                <a:endParaRPr lang="en-US" altLang="zh-TW" sz="20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想到的方式有兩種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42950" lvl="1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維持閥值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新閥值切分後的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要大於一定門檻才調整閥值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742950" lvl="1" indent="-28575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下調閥值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比較新閥值和舊閥值下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的差異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前者會遭遇到的問題是門檻要如何設定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後者是在新閥值下，會有一部分介於新舊閥值間的交易不會被審查到，因此不會有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，無法計算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entropy 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E9078C6-4E81-428C-A6AC-0227C097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" y="1014984"/>
                <a:ext cx="10935957" cy="3144579"/>
              </a:xfrm>
              <a:prstGeom prst="rect">
                <a:avLst/>
              </a:prstGeom>
              <a:blipFill>
                <a:blip r:embed="rId3"/>
                <a:stretch>
                  <a:fillRect l="-502" b="-2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3AB04EC-4728-4E54-87DE-107DB674920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7504" y="5924787"/>
            <a:ext cx="3227832" cy="13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68D418A-AA79-420E-AEA8-5AB083F8B2FC}"/>
              </a:ext>
            </a:extLst>
          </p:cNvPr>
          <p:cNvCxnSpPr>
            <a:cxnSpLocks/>
          </p:cNvCxnSpPr>
          <p:nvPr/>
        </p:nvCxnSpPr>
        <p:spPr>
          <a:xfrm>
            <a:off x="2127504" y="4934712"/>
            <a:ext cx="32278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CC03B2-516D-4FDC-BC9B-EB8AA72990EA}"/>
              </a:ext>
            </a:extLst>
          </p:cNvPr>
          <p:cNvSpPr txBox="1"/>
          <p:nvPr/>
        </p:nvSpPr>
        <p:spPr>
          <a:xfrm>
            <a:off x="947928" y="5753795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閥值下界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68146-B834-45D1-9427-FD4CB0FF8F40}"/>
              </a:ext>
            </a:extLst>
          </p:cNvPr>
          <p:cNvSpPr txBox="1"/>
          <p:nvPr/>
        </p:nvSpPr>
        <p:spPr>
          <a:xfrm>
            <a:off x="1014984" y="4750046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原始閥值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C5B922-8FB2-43CB-89DC-72EBE834BCC4}"/>
              </a:ext>
            </a:extLst>
          </p:cNvPr>
          <p:cNvSpPr txBox="1"/>
          <p:nvPr/>
        </p:nvSpPr>
        <p:spPr>
          <a:xfrm>
            <a:off x="2458212" y="5482734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沒有 </a:t>
            </a:r>
            <a:r>
              <a:rPr lang="en-US" altLang="zh-TW" dirty="0"/>
              <a:t>TO_SAR </a:t>
            </a:r>
            <a:r>
              <a:rPr lang="zh-TW" altLang="en-US" dirty="0"/>
              <a:t>的資訊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750336-7710-4AF4-BB02-1306F72EB393}"/>
              </a:ext>
            </a:extLst>
          </p:cNvPr>
          <p:cNvSpPr txBox="1"/>
          <p:nvPr/>
        </p:nvSpPr>
        <p:spPr>
          <a:xfrm>
            <a:off x="2458212" y="4439675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有 </a:t>
            </a:r>
            <a:r>
              <a:rPr lang="en-US" altLang="zh-TW" dirty="0"/>
              <a:t>TO_SAR </a:t>
            </a:r>
            <a:r>
              <a:rPr lang="zh-TW" altLang="en-US" dirty="0"/>
              <a:t>的資訊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2CF88-0C55-49AE-9B2A-7DACE4AE2CDD}"/>
              </a:ext>
            </a:extLst>
          </p:cNvPr>
          <p:cNvCxnSpPr>
            <a:cxnSpLocks/>
          </p:cNvCxnSpPr>
          <p:nvPr/>
        </p:nvCxnSpPr>
        <p:spPr>
          <a:xfrm flipH="1">
            <a:off x="5220462" y="5410013"/>
            <a:ext cx="1751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875B87-51D1-4F9B-A598-3FB0863B3D97}"/>
              </a:ext>
            </a:extLst>
          </p:cNvPr>
          <p:cNvSpPr txBox="1"/>
          <p:nvPr/>
        </p:nvSpPr>
        <p:spPr>
          <a:xfrm>
            <a:off x="7003268" y="4809848"/>
            <a:ext cx="4374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利用模型去預測未知 </a:t>
            </a:r>
            <a:r>
              <a:rPr lang="en-US" altLang="zh-TW" dirty="0"/>
              <a:t>TO_SAR</a:t>
            </a:r>
            <a:r>
              <a:rPr lang="zh-TW" altLang="en-US" dirty="0"/>
              <a:t> 資訊，只使用過去曾經</a:t>
            </a:r>
            <a:r>
              <a:rPr lang="en-US" altLang="zh-TW" dirty="0"/>
              <a:t>TO_SAR=1</a:t>
            </a:r>
            <a:r>
              <a:rPr lang="zh-TW" altLang="en-US" dirty="0"/>
              <a:t>客戶資料，搭配</a:t>
            </a:r>
            <a:r>
              <a:rPr lang="en-US" altLang="zh-TW" dirty="0"/>
              <a:t>TO_SAR=1</a:t>
            </a:r>
            <a:r>
              <a:rPr lang="zh-TW" altLang="en-US" dirty="0"/>
              <a:t>在時間上有群聚性當成</a:t>
            </a:r>
            <a:r>
              <a:rPr lang="en-US" altLang="zh-TW" dirty="0"/>
              <a:t>feature</a:t>
            </a:r>
            <a:r>
              <a:rPr lang="zh-TW" altLang="en-US" dirty="0"/>
              <a:t>，有機會拉高模型的準確性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E7D5F78-BF7F-4046-AADF-073BB3C4701C}"/>
              </a:ext>
            </a:extLst>
          </p:cNvPr>
          <p:cNvSpPr txBox="1"/>
          <p:nvPr/>
        </p:nvSpPr>
        <p:spPr>
          <a:xfrm>
            <a:off x="4810011" y="5040681"/>
            <a:ext cx="256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取得閥值</a:t>
            </a:r>
          </a:p>
        </p:txBody>
      </p:sp>
    </p:spTree>
    <p:extLst>
      <p:ext uri="{BB962C8B-B14F-4D97-AF65-F5344CB8AC3E}">
        <p14:creationId xmlns:p14="http://schemas.microsoft.com/office/powerpoint/2010/main" val="102265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F039FE-FDE5-4C20-947E-B75DE702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039"/>
            <a:ext cx="10801845" cy="491259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set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後的表現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閥值越調越高的解決方式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39688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3B6E4656-74A9-48E5-924E-7C73D4A4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03"/>
            <a:ext cx="10515600" cy="482406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假設定義一條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提款次數和提款金額兩項閥值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所組成，將態樣規則切成多條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分別尋找每條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gain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最大的組合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將兩條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得出的結果取交集當成該樣態最後的結果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438291-B751-4F64-86CE-DF8F30FD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68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態樣閥值優化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作法</a:t>
            </a:r>
          </a:p>
        </p:txBody>
      </p:sp>
    </p:spTree>
    <p:extLst>
      <p:ext uri="{BB962C8B-B14F-4D97-AF65-F5344CB8AC3E}">
        <p14:creationId xmlns:p14="http://schemas.microsoft.com/office/powerpoint/2010/main" val="215825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ACEFD-2348-410B-B62E-479F053B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5" y="-5080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態樣閥值優化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TWN-A11-01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21C0A-5F04-4CC6-A345-08B6BE74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14" y="1027906"/>
            <a:ext cx="8070016" cy="4351338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TWN-A11-01</a:t>
            </a:r>
          </a:p>
          <a:p>
            <a:pPr lvl="1"/>
            <a:r>
              <a:rPr lang="zh-TW" altLang="en-US" sz="1800" dirty="0"/>
              <a:t>態樣說明</a:t>
            </a:r>
            <a:r>
              <a:rPr lang="en-US" altLang="zh-TW" sz="1800" dirty="0"/>
              <a:t>:</a:t>
            </a:r>
          </a:p>
          <a:p>
            <a:pPr lvl="2"/>
            <a:r>
              <a:rPr lang="zh-TW" altLang="en-US" sz="1800" dirty="0"/>
              <a:t>同一帳戶在一定期間內之現金存、提款交易，分別累計達</a:t>
            </a:r>
            <a:r>
              <a:rPr lang="zh-TW" altLang="en-US" sz="1800" b="1" dirty="0">
                <a:solidFill>
                  <a:srgbClr val="FF0000"/>
                </a:solidFill>
              </a:rPr>
              <a:t>特定金額以上</a:t>
            </a:r>
            <a:r>
              <a:rPr lang="zh-TW" altLang="en-US" sz="1800" dirty="0"/>
              <a:t>者。</a:t>
            </a:r>
            <a:endParaRPr lang="en-US" altLang="zh-TW" sz="1800" dirty="0"/>
          </a:p>
          <a:p>
            <a:pPr lvl="1"/>
            <a:r>
              <a:rPr lang="zh-TW" altLang="en-US" sz="1800" dirty="0"/>
              <a:t>態樣</a:t>
            </a:r>
            <a:r>
              <a:rPr lang="en-US" altLang="zh-TW" sz="1800" dirty="0"/>
              <a:t>rule:</a:t>
            </a:r>
          </a:p>
          <a:p>
            <a:pPr lvl="2"/>
            <a:r>
              <a:rPr lang="zh-TW" altLang="en-US" sz="1800" dirty="0"/>
              <a:t>同一帳戶於過去</a:t>
            </a:r>
            <a:r>
              <a:rPr lang="en-US" altLang="zh-TW" sz="1800" dirty="0"/>
              <a:t>15</a:t>
            </a:r>
            <a:r>
              <a:rPr lang="zh-TW" altLang="en-US" sz="1800" dirty="0"/>
              <a:t>日</a:t>
            </a:r>
          </a:p>
          <a:p>
            <a:pPr marL="914400" lvl="2" indent="0">
              <a:buNone/>
            </a:pPr>
            <a:r>
              <a:rPr lang="en-US" altLang="zh-TW" sz="1800" dirty="0"/>
              <a:t>(</a:t>
            </a:r>
          </a:p>
          <a:p>
            <a:pPr marL="914400" lvl="2" indent="0">
              <a:buNone/>
            </a:pPr>
            <a:r>
              <a:rPr lang="en-US" altLang="zh-TW" sz="1800" dirty="0"/>
              <a:t>    </a:t>
            </a:r>
            <a:r>
              <a:rPr lang="zh-TW" altLang="en-US" sz="1800" dirty="0"/>
              <a:t>現金存款累計</a:t>
            </a:r>
            <a:r>
              <a:rPr lang="en-US" altLang="zh-TW" sz="1800" dirty="0"/>
              <a:t>&gt;=</a:t>
            </a:r>
            <a:r>
              <a:rPr lang="en-US" altLang="zh-TW" sz="1800" b="1" dirty="0">
                <a:solidFill>
                  <a:srgbClr val="FF0000"/>
                </a:solidFill>
              </a:rPr>
              <a:t>&amp;1101_amount</a:t>
            </a:r>
            <a:r>
              <a:rPr lang="zh-TW" altLang="en-US" sz="1800" dirty="0"/>
              <a:t>元</a:t>
            </a:r>
            <a:r>
              <a:rPr lang="zh-TW" altLang="en-US" sz="1800" b="1" dirty="0"/>
              <a:t>且</a:t>
            </a:r>
            <a:r>
              <a:rPr lang="zh-TW" altLang="en-US" sz="1800" dirty="0"/>
              <a:t>次數</a:t>
            </a:r>
            <a:r>
              <a:rPr lang="en-US" altLang="zh-TW" sz="1800" dirty="0"/>
              <a:t>&gt;=</a:t>
            </a:r>
            <a:r>
              <a:rPr lang="en-US" altLang="zh-TW" sz="1800" b="1" dirty="0">
                <a:solidFill>
                  <a:srgbClr val="FF0000"/>
                </a:solidFill>
              </a:rPr>
              <a:t>&amp;1101_trans_num</a:t>
            </a:r>
            <a:r>
              <a:rPr lang="zh-TW" altLang="en-US" sz="1800" dirty="0"/>
              <a:t>次</a:t>
            </a:r>
          </a:p>
          <a:p>
            <a:pPr marL="914400" lvl="2" indent="0">
              <a:buNone/>
            </a:pPr>
            <a:r>
              <a:rPr lang="zh-TW" altLang="en-US" sz="1800" b="1" dirty="0"/>
              <a:t>    或</a:t>
            </a:r>
          </a:p>
          <a:p>
            <a:pPr marL="914400" lvl="2" indent="0">
              <a:buNone/>
            </a:pPr>
            <a:r>
              <a:rPr lang="zh-TW" altLang="en-US" sz="1800" dirty="0"/>
              <a:t>    現金提款累計</a:t>
            </a:r>
            <a:r>
              <a:rPr lang="en-US" altLang="zh-TW" sz="1800" dirty="0"/>
              <a:t>&gt;=</a:t>
            </a:r>
            <a:r>
              <a:rPr lang="en-US" altLang="zh-TW" sz="1800" b="1" dirty="0">
                <a:solidFill>
                  <a:srgbClr val="FF0000"/>
                </a:solidFill>
              </a:rPr>
              <a:t>&amp;1101_amount</a:t>
            </a:r>
            <a:r>
              <a:rPr lang="zh-TW" altLang="en-US" sz="1800" dirty="0"/>
              <a:t>元</a:t>
            </a:r>
            <a:r>
              <a:rPr lang="zh-TW" altLang="en-US" sz="1800" b="1" dirty="0"/>
              <a:t>且</a:t>
            </a:r>
            <a:r>
              <a:rPr lang="zh-TW" altLang="en-US" sz="1800" dirty="0"/>
              <a:t>次數</a:t>
            </a:r>
            <a:r>
              <a:rPr lang="en-US" altLang="zh-TW" sz="1800" dirty="0"/>
              <a:t>&gt;=</a:t>
            </a:r>
            <a:r>
              <a:rPr lang="en-US" altLang="zh-TW" sz="1800" b="1" dirty="0">
                <a:solidFill>
                  <a:srgbClr val="FF0000"/>
                </a:solidFill>
              </a:rPr>
              <a:t>&amp;1101_trans_num</a:t>
            </a:r>
            <a:r>
              <a:rPr lang="zh-TW" altLang="en-US" sz="1800" dirty="0"/>
              <a:t>次</a:t>
            </a:r>
          </a:p>
          <a:p>
            <a:pPr marL="914400" lvl="2" indent="0">
              <a:buNone/>
            </a:pPr>
            <a:r>
              <a:rPr lang="en-US" altLang="zh-TW" sz="1800" dirty="0"/>
              <a:t>)</a:t>
            </a:r>
          </a:p>
          <a:p>
            <a:pPr lvl="1"/>
            <a:r>
              <a:rPr lang="zh-TW" altLang="en-US" sz="1800" dirty="0"/>
              <a:t>態樣可調閥值</a:t>
            </a:r>
            <a:r>
              <a:rPr lang="en-US" altLang="zh-TW" sz="1800" dirty="0"/>
              <a:t>:</a:t>
            </a:r>
          </a:p>
          <a:p>
            <a:pPr lvl="2"/>
            <a:r>
              <a:rPr lang="zh-TW" altLang="en-US" sz="1800" b="1" dirty="0">
                <a:latin typeface="PMingLiU" panose="02020500000000000000" pitchFamily="18" charset="-120"/>
                <a:ea typeface="PMingLiU" panose="02020500000000000000" pitchFamily="18" charset="-120"/>
              </a:rPr>
              <a:t>金額、次數</a:t>
            </a:r>
            <a:endParaRPr lang="en-US" altLang="zh-TW" sz="1800" b="1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目前的分析先就過去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15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日內交易金額進行閥值優化，意即，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15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日內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現金提款</a:t>
            </a:r>
            <a:r>
              <a:rPr lang="en-US" altLang="zh-TW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次數</a:t>
            </a:r>
            <a:r>
              <a:rPr lang="en-US" altLang="zh-TW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或現金存款</a:t>
            </a:r>
            <a:r>
              <a:rPr lang="en-US" altLang="zh-TW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次數</a:t>
            </a:r>
            <a:r>
              <a:rPr lang="en-US" altLang="zh-TW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800" b="1" dirty="0">
                <a:latin typeface="細明體" panose="02020509000000000000" pitchFamily="49" charset="-120"/>
                <a:ea typeface="細明體" panose="02020509000000000000" pitchFamily="49" charset="-120"/>
              </a:rPr>
              <a:t>達多少以上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可以最好分辨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TO_SAR=1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的客戶</a:t>
            </a:r>
            <a:endParaRPr lang="en-US" altLang="zh-TW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Credit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類型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: 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台幣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外幣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teller), 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台幣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外幣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atm), 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(exchange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atm)</a:t>
            </a:r>
          </a:p>
          <a:p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Debit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類型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: 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台幣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外幣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teller), 3177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台幣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外幣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atm), 3178</a:t>
            </a:r>
            <a:r>
              <a:rPr lang="zh-TW" altLang="en-US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現金</a:t>
            </a:r>
            <a:r>
              <a:rPr lang="en-US" altLang="zh-TW" sz="1800" dirty="0">
                <a:latin typeface="細明體" panose="02020509000000000000" pitchFamily="49" charset="-120"/>
                <a:ea typeface="細明體" panose="02020509000000000000" pitchFamily="49" charset="-120"/>
              </a:rPr>
              <a:t>(exchange atm)</a:t>
            </a:r>
            <a:endParaRPr lang="en-US" altLang="zh-TW" sz="2600" b="1" dirty="0"/>
          </a:p>
          <a:p>
            <a:pPr marL="914400" lvl="2" indent="0">
              <a:buNone/>
            </a:pPr>
            <a:r>
              <a:rPr lang="en-US" altLang="zh-TW" sz="1800" dirty="0"/>
              <a:t>		</a:t>
            </a:r>
          </a:p>
          <a:p>
            <a:pPr lvl="1"/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321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79C33-BB6C-4684-8F68-34A2015F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6514E-2FEB-430C-A3A3-F388D5B6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6906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RULE: </a:t>
            </a:r>
            <a:r>
              <a:rPr lang="zh-TW" altLang="en-US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現金存款累計</a:t>
            </a:r>
            <a:r>
              <a:rPr lang="en-US" altLang="zh-TW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17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&amp;1101_amount</a:t>
            </a:r>
            <a:r>
              <a:rPr lang="zh-TW" altLang="en-US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en-US" sz="17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en-US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17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&amp;1101_trans_num</a:t>
            </a:r>
            <a:r>
              <a:rPr lang="zh-TW" altLang="en-US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7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zh-TW" altLang="en-US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現金提款累計</a:t>
            </a:r>
            <a:r>
              <a:rPr lang="en-US" altLang="zh-TW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17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&amp;1101_amount</a:t>
            </a:r>
            <a:r>
              <a:rPr lang="zh-TW" altLang="en-US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en-US" sz="17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en-US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17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&amp;1101_trans_num</a:t>
            </a:r>
            <a:r>
              <a:rPr lang="zh-TW" altLang="en-US" sz="17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7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rule1,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rule2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分別選出的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組閥值候選點排列組合，在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上做驗證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最高並未超過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0.9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所以使用 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進行排序</a:t>
            </a:r>
            <a:endParaRPr lang="en-US" altLang="zh-TW" sz="17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700" u="sng" dirty="0"/>
          </a:p>
          <a:p>
            <a:endParaRPr lang="zh-TW" altLang="en-US" sz="17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6AACA8C-B1AA-4FBC-9649-AA3729EAD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57037"/>
              </p:ext>
            </p:extLst>
          </p:nvPr>
        </p:nvGraphicFramePr>
        <p:xfrm>
          <a:off x="8572758" y="108622"/>
          <a:ext cx="1513922" cy="31876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4619">
                  <a:extLst>
                    <a:ext uri="{9D8B030D-6E8A-4147-A177-3AD203B41FA5}">
                      <a16:colId xmlns:a16="http://schemas.microsoft.com/office/drawing/2014/main" val="2031590265"/>
                    </a:ext>
                  </a:extLst>
                </a:gridCol>
                <a:gridCol w="669303">
                  <a:extLst>
                    <a:ext uri="{9D8B030D-6E8A-4147-A177-3AD203B41FA5}">
                      <a16:colId xmlns:a16="http://schemas.microsoft.com/office/drawing/2014/main" val="3969021997"/>
                    </a:ext>
                  </a:extLst>
                </a:gridCol>
              </a:tblGrid>
              <a:tr h="341982">
                <a:tc>
                  <a:txBody>
                    <a:bodyPr/>
                    <a:lstStyle/>
                    <a:p>
                      <a:r>
                        <a:rPr lang="en-US" altLang="zh-TW" sz="800" dirty="0" err="1"/>
                        <a:t>number_of_Credit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/>
                        <a:t>Credit_Amt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71923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1,106,413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14235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44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1,396,903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00302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44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1,999,435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8079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1,236,800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33414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44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1,236,800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122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44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1,106,413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92212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44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990,991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33127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44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562,524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58355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990,991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5846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562,524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8903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1092C4A-C0F5-4BAC-B226-47083EB4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31788"/>
              </p:ext>
            </p:extLst>
          </p:nvPr>
        </p:nvGraphicFramePr>
        <p:xfrm>
          <a:off x="10126505" y="89835"/>
          <a:ext cx="1629702" cy="320170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4851">
                  <a:extLst>
                    <a:ext uri="{9D8B030D-6E8A-4147-A177-3AD203B41FA5}">
                      <a16:colId xmlns:a16="http://schemas.microsoft.com/office/drawing/2014/main" val="3969021997"/>
                    </a:ext>
                  </a:extLst>
                </a:gridCol>
                <a:gridCol w="814851">
                  <a:extLst>
                    <a:ext uri="{9D8B030D-6E8A-4147-A177-3AD203B41FA5}">
                      <a16:colId xmlns:a16="http://schemas.microsoft.com/office/drawing/2014/main" val="3802056356"/>
                    </a:ext>
                  </a:extLst>
                </a:gridCol>
              </a:tblGrid>
              <a:tr h="350885">
                <a:tc>
                  <a:txBody>
                    <a:bodyPr/>
                    <a:lstStyle/>
                    <a:p>
                      <a:r>
                        <a:rPr lang="en-US" altLang="zh-TW" sz="800" dirty="0" err="1"/>
                        <a:t>number_of_Debit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/>
                        <a:t>Debit_Amt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71923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47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676,649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14235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77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1002,332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00302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1,104,008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8079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62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252,971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33414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676,649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122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77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1,002,332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92212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77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252,971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33127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77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676,649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58355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252,971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5846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16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676,649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89036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09CEE421-1370-415E-B310-0942D7AB89E6}"/>
              </a:ext>
            </a:extLst>
          </p:cNvPr>
          <p:cNvGrpSpPr/>
          <p:nvPr/>
        </p:nvGrpSpPr>
        <p:grpSpPr>
          <a:xfrm>
            <a:off x="109838" y="3741751"/>
            <a:ext cx="12091502" cy="2659680"/>
            <a:chOff x="109838" y="3741751"/>
            <a:chExt cx="12091502" cy="2659680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6C66970E-7EA7-4F4C-84CA-2F315FCD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38" y="3805759"/>
              <a:ext cx="7480984" cy="2595672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EE2B831-4C1F-4A04-AD01-FD94712E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0822" y="3741751"/>
              <a:ext cx="4610518" cy="2595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030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79C33-BB6C-4684-8F68-34A2015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6AACA8C-B1AA-4FBC-9649-AA3729EAD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91934"/>
              </p:ext>
            </p:extLst>
          </p:nvPr>
        </p:nvGraphicFramePr>
        <p:xfrm>
          <a:off x="6561316" y="3165267"/>
          <a:ext cx="2266540" cy="31876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4505">
                  <a:extLst>
                    <a:ext uri="{9D8B030D-6E8A-4147-A177-3AD203B41FA5}">
                      <a16:colId xmlns:a16="http://schemas.microsoft.com/office/drawing/2014/main" val="2031590265"/>
                    </a:ext>
                  </a:extLst>
                </a:gridCol>
                <a:gridCol w="1002035">
                  <a:extLst>
                    <a:ext uri="{9D8B030D-6E8A-4147-A177-3AD203B41FA5}">
                      <a16:colId xmlns:a16="http://schemas.microsoft.com/office/drawing/2014/main" val="3969021997"/>
                    </a:ext>
                  </a:extLst>
                </a:gridCol>
              </a:tblGrid>
              <a:tr h="341982"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number_of_Credit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Credit_Amt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71923"/>
                  </a:ext>
                </a:extLst>
              </a:tr>
              <a:tr h="28105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100,000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14235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110,102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00302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120,203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8079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130,304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33414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140,405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122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150,506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92212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160,607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33127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170,708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58355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180,809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5846"/>
                  </a:ext>
                </a:extLst>
              </a:tr>
              <a:tr h="28495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190,910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8903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1092C4A-C0F5-4BAC-B226-47083EB4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07939"/>
              </p:ext>
            </p:extLst>
          </p:nvPr>
        </p:nvGraphicFramePr>
        <p:xfrm>
          <a:off x="8867680" y="3146480"/>
          <a:ext cx="2681192" cy="320170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40596">
                  <a:extLst>
                    <a:ext uri="{9D8B030D-6E8A-4147-A177-3AD203B41FA5}">
                      <a16:colId xmlns:a16="http://schemas.microsoft.com/office/drawing/2014/main" val="3969021997"/>
                    </a:ext>
                  </a:extLst>
                </a:gridCol>
                <a:gridCol w="1340596">
                  <a:extLst>
                    <a:ext uri="{9D8B030D-6E8A-4147-A177-3AD203B41FA5}">
                      <a16:colId xmlns:a16="http://schemas.microsoft.com/office/drawing/2014/main" val="3802056356"/>
                    </a:ext>
                  </a:extLst>
                </a:gridCol>
              </a:tblGrid>
              <a:tr h="350885"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number_of_Debit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Debit_Amt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71923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500,000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14235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555,556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00302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611,112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8079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666,667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33414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722,223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122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777,778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92212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833,334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33127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888,889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58355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500,000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5846"/>
                  </a:ext>
                </a:extLst>
              </a:tr>
              <a:tr h="285082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555,556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8903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7EC1D2-D775-485D-AB50-7C0C925FB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4427"/>
              </p:ext>
            </p:extLst>
          </p:nvPr>
        </p:nvGraphicFramePr>
        <p:xfrm>
          <a:off x="810920" y="3146481"/>
          <a:ext cx="2126037" cy="320641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86119">
                  <a:extLst>
                    <a:ext uri="{9D8B030D-6E8A-4147-A177-3AD203B41FA5}">
                      <a16:colId xmlns:a16="http://schemas.microsoft.com/office/drawing/2014/main" val="2031590265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3969021997"/>
                    </a:ext>
                  </a:extLst>
                </a:gridCol>
              </a:tblGrid>
              <a:tr h="343998"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number_of_Credit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Credit_Amt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71923"/>
                  </a:ext>
                </a:extLst>
              </a:tr>
              <a:tr h="282708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1,106,413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14235"/>
                  </a:ext>
                </a:extLst>
              </a:tr>
              <a:tr h="286634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1,396,903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00302"/>
                  </a:ext>
                </a:extLst>
              </a:tr>
              <a:tr h="286634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1,999,435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8079"/>
                  </a:ext>
                </a:extLst>
              </a:tr>
              <a:tr h="286634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1,236,800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33414"/>
                  </a:ext>
                </a:extLst>
              </a:tr>
              <a:tr h="286634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1,236,800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122"/>
                  </a:ext>
                </a:extLst>
              </a:tr>
              <a:tr h="286634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1,106,413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92212"/>
                  </a:ext>
                </a:extLst>
              </a:tr>
              <a:tr h="286634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990,991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33127"/>
                  </a:ext>
                </a:extLst>
              </a:tr>
              <a:tr h="286634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562,524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58355"/>
                  </a:ext>
                </a:extLst>
              </a:tr>
              <a:tr h="286634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990,991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5846"/>
                  </a:ext>
                </a:extLst>
              </a:tr>
              <a:tr h="286634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562,524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8903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0C08FDD-8604-4A77-A78F-6AB6929A7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64003"/>
              </p:ext>
            </p:extLst>
          </p:nvPr>
        </p:nvGraphicFramePr>
        <p:xfrm>
          <a:off x="2976782" y="3141774"/>
          <a:ext cx="2445610" cy="320641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22805">
                  <a:extLst>
                    <a:ext uri="{9D8B030D-6E8A-4147-A177-3AD203B41FA5}">
                      <a16:colId xmlns:a16="http://schemas.microsoft.com/office/drawing/2014/main" val="3969021997"/>
                    </a:ext>
                  </a:extLst>
                </a:gridCol>
                <a:gridCol w="1222805">
                  <a:extLst>
                    <a:ext uri="{9D8B030D-6E8A-4147-A177-3AD203B41FA5}">
                      <a16:colId xmlns:a16="http://schemas.microsoft.com/office/drawing/2014/main" val="3802056356"/>
                    </a:ext>
                  </a:extLst>
                </a:gridCol>
              </a:tblGrid>
              <a:tr h="351401"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number_of_Debit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/>
                        <a:t>Debit_Amt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71923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676,649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14235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77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1002,332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00302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1,104,008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48079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252,971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33414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676,649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91122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77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1,002,332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92212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77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252,971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733127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77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676,649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358355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252,971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5846"/>
                  </a:ext>
                </a:extLst>
              </a:tr>
              <a:tr h="28550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676,649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9890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C6EF0DB-6C40-4731-950A-402DE464E02B}"/>
              </a:ext>
            </a:extLst>
          </p:cNvPr>
          <p:cNvSpPr txBox="1"/>
          <p:nvPr/>
        </p:nvSpPr>
        <p:spPr>
          <a:xfrm>
            <a:off x="2483567" y="2645647"/>
            <a:ext cx="9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76AA66-0D05-447E-9E3D-C20933941480}"/>
              </a:ext>
            </a:extLst>
          </p:cNvPr>
          <p:cNvSpPr txBox="1"/>
          <p:nvPr/>
        </p:nvSpPr>
        <p:spPr>
          <a:xfrm>
            <a:off x="8374466" y="2777148"/>
            <a:ext cx="9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學姊的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F0C4DB-9A40-4D98-88F2-6BAB42272FB7}"/>
              </a:ext>
            </a:extLst>
          </p:cNvPr>
          <p:cNvSpPr txBox="1"/>
          <p:nvPr/>
        </p:nvSpPr>
        <p:spPr>
          <a:xfrm>
            <a:off x="1078992" y="1508760"/>
            <a:ext cx="941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候選閥值明顯明顯偏大，可能是受到取十分位數影響，加上數值分布左偏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310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12"/>
            <a:ext cx="1051560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2000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現金存款金額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&amp;1101_amount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2000" dirty="0"/>
              <a:t>”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17787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個中位數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75BD1E-0971-4BA1-BB46-CA988C5D32A3}"/>
              </a:ext>
            </a:extLst>
          </p:cNvPr>
          <p:cNvSpPr txBox="1"/>
          <p:nvPr/>
        </p:nvSpPr>
        <p:spPr>
          <a:xfrm>
            <a:off x="994959" y="2923844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941A3-A6E1-4A66-B221-B0F91113C4BC}"/>
              </a:ext>
            </a:extLst>
          </p:cNvPr>
          <p:cNvSpPr txBox="1"/>
          <p:nvPr/>
        </p:nvSpPr>
        <p:spPr>
          <a:xfrm>
            <a:off x="906550" y="4841487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Test set</a:t>
            </a:r>
            <a:endParaRPr lang="zh-TW" altLang="en-US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1AC13D3-97E7-4E5F-B80D-ADB930113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t="-23545"/>
          <a:stretch/>
        </p:blipFill>
        <p:spPr>
          <a:xfrm>
            <a:off x="2252106" y="3838326"/>
            <a:ext cx="9445080" cy="3119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4C33977-AB34-442C-8357-A6CBFB86A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/>
          <a:stretch/>
        </p:blipFill>
        <p:spPr>
          <a:xfrm>
            <a:off x="2252107" y="2994664"/>
            <a:ext cx="9498707" cy="61747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1C2CDD8-2CA1-4A75-BE7F-63B36CB4F29F}"/>
              </a:ext>
            </a:extLst>
          </p:cNvPr>
          <p:cNvSpPr txBox="1"/>
          <p:nvPr/>
        </p:nvSpPr>
        <p:spPr>
          <a:xfrm>
            <a:off x="6516624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</a:p>
          <a:p>
            <a:r>
              <a:rPr lang="en-US" altLang="zh-TW" dirty="0"/>
              <a:t>TO_SAR=0: 267 </a:t>
            </a:r>
          </a:p>
          <a:p>
            <a:r>
              <a:rPr lang="en-US" altLang="zh-TW" dirty="0"/>
              <a:t>TO_SAR=1: 51794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90D579-25ED-480B-BC57-CC4751CEE930}"/>
              </a:ext>
            </a:extLst>
          </p:cNvPr>
          <p:cNvSpPr txBox="1"/>
          <p:nvPr/>
        </p:nvSpPr>
        <p:spPr>
          <a:xfrm>
            <a:off x="8935212" y="17342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</a:p>
          <a:p>
            <a:r>
              <a:rPr lang="en-US" altLang="zh-TW" dirty="0"/>
              <a:t>TO_SAR=0: 52065 </a:t>
            </a:r>
          </a:p>
          <a:p>
            <a:r>
              <a:rPr lang="en-US" altLang="zh-TW" dirty="0"/>
              <a:t>TO_SAR=1: 51794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58BF57-3142-4720-A027-2FC9E2093F14}"/>
              </a:ext>
            </a:extLst>
          </p:cNvPr>
          <p:cNvSpPr/>
          <p:nvPr/>
        </p:nvSpPr>
        <p:spPr>
          <a:xfrm>
            <a:off x="2252106" y="3351371"/>
            <a:ext cx="9483667" cy="278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A2009B9-3B32-43D9-83A1-2CB8B504C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66" y="4533608"/>
            <a:ext cx="9315920" cy="66819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AE48F8-2F34-4C4F-A4F2-14900913504C}"/>
              </a:ext>
            </a:extLst>
          </p:cNvPr>
          <p:cNvSpPr txBox="1"/>
          <p:nvPr/>
        </p:nvSpPr>
        <p:spPr>
          <a:xfrm>
            <a:off x="590155" y="3840098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3426D2ED-EB21-4647-A6C2-D5486CC7DE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13"/>
          <a:stretch/>
        </p:blipFill>
        <p:spPr>
          <a:xfrm>
            <a:off x="2401077" y="5301617"/>
            <a:ext cx="9315920" cy="311956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CA07CF10-47B3-4E55-8FB4-ED6891B5FA2A}"/>
              </a:ext>
            </a:extLst>
          </p:cNvPr>
          <p:cNvSpPr txBox="1"/>
          <p:nvPr/>
        </p:nvSpPr>
        <p:spPr>
          <a:xfrm>
            <a:off x="629039" y="524598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863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12"/>
            <a:ext cx="1051560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現金存款累計次數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&amp;1101_trans_num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個中位數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75BD1E-0971-4BA1-BB46-CA988C5D32A3}"/>
              </a:ext>
            </a:extLst>
          </p:cNvPr>
          <p:cNvSpPr txBox="1"/>
          <p:nvPr/>
        </p:nvSpPr>
        <p:spPr>
          <a:xfrm>
            <a:off x="994959" y="2923844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941A3-A6E1-4A66-B221-B0F91113C4BC}"/>
              </a:ext>
            </a:extLst>
          </p:cNvPr>
          <p:cNvSpPr txBox="1"/>
          <p:nvPr/>
        </p:nvSpPr>
        <p:spPr>
          <a:xfrm>
            <a:off x="906550" y="4841487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Test set</a:t>
            </a:r>
            <a:endParaRPr lang="zh-TW" altLang="en-US" b="1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22F7CA8-2BD3-4DFE-B00E-C4ECBBD580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8" t="54058" r="18587" b="38406"/>
          <a:stretch/>
        </p:blipFill>
        <p:spPr>
          <a:xfrm>
            <a:off x="3168243" y="6237912"/>
            <a:ext cx="8567531" cy="588781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36F939FE-FBA8-4CF2-B165-58095374FC8B}"/>
              </a:ext>
            </a:extLst>
          </p:cNvPr>
          <p:cNvSpPr txBox="1"/>
          <p:nvPr/>
        </p:nvSpPr>
        <p:spPr>
          <a:xfrm>
            <a:off x="1396615" y="6369489"/>
            <a:ext cx="134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學姊的結果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C2CDD8-2CA1-4A75-BE7F-63B36CB4F29F}"/>
              </a:ext>
            </a:extLst>
          </p:cNvPr>
          <p:cNvSpPr txBox="1"/>
          <p:nvPr/>
        </p:nvSpPr>
        <p:spPr>
          <a:xfrm>
            <a:off x="7192307" y="1771849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</a:p>
          <a:p>
            <a:r>
              <a:rPr lang="en-US" altLang="zh-TW" dirty="0"/>
              <a:t>TO_SAR=0: 267 </a:t>
            </a:r>
          </a:p>
          <a:p>
            <a:r>
              <a:rPr lang="en-US" altLang="zh-TW" dirty="0"/>
              <a:t>TO_SAR=1: 51794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90D579-25ED-480B-BC57-CC4751CEE930}"/>
              </a:ext>
            </a:extLst>
          </p:cNvPr>
          <p:cNvSpPr txBox="1"/>
          <p:nvPr/>
        </p:nvSpPr>
        <p:spPr>
          <a:xfrm>
            <a:off x="9464040" y="1784420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</a:p>
          <a:p>
            <a:r>
              <a:rPr lang="en-US" altLang="zh-TW" dirty="0"/>
              <a:t>TO_SAR=0: 52065 </a:t>
            </a:r>
          </a:p>
          <a:p>
            <a:r>
              <a:rPr lang="en-US" altLang="zh-TW" dirty="0"/>
              <a:t>TO_SAR=1: 51794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AE48F8-2F34-4C4F-A4F2-14900913504C}"/>
              </a:ext>
            </a:extLst>
          </p:cNvPr>
          <p:cNvSpPr txBox="1"/>
          <p:nvPr/>
        </p:nvSpPr>
        <p:spPr>
          <a:xfrm>
            <a:off x="590155" y="3840098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A07CF10-47B3-4E55-8FB4-ED6891B5FA2A}"/>
              </a:ext>
            </a:extLst>
          </p:cNvPr>
          <p:cNvSpPr txBox="1"/>
          <p:nvPr/>
        </p:nvSpPr>
        <p:spPr>
          <a:xfrm>
            <a:off x="589746" y="540078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F509F9-21B2-4886-8DE4-31A41E39C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/>
          <a:stretch/>
        </p:blipFill>
        <p:spPr>
          <a:xfrm>
            <a:off x="2267399" y="3031065"/>
            <a:ext cx="9543654" cy="58878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A58BF57-3142-4720-A027-2FC9E2093F14}"/>
              </a:ext>
            </a:extLst>
          </p:cNvPr>
          <p:cNvSpPr/>
          <p:nvPr/>
        </p:nvSpPr>
        <p:spPr>
          <a:xfrm>
            <a:off x="2252106" y="3400397"/>
            <a:ext cx="9483667" cy="229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E3686C49-03B1-413B-86E4-B524697C9F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18469"/>
          <a:stretch/>
        </p:blipFill>
        <p:spPr>
          <a:xfrm>
            <a:off x="2302306" y="3859772"/>
            <a:ext cx="9433467" cy="2445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593FF8-3B76-42B3-AC9A-AEB5D79C94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/>
          <a:stretch/>
        </p:blipFill>
        <p:spPr>
          <a:xfrm>
            <a:off x="2302305" y="4553831"/>
            <a:ext cx="9433467" cy="70952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F56A457-CE8C-44B5-A782-76AB70AF4D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63591"/>
          <a:stretch/>
        </p:blipFill>
        <p:spPr>
          <a:xfrm>
            <a:off x="2322492" y="5439131"/>
            <a:ext cx="9433467" cy="2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態樣閥值優化</a:t>
            </a:r>
            <a:r>
              <a:rPr lang="en-US" altLang="zh-TW" sz="4000" dirty="0"/>
              <a:t>-</a:t>
            </a:r>
            <a:r>
              <a:rPr lang="en-US" altLang="zh-TW" sz="4000" b="1" dirty="0"/>
              <a:t>TWN-A11-01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12"/>
            <a:ext cx="10515600" cy="456701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TO_SAR=1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現金提款金額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&amp;1101_amount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14257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個中位數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275BD1E-0971-4BA1-BB46-CA988C5D32A3}"/>
              </a:ext>
            </a:extLst>
          </p:cNvPr>
          <p:cNvSpPr txBox="1"/>
          <p:nvPr/>
        </p:nvSpPr>
        <p:spPr>
          <a:xfrm>
            <a:off x="994959" y="2923844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Train set</a:t>
            </a:r>
            <a:endParaRPr lang="zh-TW" altLang="en-US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941A3-A6E1-4A66-B221-B0F91113C4BC}"/>
              </a:ext>
            </a:extLst>
          </p:cNvPr>
          <p:cNvSpPr txBox="1"/>
          <p:nvPr/>
        </p:nvSpPr>
        <p:spPr>
          <a:xfrm>
            <a:off x="994959" y="4683391"/>
            <a:ext cx="13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Test set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C2CDD8-2CA1-4A75-BE7F-63B36CB4F29F}"/>
              </a:ext>
            </a:extLst>
          </p:cNvPr>
          <p:cNvSpPr txBox="1"/>
          <p:nvPr/>
        </p:nvSpPr>
        <p:spPr>
          <a:xfrm>
            <a:off x="6431485" y="1707405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Before</a:t>
            </a:r>
          </a:p>
          <a:p>
            <a:r>
              <a:rPr lang="en-US" altLang="zh-TW" dirty="0"/>
              <a:t>TO_SAR=0: 267 </a:t>
            </a:r>
          </a:p>
          <a:p>
            <a:r>
              <a:rPr lang="en-US" altLang="zh-TW" dirty="0"/>
              <a:t>TO_SAR=1: 51794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690D579-25ED-480B-BC57-CC4751CEE930}"/>
              </a:ext>
            </a:extLst>
          </p:cNvPr>
          <p:cNvSpPr txBox="1"/>
          <p:nvPr/>
        </p:nvSpPr>
        <p:spPr>
          <a:xfrm>
            <a:off x="8788908" y="1705238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</a:t>
            </a:r>
          </a:p>
          <a:p>
            <a:r>
              <a:rPr lang="en-US" altLang="zh-TW" dirty="0"/>
              <a:t>TO_SAR=0: 52065 </a:t>
            </a:r>
          </a:p>
          <a:p>
            <a:r>
              <a:rPr lang="en-US" altLang="zh-TW" dirty="0"/>
              <a:t>TO_SAR=1: 51794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AE48F8-2F34-4C4F-A4F2-14900913504C}"/>
              </a:ext>
            </a:extLst>
          </p:cNvPr>
          <p:cNvSpPr txBox="1"/>
          <p:nvPr/>
        </p:nvSpPr>
        <p:spPr>
          <a:xfrm>
            <a:off x="590155" y="3840098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A07CF10-47B3-4E55-8FB4-ED6891B5FA2A}"/>
              </a:ext>
            </a:extLst>
          </p:cNvPr>
          <p:cNvSpPr txBox="1"/>
          <p:nvPr/>
        </p:nvSpPr>
        <p:spPr>
          <a:xfrm>
            <a:off x="629039" y="5245989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oversampling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1444D8E-18CE-4832-A9E4-226FE9FD2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503004" y="4494650"/>
            <a:ext cx="9098841" cy="58339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EFE11B7-EEB8-4E51-A25A-12ABDF059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63211"/>
          <a:stretch/>
        </p:blipFill>
        <p:spPr>
          <a:xfrm>
            <a:off x="2503004" y="5276963"/>
            <a:ext cx="9098841" cy="21462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4D2655D-5A17-4AE9-AE6F-5A9F911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20" y="3824930"/>
            <a:ext cx="9098841" cy="2613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BED2C39-AD60-4530-8398-E6314B57D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74" y="2889817"/>
            <a:ext cx="9483667" cy="66165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A58BF57-3142-4720-A027-2FC9E2093F14}"/>
              </a:ext>
            </a:extLst>
          </p:cNvPr>
          <p:cNvSpPr/>
          <p:nvPr/>
        </p:nvSpPr>
        <p:spPr>
          <a:xfrm>
            <a:off x="2259627" y="3290649"/>
            <a:ext cx="9483667" cy="278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37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17953</TotalTime>
  <Words>1838</Words>
  <Application>Microsoft Office PowerPoint</Application>
  <PresentationFormat>寬螢幕</PresentationFormat>
  <Paragraphs>285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細明體</vt:lpstr>
      <vt:lpstr>微軟正黑體</vt:lpstr>
      <vt:lpstr>PMingLiU</vt:lpstr>
      <vt:lpstr>PMingLiU</vt:lpstr>
      <vt:lpstr>Arial</vt:lpstr>
      <vt:lpstr>Calibri</vt:lpstr>
      <vt:lpstr>Calibri Light</vt:lpstr>
      <vt:lpstr>Cambria Math</vt:lpstr>
      <vt:lpstr>Times New Roman</vt:lpstr>
      <vt:lpstr>Office 佈景主題</vt:lpstr>
      <vt:lpstr>捷智商訊-態樣閥值調整</vt:lpstr>
      <vt:lpstr>目錄</vt:lpstr>
      <vt:lpstr>態樣閥值優化-作法</vt:lpstr>
      <vt:lpstr>態樣閥值優化-TWN-A11-01</vt:lpstr>
      <vt:lpstr>態樣閥值優化-TWN-A11-01</vt:lpstr>
      <vt:lpstr>態樣閥值優化-TWN-A11-01</vt:lpstr>
      <vt:lpstr>態樣閥值優化-TWN-A11-01</vt:lpstr>
      <vt:lpstr>態樣閥值優化-TWN-A11-01</vt:lpstr>
      <vt:lpstr>態樣閥值優化-TWN-A11-01</vt:lpstr>
      <vt:lpstr>態樣閥值優化-TWN-A11-01</vt:lpstr>
      <vt:lpstr>閥值越調越高的解決方式</vt:lpstr>
      <vt:lpstr>TO_SAR=1 時序上的群聚性</vt:lpstr>
      <vt:lpstr>閥值越調越高的解決方式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NCTUUser2</dc:creator>
  <cp:lastModifiedBy>NCTUUser2</cp:lastModifiedBy>
  <cp:revision>223</cp:revision>
  <dcterms:created xsi:type="dcterms:W3CDTF">2021-11-25T10:25:11Z</dcterms:created>
  <dcterms:modified xsi:type="dcterms:W3CDTF">2022-09-15T05:13:58Z</dcterms:modified>
</cp:coreProperties>
</file>