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6" r:id="rId3"/>
    <p:sldId id="257" r:id="rId4"/>
    <p:sldId id="285" r:id="rId5"/>
    <p:sldId id="286" r:id="rId6"/>
    <p:sldId id="287" r:id="rId7"/>
    <p:sldId id="288" r:id="rId8"/>
    <p:sldId id="295" r:id="rId9"/>
    <p:sldId id="290" r:id="rId10"/>
    <p:sldId id="291" r:id="rId11"/>
    <p:sldId id="294" r:id="rId12"/>
    <p:sldId id="283" r:id="rId13"/>
    <p:sldId id="29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8889" autoAdjust="0"/>
  </p:normalViewPr>
  <p:slideViewPr>
    <p:cSldViewPr snapToGrid="0">
      <p:cViewPr varScale="1">
        <p:scale>
          <a:sx n="73" d="100"/>
          <a:sy n="73" d="100"/>
        </p:scale>
        <p:origin x="100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6A813-2B8D-4709-B739-889C5D861B29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2A8AB-168D-4B8D-9073-537FA9D0A0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71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32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時間上有群聚性</a:t>
            </a:r>
            <a:r>
              <a:rPr lang="en-US" altLang="zh-TW" dirty="0"/>
              <a:t>: </a:t>
            </a:r>
            <a:r>
              <a:rPr lang="zh-TW" altLang="en-US" dirty="0"/>
              <a:t>只要第一筆</a:t>
            </a:r>
            <a:r>
              <a:rPr lang="en-US" altLang="zh-TW" dirty="0"/>
              <a:t>TO_SAR=1 </a:t>
            </a:r>
            <a:r>
              <a:rPr lang="zh-TW" altLang="en-US" dirty="0"/>
              <a:t>出現後，未來幾筆都多也是</a:t>
            </a:r>
            <a:r>
              <a:rPr lang="en-US" altLang="zh-TW" dirty="0"/>
              <a:t>TO_SAR=1 </a:t>
            </a:r>
            <a:r>
              <a:rPr lang="zh-TW" altLang="en-US" dirty="0"/>
              <a:t>，要延遲</a:t>
            </a:r>
            <a:r>
              <a:rPr lang="en-US" altLang="zh-TW" dirty="0"/>
              <a:t>7</a:t>
            </a:r>
            <a:r>
              <a:rPr lang="zh-TW" altLang="en-US" dirty="0"/>
              <a:t>天</a:t>
            </a:r>
            <a:endParaRPr lang="en-US" altLang="zh-TW" dirty="0"/>
          </a:p>
          <a:p>
            <a:r>
              <a:rPr lang="en-US" altLang="zh-TW" dirty="0"/>
              <a:t>20%TO_SAR</a:t>
            </a:r>
            <a:r>
              <a:rPr lang="zh-TW" altLang="en-US" dirty="0"/>
              <a:t>的客戶</a:t>
            </a:r>
            <a:r>
              <a:rPr lang="en-US" altLang="zh-TW" dirty="0"/>
              <a:t>TO_SAR</a:t>
            </a:r>
            <a:r>
              <a:rPr lang="zh-TW" altLang="en-US" dirty="0"/>
              <a:t>數量就占全部的一半</a:t>
            </a:r>
            <a:endParaRPr lang="en-US" altLang="zh-TW" dirty="0"/>
          </a:p>
          <a:p>
            <a:r>
              <a:rPr lang="zh-TW" altLang="en-US" dirty="0"/>
              <a:t>只用</a:t>
            </a:r>
            <a:r>
              <a:rPr lang="en-US" altLang="zh-TW" dirty="0"/>
              <a:t>TO_SAR=1</a:t>
            </a:r>
            <a:r>
              <a:rPr lang="zh-TW" altLang="en-US" dirty="0"/>
              <a:t>的客戶資訊預測紅色到藍色的部分</a:t>
            </a:r>
            <a:endParaRPr lang="en-US" altLang="zh-TW" dirty="0"/>
          </a:p>
          <a:p>
            <a:r>
              <a:rPr lang="zh-TW" altLang="en-US" dirty="0"/>
              <a:t>在講模型之前要先講</a:t>
            </a:r>
            <a:r>
              <a:rPr lang="en-US" altLang="zh-TW" dirty="0"/>
              <a:t>TO_SAR=1</a:t>
            </a:r>
            <a:r>
              <a:rPr lang="zh-TW" altLang="en-US" dirty="0"/>
              <a:t>的群聚性</a:t>
            </a:r>
            <a:endParaRPr lang="en-US" altLang="zh-TW" dirty="0"/>
          </a:p>
          <a:p>
            <a:r>
              <a:rPr lang="zh-TW" altLang="en-US" dirty="0"/>
              <a:t>先用現有資料模擬那個結果是不是好的，下界是目前資料的閥值，紅色是先隨便選一個去看調整到底是不是好的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51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時間上有群聚性</a:t>
            </a:r>
            <a:r>
              <a:rPr lang="en-US" altLang="zh-TW" dirty="0"/>
              <a:t>: </a:t>
            </a:r>
            <a:r>
              <a:rPr lang="zh-TW" altLang="en-US" dirty="0"/>
              <a:t>只要第一筆</a:t>
            </a:r>
            <a:r>
              <a:rPr lang="en-US" altLang="zh-TW" dirty="0"/>
              <a:t>TO_SAR=1 </a:t>
            </a:r>
            <a:r>
              <a:rPr lang="zh-TW" altLang="en-US" dirty="0"/>
              <a:t>出現後，未來幾筆都多也是</a:t>
            </a:r>
            <a:r>
              <a:rPr lang="en-US" altLang="zh-TW" dirty="0"/>
              <a:t>TO_SAR=1 </a:t>
            </a:r>
            <a:r>
              <a:rPr lang="zh-TW" altLang="en-US" dirty="0"/>
              <a:t>，要延遲</a:t>
            </a:r>
            <a:r>
              <a:rPr lang="en-US" altLang="zh-TW" dirty="0"/>
              <a:t>7</a:t>
            </a:r>
            <a:r>
              <a:rPr lang="zh-TW" altLang="en-US" dirty="0"/>
              <a:t>天</a:t>
            </a:r>
            <a:endParaRPr lang="en-US" altLang="zh-TW" dirty="0"/>
          </a:p>
          <a:p>
            <a:r>
              <a:rPr lang="en-US" altLang="zh-TW" dirty="0"/>
              <a:t>20%TO_SAR</a:t>
            </a:r>
            <a:r>
              <a:rPr lang="zh-TW" altLang="en-US" dirty="0"/>
              <a:t>的客戶</a:t>
            </a:r>
            <a:r>
              <a:rPr lang="en-US" altLang="zh-TW" dirty="0"/>
              <a:t>TO_SAR</a:t>
            </a:r>
            <a:r>
              <a:rPr lang="zh-TW" altLang="en-US" dirty="0"/>
              <a:t>數量就占全部的一半</a:t>
            </a:r>
            <a:endParaRPr lang="en-US" altLang="zh-TW" dirty="0"/>
          </a:p>
          <a:p>
            <a:r>
              <a:rPr lang="zh-TW" altLang="en-US" dirty="0"/>
              <a:t>只用</a:t>
            </a:r>
            <a:r>
              <a:rPr lang="en-US" altLang="zh-TW" dirty="0"/>
              <a:t>TO_SAR=1</a:t>
            </a:r>
            <a:r>
              <a:rPr lang="zh-TW" altLang="en-US" dirty="0"/>
              <a:t>的客戶資訊預測紅色到藍色的部分</a:t>
            </a:r>
            <a:endParaRPr lang="en-US" altLang="zh-TW" dirty="0"/>
          </a:p>
          <a:p>
            <a:r>
              <a:rPr lang="zh-TW" altLang="en-US" dirty="0"/>
              <a:t>在講模型之前要先講</a:t>
            </a:r>
            <a:r>
              <a:rPr lang="en-US" altLang="zh-TW" dirty="0"/>
              <a:t>TO_SAR=1</a:t>
            </a:r>
            <a:r>
              <a:rPr lang="zh-TW" altLang="en-US" dirty="0"/>
              <a:t>的群聚性</a:t>
            </a:r>
            <a:endParaRPr lang="en-US" altLang="zh-TW" dirty="0"/>
          </a:p>
          <a:p>
            <a:r>
              <a:rPr lang="zh-TW" altLang="en-US" dirty="0"/>
              <a:t>先用現有資料模擬那個結果是不是好的，下界是目前資料的閥值，紅色是先隨便選一個去看調整到底是不是好的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4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118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694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852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564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480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92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622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時間上有群聚性</a:t>
            </a:r>
            <a:r>
              <a:rPr lang="en-US" altLang="zh-TW" dirty="0"/>
              <a:t>: </a:t>
            </a:r>
            <a:r>
              <a:rPr lang="zh-TW" altLang="en-US" dirty="0"/>
              <a:t>只要第一筆</a:t>
            </a:r>
            <a:r>
              <a:rPr lang="en-US" altLang="zh-TW" dirty="0"/>
              <a:t>TO_SAR=1 </a:t>
            </a:r>
            <a:r>
              <a:rPr lang="zh-TW" altLang="en-US" dirty="0"/>
              <a:t>出現後，未來幾筆都多也是</a:t>
            </a:r>
            <a:r>
              <a:rPr lang="en-US" altLang="zh-TW" dirty="0"/>
              <a:t>TO_SAR=1 </a:t>
            </a:r>
            <a:r>
              <a:rPr lang="zh-TW" altLang="en-US" dirty="0"/>
              <a:t>，要延遲</a:t>
            </a:r>
            <a:r>
              <a:rPr lang="en-US" altLang="zh-TW" dirty="0"/>
              <a:t>7</a:t>
            </a:r>
            <a:r>
              <a:rPr lang="zh-TW" altLang="en-US" dirty="0"/>
              <a:t>天</a:t>
            </a:r>
            <a:endParaRPr lang="en-US" altLang="zh-TW" dirty="0"/>
          </a:p>
          <a:p>
            <a:r>
              <a:rPr lang="en-US" altLang="zh-TW" dirty="0"/>
              <a:t>20%TO_SAR</a:t>
            </a:r>
            <a:r>
              <a:rPr lang="zh-TW" altLang="en-US" dirty="0"/>
              <a:t>的客戶</a:t>
            </a:r>
            <a:r>
              <a:rPr lang="en-US" altLang="zh-TW" dirty="0"/>
              <a:t>TO_SAR</a:t>
            </a:r>
            <a:r>
              <a:rPr lang="zh-TW" altLang="en-US" dirty="0"/>
              <a:t>數量就占全部的一半</a:t>
            </a:r>
            <a:endParaRPr lang="en-US" altLang="zh-TW" dirty="0"/>
          </a:p>
          <a:p>
            <a:r>
              <a:rPr lang="zh-TW" altLang="en-US" dirty="0"/>
              <a:t>只用</a:t>
            </a:r>
            <a:r>
              <a:rPr lang="en-US" altLang="zh-TW" dirty="0"/>
              <a:t>TO_SAR=1</a:t>
            </a:r>
            <a:r>
              <a:rPr lang="zh-TW" altLang="en-US" dirty="0"/>
              <a:t>的客戶資訊預測紅色到藍色的部分</a:t>
            </a:r>
            <a:endParaRPr lang="en-US" altLang="zh-TW" dirty="0"/>
          </a:p>
          <a:p>
            <a:r>
              <a:rPr lang="zh-TW" altLang="en-US" dirty="0"/>
              <a:t>在講模型之前要先講</a:t>
            </a:r>
            <a:r>
              <a:rPr lang="en-US" altLang="zh-TW" dirty="0"/>
              <a:t>TO_SAR=1</a:t>
            </a:r>
            <a:r>
              <a:rPr lang="zh-TW" altLang="en-US" dirty="0"/>
              <a:t>的群聚性</a:t>
            </a:r>
            <a:endParaRPr lang="en-US" altLang="zh-TW" dirty="0"/>
          </a:p>
          <a:p>
            <a:r>
              <a:rPr lang="zh-TW" altLang="en-US" dirty="0"/>
              <a:t>先用現有資料模擬那個結果是不是好的，下界是目前資料的閥值，紅色是先隨便選一個去看調整到底是不是好的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45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032A1C-F9AE-4760-809D-30BAD8F2D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D8E9AB-7C32-41BC-B060-A877F0E28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4A070-BF80-4AE2-B3DE-4049C2FE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37D526-6361-47A7-B1D3-761890E3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A0250B-5A11-44F5-BFCC-E522AB19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24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33A56-D955-49C2-8ABB-33221901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AECF00-6BB9-48E9-B1CB-1374D0EEE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39729F-47B2-47DD-9B2E-6E9E90AA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7F5562-B11E-437F-9202-41205979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53DE9D-8E9F-454A-8F5A-C0E16A55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0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35674E3-3DD7-4FE7-985A-28E4B7BAA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FFF604-182A-4821-A853-D602EC52A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944F11-754A-40B6-A68C-22210DFB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A049F-8F51-4EE8-BD83-D157B81B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03D02F-EA32-4458-8E97-01FADA18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41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32DB5-6FCD-4DA1-B919-5F8F5FA3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8F9A09-7D49-4076-8C34-A183A9B6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EF8BFC-9CEE-4853-9B93-846DC48E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EDBB9A-6CBA-4E35-9457-D385E860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25E5F3-EFB8-4C86-A5B8-37D362F6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63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29B01-E53A-4859-9EF8-167EB629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E65631-B7E2-41A0-9A2B-D3BA0093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A00583-5E7D-4500-9969-5367A77D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F303FF-F867-4AD4-9049-804ED335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D457E7-348D-48A3-9E37-8CCB626D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2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2683D-5B46-4D4D-A04A-57FF227B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B681A2-0C0C-43CC-9A90-88FAF7F49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5A2CFA-5C02-4D6F-A303-85A905EA8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337AA5-AB48-4D13-9C93-3EE1F1F8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4C9E86-7887-4B7A-9C11-E115BB62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45C362-1ED3-4C1A-AA7D-364E89EA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7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3AF808-D25E-4D59-9595-D71E865A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1ABCFC-597A-4A26-ADA7-5A1565A04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568B11-2A3E-42B9-BDCC-59F28DC0F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D86246-13B1-46EF-951B-BD2B6FA11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B1F572-6B91-4C6D-9EE1-0E7841C09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EF1E8E3-ACAF-4DE7-9E58-A42BDE0C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69EC6F-90A5-40C4-A485-4316034B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0335FC-6527-43AB-9E6F-090D820B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29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C4F014-7272-48AE-BEB6-0F79AC88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D33AB3-8418-4A04-849A-383B2256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5975C3-C51A-4CAF-8159-016A860E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5C63E1-655C-46A9-8D38-3509E3B2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45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B9B253-9AE5-4A15-8CC7-8C7D1E7D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8033078-CDDC-4E73-A368-D9E89B84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DD2716-92FC-45DF-8309-A673B366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59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37D11-6CE1-492A-B830-22FA29DE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78060-E4E7-455A-AB8E-0B04FFCB3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3AEE71-2CAC-494A-A9C2-60B3E6682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387B0D-4535-4BDF-91A6-8D7CC7BC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8FDF92-E716-45D7-83ED-E96D97F7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1F7EAA-AE87-42F4-8B9B-05E020EA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4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D68DF-98AE-4331-A43C-C94118A6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410AD7E-FF3F-4BEC-9B23-873112BF8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E54283-EA28-4E17-8E0F-A7B1BB141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C76F6F-5D28-4773-8B18-1A9062E1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C351F-6D5C-4552-B932-2E995E93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ACA18A-512B-4BCE-9A90-7F40BF88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71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EF74F9-2769-4D9F-A40D-2540C4AF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9CFB20-C968-4176-BDE7-C17713451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3250BC-9D9F-4F6D-A262-62BDBB127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2520D-E0C4-4BAB-AA8C-737D794E0EBF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A6A60-428E-4C0F-9EFF-C182EE08B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378CF1-D1E3-4D1B-9151-32AA769E8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4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3C766-D428-4A73-A120-00CC597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捷智商訊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態樣閥值調整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C5D5CE-9D77-40D9-AEEC-7E4C93846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2022/09/15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18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 gain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and filter rate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的關係</a:t>
            </a:r>
            <a:endParaRPr lang="zh-TW" altLang="en-US" sz="32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DCB92A9-2627-46B6-BD1C-2C3F16432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3" y="988608"/>
            <a:ext cx="4448692" cy="2965795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6D55DBE-6E7E-4900-AF5A-65BFFC452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85" y="988608"/>
            <a:ext cx="4644462" cy="309630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2715FA8-ADBF-4F13-8895-BB635511B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07" y="3840504"/>
            <a:ext cx="4526244" cy="301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AACEFD-2348-410B-B62E-479F053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5" y="-5080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閥值越調越高的解決方式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E9078C6-4E81-428C-A6AC-0227C097860B}"/>
                  </a:ext>
                </a:extLst>
              </p:cNvPr>
              <p:cNvSpPr txBox="1"/>
              <p:nvPr/>
            </p:nvSpPr>
            <p:spPr>
              <a:xfrm>
                <a:off x="704088" y="1096233"/>
                <a:ext cx="10935957" cy="2748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因為樣態規則都是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的樣子</m:t>
                    </m:r>
                  </m:oMath>
                </a14:m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(ex: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存款金額大於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元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使閥值必然越調越高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廠商希望避免越調越高的情況發生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→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甚麼情況或標準下不調或下調閥值</a:t>
                </a:r>
                <a:endParaRPr lang="en-US" altLang="zh-TW" sz="20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想到的方式有兩種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742950" lvl="1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閥值維持不變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調整後閥值的 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information gain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要大於一定門檻才調整，但會遭遇到的問題是門檻要如何設定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742950" lvl="1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閥值下調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比較原始閥值和新閥值下 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entropy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的差異，但在新閥值下，會有一部分介於新閥值和原始閥值間的交易不會被審查到，因此不會有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label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，無法計算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entropy </a:t>
                </a: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E9078C6-4E81-428C-A6AC-0227C097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88" y="1096233"/>
                <a:ext cx="10935957" cy="2748060"/>
              </a:xfrm>
              <a:prstGeom prst="rect">
                <a:avLst/>
              </a:prstGeom>
              <a:blipFill>
                <a:blip r:embed="rId3"/>
                <a:stretch>
                  <a:fillRect l="-502" b="-31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3AB04EC-4728-4E54-87DE-107DB674920B}"/>
              </a:ext>
            </a:extLst>
          </p:cNvPr>
          <p:cNvCxnSpPr>
            <a:cxnSpLocks/>
          </p:cNvCxnSpPr>
          <p:nvPr/>
        </p:nvCxnSpPr>
        <p:spPr>
          <a:xfrm flipV="1">
            <a:off x="2163301" y="6085119"/>
            <a:ext cx="3227832" cy="13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68D418A-AA79-420E-AEA8-5AB083F8B2FC}"/>
              </a:ext>
            </a:extLst>
          </p:cNvPr>
          <p:cNvCxnSpPr>
            <a:cxnSpLocks/>
          </p:cNvCxnSpPr>
          <p:nvPr/>
        </p:nvCxnSpPr>
        <p:spPr>
          <a:xfrm>
            <a:off x="2127504" y="4934712"/>
            <a:ext cx="32278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CC03B2-516D-4FDC-BC9B-EB8AA72990EA}"/>
              </a:ext>
            </a:extLst>
          </p:cNvPr>
          <p:cNvSpPr txBox="1"/>
          <p:nvPr/>
        </p:nvSpPr>
        <p:spPr>
          <a:xfrm>
            <a:off x="706305" y="5914127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閥值下界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E68146-B834-45D1-9427-FD4CB0FF8F40}"/>
              </a:ext>
            </a:extLst>
          </p:cNvPr>
          <p:cNvSpPr txBox="1"/>
          <p:nvPr/>
        </p:nvSpPr>
        <p:spPr>
          <a:xfrm>
            <a:off x="672687" y="5376227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原始閥值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CC5B922-8FB2-43CB-89DC-72EBE834BCC4}"/>
              </a:ext>
            </a:extLst>
          </p:cNvPr>
          <p:cNvSpPr txBox="1"/>
          <p:nvPr/>
        </p:nvSpPr>
        <p:spPr>
          <a:xfrm>
            <a:off x="2424437" y="5646728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B750336-7710-4AF4-BB02-1306F72EB393}"/>
              </a:ext>
            </a:extLst>
          </p:cNvPr>
          <p:cNvSpPr txBox="1"/>
          <p:nvPr/>
        </p:nvSpPr>
        <p:spPr>
          <a:xfrm>
            <a:off x="2458212" y="4439675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EB2CF88-0C55-49AE-9B2A-7DACE4AE2CDD}"/>
              </a:ext>
            </a:extLst>
          </p:cNvPr>
          <p:cNvCxnSpPr>
            <a:cxnSpLocks/>
          </p:cNvCxnSpPr>
          <p:nvPr/>
        </p:nvCxnSpPr>
        <p:spPr>
          <a:xfrm flipH="1">
            <a:off x="5630577" y="5223592"/>
            <a:ext cx="1751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862B7DD-8662-4760-9530-AEA7555795A1}"/>
              </a:ext>
            </a:extLst>
          </p:cNvPr>
          <p:cNvCxnSpPr>
            <a:cxnSpLocks/>
          </p:cNvCxnSpPr>
          <p:nvPr/>
        </p:nvCxnSpPr>
        <p:spPr>
          <a:xfrm>
            <a:off x="2127504" y="5493699"/>
            <a:ext cx="322783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35EEBF3-78AD-4DA2-8165-84DB2D96B377}"/>
              </a:ext>
            </a:extLst>
          </p:cNvPr>
          <p:cNvSpPr txBox="1"/>
          <p:nvPr/>
        </p:nvSpPr>
        <p:spPr>
          <a:xfrm>
            <a:off x="672687" y="4787236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新閥值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CE3AA57-CE78-4412-8E0B-E613859DB151}"/>
              </a:ext>
            </a:extLst>
          </p:cNvPr>
          <p:cNvSpPr txBox="1"/>
          <p:nvPr/>
        </p:nvSpPr>
        <p:spPr>
          <a:xfrm>
            <a:off x="2458212" y="5049049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9D8A7FA-52DF-49D8-9164-B680D385E7C7}"/>
              </a:ext>
            </a:extLst>
          </p:cNvPr>
          <p:cNvSpPr txBox="1"/>
          <p:nvPr/>
        </p:nvSpPr>
        <p:spPr>
          <a:xfrm>
            <a:off x="7541280" y="5014307"/>
            <a:ext cx="437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的資訊</a:t>
            </a:r>
          </a:p>
        </p:txBody>
      </p:sp>
    </p:spTree>
    <p:extLst>
      <p:ext uri="{BB962C8B-B14F-4D97-AF65-F5344CB8AC3E}">
        <p14:creationId xmlns:p14="http://schemas.microsoft.com/office/powerpoint/2010/main" val="294925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AACEFD-2348-410B-B62E-479F053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5" y="-5080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TO_SAR=1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時序上的群聚性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E2B82DB-7083-4EFF-BF56-6614AE6733A5}"/>
                  </a:ext>
                </a:extLst>
              </p:cNvPr>
              <p:cNvSpPr txBox="1"/>
              <p:nvPr/>
            </p:nvSpPr>
            <p:spPr>
              <a:xfrm>
                <a:off x="496938" y="988570"/>
                <a:ext cx="10570617" cy="1978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橫軸是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TO_SAR=1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在不同次數下有幾位客戶，縱軸是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TO_SAR=1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的次數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當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TO_SAR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1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次數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次的客戶佔整體的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TO_SAR=1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20%(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35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172</m:t>
                        </m:r>
                      </m:den>
                    </m:f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但這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20%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客戶貢獻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TO_SAR=1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的數量達全部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TO_SAR=1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的一半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只要一被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TO_SAR=1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，在未來幾筆交易多數會被判定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TO_SAR=1</a:t>
                </a: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因此預測過去曾經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TO_SAR=1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的客戶的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label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，相對比預測未被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TO_SAR=1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的客戶簡單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E2B82DB-7083-4EFF-BF56-6614AE673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8" y="988570"/>
                <a:ext cx="10570617" cy="1978619"/>
              </a:xfrm>
              <a:prstGeom prst="rect">
                <a:avLst/>
              </a:prstGeom>
              <a:blipFill>
                <a:blip r:embed="rId3"/>
                <a:stretch>
                  <a:fillRect l="-519" b="-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06B78556-A3CE-4691-A7BE-1333A59FC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52" y="2967189"/>
            <a:ext cx="4854879" cy="372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2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AACEFD-2348-410B-B62E-479F053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5" y="-5080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閥值越調越高的解決方式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E9078C6-4E81-428C-A6AC-0227C097860B}"/>
                  </a:ext>
                </a:extLst>
              </p:cNvPr>
              <p:cNvSpPr txBox="1"/>
              <p:nvPr/>
            </p:nvSpPr>
            <p:spPr>
              <a:xfrm>
                <a:off x="704088" y="1096233"/>
                <a:ext cx="10935957" cy="2748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因為樣態規則都是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的樣子</m:t>
                    </m:r>
                  </m:oMath>
                </a14:m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(ex: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存款金額大於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元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使閥值必然越調越高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廠商希望避免越調越高的情況發生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→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甚麼情況或標準下不調或下調閥值</a:t>
                </a:r>
                <a:endParaRPr lang="en-US" altLang="zh-TW" sz="20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想到的方式有兩種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742950" lvl="1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閥值維持不變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調整後閥值的 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information gain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要大於一定門檻才調整，但會遭遇到的問題是門檻要如何設定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742950" lvl="1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閥值下調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比較原始閥值和新閥值下 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entropy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的差異，但在新閥值下，會有一部分介於新閥值和原始閥值間的交易不會被審查到，因此不會有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label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，無法計算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entropy </a:t>
                </a: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E9078C6-4E81-428C-A6AC-0227C097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88" y="1096233"/>
                <a:ext cx="10935957" cy="2748060"/>
              </a:xfrm>
              <a:prstGeom prst="rect">
                <a:avLst/>
              </a:prstGeom>
              <a:blipFill>
                <a:blip r:embed="rId3"/>
                <a:stretch>
                  <a:fillRect l="-502" b="-31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3AB04EC-4728-4E54-87DE-107DB674920B}"/>
              </a:ext>
            </a:extLst>
          </p:cNvPr>
          <p:cNvCxnSpPr>
            <a:cxnSpLocks/>
          </p:cNvCxnSpPr>
          <p:nvPr/>
        </p:nvCxnSpPr>
        <p:spPr>
          <a:xfrm flipV="1">
            <a:off x="2163301" y="6085119"/>
            <a:ext cx="3227832" cy="13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68D418A-AA79-420E-AEA8-5AB083F8B2FC}"/>
              </a:ext>
            </a:extLst>
          </p:cNvPr>
          <p:cNvCxnSpPr>
            <a:cxnSpLocks/>
          </p:cNvCxnSpPr>
          <p:nvPr/>
        </p:nvCxnSpPr>
        <p:spPr>
          <a:xfrm>
            <a:off x="2127504" y="4934712"/>
            <a:ext cx="32278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CC03B2-516D-4FDC-BC9B-EB8AA72990EA}"/>
              </a:ext>
            </a:extLst>
          </p:cNvPr>
          <p:cNvSpPr txBox="1"/>
          <p:nvPr/>
        </p:nvSpPr>
        <p:spPr>
          <a:xfrm>
            <a:off x="706305" y="5914127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閥值下界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E68146-B834-45D1-9427-FD4CB0FF8F40}"/>
              </a:ext>
            </a:extLst>
          </p:cNvPr>
          <p:cNvSpPr txBox="1"/>
          <p:nvPr/>
        </p:nvSpPr>
        <p:spPr>
          <a:xfrm>
            <a:off x="672687" y="5376227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原始閥值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CC5B922-8FB2-43CB-89DC-72EBE834BCC4}"/>
              </a:ext>
            </a:extLst>
          </p:cNvPr>
          <p:cNvSpPr txBox="1"/>
          <p:nvPr/>
        </p:nvSpPr>
        <p:spPr>
          <a:xfrm>
            <a:off x="2424437" y="5646728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B750336-7710-4AF4-BB02-1306F72EB393}"/>
              </a:ext>
            </a:extLst>
          </p:cNvPr>
          <p:cNvSpPr txBox="1"/>
          <p:nvPr/>
        </p:nvSpPr>
        <p:spPr>
          <a:xfrm>
            <a:off x="2458212" y="4439675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EB2CF88-0C55-49AE-9B2A-7DACE4AE2CDD}"/>
              </a:ext>
            </a:extLst>
          </p:cNvPr>
          <p:cNvCxnSpPr>
            <a:cxnSpLocks/>
          </p:cNvCxnSpPr>
          <p:nvPr/>
        </p:nvCxnSpPr>
        <p:spPr>
          <a:xfrm flipH="1">
            <a:off x="5630577" y="5215026"/>
            <a:ext cx="1751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862B7DD-8662-4760-9530-AEA7555795A1}"/>
              </a:ext>
            </a:extLst>
          </p:cNvPr>
          <p:cNvCxnSpPr>
            <a:cxnSpLocks/>
          </p:cNvCxnSpPr>
          <p:nvPr/>
        </p:nvCxnSpPr>
        <p:spPr>
          <a:xfrm>
            <a:off x="2127504" y="5493699"/>
            <a:ext cx="322783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35EEBF3-78AD-4DA2-8165-84DB2D96B377}"/>
              </a:ext>
            </a:extLst>
          </p:cNvPr>
          <p:cNvSpPr txBox="1"/>
          <p:nvPr/>
        </p:nvSpPr>
        <p:spPr>
          <a:xfrm>
            <a:off x="672687" y="4787236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新閥值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CE3AA57-CE78-4412-8E0B-E613859DB151}"/>
              </a:ext>
            </a:extLst>
          </p:cNvPr>
          <p:cNvSpPr txBox="1"/>
          <p:nvPr/>
        </p:nvSpPr>
        <p:spPr>
          <a:xfrm>
            <a:off x="2458212" y="5049049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C387639-1C54-409E-B55E-8E6517E157D7}"/>
              </a:ext>
            </a:extLst>
          </p:cNvPr>
          <p:cNvSpPr txBox="1"/>
          <p:nvPr/>
        </p:nvSpPr>
        <p:spPr>
          <a:xfrm>
            <a:off x="7460431" y="4713798"/>
            <a:ext cx="4374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利用模型去預測未知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資訊，只使用過去曾經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TO_SAR=1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客戶資料，搭配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TO_SAR=1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在時間上有群聚性當成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，有機會拉高模型的準確性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11826D-567F-4E34-A1B9-B190ECFACF7E}"/>
              </a:ext>
            </a:extLst>
          </p:cNvPr>
          <p:cNvSpPr txBox="1"/>
          <p:nvPr/>
        </p:nvSpPr>
        <p:spPr>
          <a:xfrm>
            <a:off x="5246782" y="4805796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</a:p>
        </p:txBody>
      </p:sp>
    </p:spTree>
    <p:extLst>
      <p:ext uri="{BB962C8B-B14F-4D97-AF65-F5344CB8AC3E}">
        <p14:creationId xmlns:p14="http://schemas.microsoft.com/office/powerpoint/2010/main" val="295439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F039FE-FDE5-4C20-947E-B75DE702A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3039"/>
            <a:ext cx="10801845" cy="491259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 set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後的表現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 gain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極大化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 gain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and filter rate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的關係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閥值越調越高的解決方式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ts val="4000"/>
              </a:lnSpc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AACEFD-2348-410B-B62E-479F053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5" y="-5080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目錄</a:t>
            </a:r>
          </a:p>
        </p:txBody>
      </p:sp>
    </p:spTree>
    <p:extLst>
      <p:ext uri="{BB962C8B-B14F-4D97-AF65-F5344CB8AC3E}">
        <p14:creationId xmlns:p14="http://schemas.microsoft.com/office/powerpoint/2010/main" val="240098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C3889D52-2685-45A4-A5E1-42FC2E07D0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</p:spPr>
            <p:txBody>
              <a:bodyPr/>
              <a:lstStyle/>
              <a:p>
                <a:r>
                  <a:rPr lang="zh-TW" altLang="en-US" dirty="0"/>
                  <a:t>在原始數據集中，</a:t>
                </a:r>
                <a:r>
                  <a:rPr lang="en-US" altLang="zh-TW" dirty="0"/>
                  <a:t>TO_SAR=1 </a:t>
                </a:r>
                <a:r>
                  <a:rPr lang="zh-TW" altLang="en-US" dirty="0"/>
                  <a:t>的數量有 </a:t>
                </a:r>
                <a:r>
                  <a:rPr lang="en-US" altLang="zh-TW" dirty="0"/>
                  <a:t>267 </a:t>
                </a:r>
                <a:r>
                  <a:rPr lang="zh-TW" altLang="en-US" dirty="0"/>
                  <a:t>筆，</a:t>
                </a:r>
                <a:r>
                  <a:rPr lang="en-US" altLang="zh-TW" dirty="0"/>
                  <a:t>TO_SAR=0</a:t>
                </a:r>
                <a:r>
                  <a:rPr lang="zh-TW" altLang="en-US" dirty="0"/>
                  <a:t> 的數量有 </a:t>
                </a:r>
                <a:r>
                  <a:rPr lang="en-US" altLang="zh-TW" dirty="0"/>
                  <a:t>51794</a:t>
                </a:r>
                <a:r>
                  <a:rPr lang="zh-TW" altLang="en-US" dirty="0"/>
                  <a:t> 筆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𝑇𝑂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𝑆𝐴𝑅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𝑇𝑂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𝑆𝐴𝑅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51794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267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=193.985≈194</m:t>
                    </m:r>
                  </m:oMath>
                </a14:m>
                <a:endParaRPr lang="en-US" altLang="zh-TW" b="0" dirty="0"/>
              </a:p>
              <a:p>
                <a:r>
                  <a:rPr lang="zh-TW" altLang="en-US" dirty="0"/>
                  <a:t>直接將 </a:t>
                </a:r>
                <a:r>
                  <a:rPr lang="en-US" altLang="zh-TW" dirty="0"/>
                  <a:t>TO_SAR=1 </a:t>
                </a:r>
                <a:r>
                  <a:rPr lang="zh-TW" altLang="en-US" dirty="0"/>
                  <a:t>的數量複製 </a:t>
                </a:r>
                <a:r>
                  <a:rPr lang="en-US" altLang="zh-TW" dirty="0"/>
                  <a:t>194</a:t>
                </a:r>
                <a:r>
                  <a:rPr lang="zh-TW" altLang="en-US" dirty="0"/>
                  <a:t> 次</a:t>
                </a:r>
                <a:endParaRPr lang="en-US" altLang="zh-TW" b="0" dirty="0"/>
              </a:p>
              <a:p>
                <a:r>
                  <a:rPr lang="zh-TW" altLang="en-US" dirty="0"/>
                  <a:t>新數據集中，</a:t>
                </a:r>
                <a:r>
                  <a:rPr lang="en-US" altLang="zh-TW" dirty="0"/>
                  <a:t>TO_SAR=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 </a:t>
                </a:r>
                <a:r>
                  <a:rPr lang="zh-TW" altLang="en-US" dirty="0"/>
                  <a:t>的數量有 </a:t>
                </a:r>
                <a:r>
                  <a:rPr lang="en-US" altLang="zh-TW" dirty="0"/>
                  <a:t>52065 </a:t>
                </a:r>
                <a:r>
                  <a:rPr lang="zh-TW" altLang="en-US" dirty="0"/>
                  <a:t>筆，</a:t>
                </a:r>
                <a:r>
                  <a:rPr lang="en-US" altLang="zh-TW" dirty="0"/>
                  <a:t>TO_SAR=0 </a:t>
                </a:r>
                <a:r>
                  <a:rPr lang="zh-TW" altLang="en-US" dirty="0"/>
                  <a:t>的數量有 </a:t>
                </a:r>
                <a:r>
                  <a:rPr lang="en-US" altLang="zh-TW" dirty="0"/>
                  <a:t>51794 </a:t>
                </a:r>
                <a:r>
                  <a:rPr lang="zh-TW" altLang="en-US" dirty="0"/>
                  <a:t>筆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𝑇𝑂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𝑆𝐴𝑅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𝑇𝑂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𝑆𝐴𝑅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51794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52065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0.99479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C3889D52-2685-45A4-A5E1-42FC2E07D0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  <a:blipFill>
                <a:blip r:embed="rId3"/>
                <a:stretch>
                  <a:fillRect l="-1043" t="-22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43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Oversmapling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8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432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態樣閥值優化</a:t>
            </a:r>
            <a:r>
              <a:rPr lang="en-US" altLang="zh-TW" sz="4000" dirty="0"/>
              <a:t>-</a:t>
            </a:r>
            <a:r>
              <a:rPr lang="en-US" altLang="zh-TW" sz="4000" b="1" dirty="0"/>
              <a:t>TWN-A11-01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DED13-B17C-44A2-93E6-56AD8586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012"/>
            <a:ext cx="10515600" cy="456701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</a:t>
            </a:r>
            <a:r>
              <a:rPr lang="en-US" altLang="zh-TW" sz="2000" dirty="0"/>
              <a:t>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現金存款金額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&amp;1101_amount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2000" dirty="0"/>
              <a:t>”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17787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個中位數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275BD1E-0971-4BA1-BB46-CA988C5D32A3}"/>
              </a:ext>
            </a:extLst>
          </p:cNvPr>
          <p:cNvSpPr txBox="1"/>
          <p:nvPr/>
        </p:nvSpPr>
        <p:spPr>
          <a:xfrm>
            <a:off x="384974" y="2446347"/>
            <a:ext cx="134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Train set</a:t>
            </a:r>
            <a:endParaRPr lang="zh-TW" altLang="en-US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0941A3-A6E1-4A66-B221-B0F91113C4BC}"/>
              </a:ext>
            </a:extLst>
          </p:cNvPr>
          <p:cNvSpPr txBox="1"/>
          <p:nvPr/>
        </p:nvSpPr>
        <p:spPr>
          <a:xfrm>
            <a:off x="384975" y="5993241"/>
            <a:ext cx="134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Test set</a:t>
            </a:r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C2CDD8-2CA1-4A75-BE7F-63B36CB4F29F}"/>
              </a:ext>
            </a:extLst>
          </p:cNvPr>
          <p:cNvSpPr txBox="1"/>
          <p:nvPr/>
        </p:nvSpPr>
        <p:spPr>
          <a:xfrm>
            <a:off x="6516624" y="1734205"/>
            <a:ext cx="188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Before</a:t>
            </a:r>
          </a:p>
          <a:p>
            <a:r>
              <a:rPr lang="en-US" altLang="zh-TW" dirty="0"/>
              <a:t>TO_SAR=1: 267 </a:t>
            </a:r>
          </a:p>
          <a:p>
            <a:r>
              <a:rPr lang="en-US" altLang="zh-TW" dirty="0"/>
              <a:t>TO_SAR=0: 51794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690D579-25ED-480B-BC57-CC4751CEE930}"/>
              </a:ext>
            </a:extLst>
          </p:cNvPr>
          <p:cNvSpPr txBox="1"/>
          <p:nvPr/>
        </p:nvSpPr>
        <p:spPr>
          <a:xfrm>
            <a:off x="8935212" y="1734205"/>
            <a:ext cx="188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After</a:t>
            </a:r>
          </a:p>
          <a:p>
            <a:r>
              <a:rPr lang="en-US" altLang="zh-TW" dirty="0"/>
              <a:t>TO_SAR=1: 52065 </a:t>
            </a:r>
          </a:p>
          <a:p>
            <a:r>
              <a:rPr lang="en-US" altLang="zh-TW" dirty="0"/>
              <a:t>TO_SAR=0: 51794</a:t>
            </a: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A2009B9-3B32-43D9-83A1-2CB8B504C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5810991"/>
            <a:ext cx="10231120" cy="733833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AE48F8-2F34-4C4F-A4F2-14900913504C}"/>
              </a:ext>
            </a:extLst>
          </p:cNvPr>
          <p:cNvSpPr txBox="1"/>
          <p:nvPr/>
        </p:nvSpPr>
        <p:spPr>
          <a:xfrm>
            <a:off x="115682" y="3773125"/>
            <a:ext cx="188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75105CE-64F1-4B13-85F4-837A465EA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56893"/>
            <a:ext cx="10231120" cy="71889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29498E7-A4F4-47BA-B86F-611F866BDC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7"/>
          <a:stretch/>
        </p:blipFill>
        <p:spPr>
          <a:xfrm>
            <a:off x="1828800" y="3783032"/>
            <a:ext cx="10231120" cy="26656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A58BF57-3142-4720-A027-2FC9E2093F14}"/>
              </a:ext>
            </a:extLst>
          </p:cNvPr>
          <p:cNvSpPr/>
          <p:nvPr/>
        </p:nvSpPr>
        <p:spPr>
          <a:xfrm>
            <a:off x="1765300" y="2956894"/>
            <a:ext cx="1717040" cy="1103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E40F7D2-FC0E-4187-8633-F929B9AFCC7C}"/>
              </a:ext>
            </a:extLst>
          </p:cNvPr>
          <p:cNvSpPr/>
          <p:nvPr/>
        </p:nvSpPr>
        <p:spPr>
          <a:xfrm>
            <a:off x="10965180" y="2947845"/>
            <a:ext cx="1158240" cy="1103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403A432F-F840-4705-819A-07BFA39E84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74" y="4961364"/>
            <a:ext cx="5528522" cy="560496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4E8C77BB-A663-4042-8744-9E0E0D11E0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71" y="4898105"/>
            <a:ext cx="5587969" cy="560496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DC63C926-6BA5-425F-A28F-F0E2E2746AC3}"/>
              </a:ext>
            </a:extLst>
          </p:cNvPr>
          <p:cNvSpPr txBox="1"/>
          <p:nvPr/>
        </p:nvSpPr>
        <p:spPr>
          <a:xfrm>
            <a:off x="115682" y="3367184"/>
            <a:ext cx="188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51E6B34-608B-4583-9799-4C22B9889D94}"/>
              </a:ext>
            </a:extLst>
          </p:cNvPr>
          <p:cNvSpPr txBox="1"/>
          <p:nvPr/>
        </p:nvSpPr>
        <p:spPr>
          <a:xfrm>
            <a:off x="2002673" y="4499935"/>
            <a:ext cx="188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5C90C25-697F-4B1B-AE67-B6F58223B48A}"/>
              </a:ext>
            </a:extLst>
          </p:cNvPr>
          <p:cNvSpPr txBox="1"/>
          <p:nvPr/>
        </p:nvSpPr>
        <p:spPr>
          <a:xfrm>
            <a:off x="8291959" y="4417543"/>
            <a:ext cx="188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863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432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態樣閥值優化</a:t>
            </a:r>
            <a:r>
              <a:rPr lang="en-US" altLang="zh-TW" sz="4000" dirty="0"/>
              <a:t>-</a:t>
            </a:r>
            <a:r>
              <a:rPr lang="en-US" altLang="zh-TW" sz="4000" b="1" dirty="0"/>
              <a:t>TWN-A11-01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DED13-B17C-44A2-93E6-56AD8586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012"/>
            <a:ext cx="10515600" cy="456701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</a:t>
            </a:r>
            <a:r>
              <a:rPr lang="en-US" altLang="zh-TW" sz="2000" dirty="0"/>
              <a:t>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現金存款累計次數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&amp;1101_trans_num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/>
              <a:t>”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個中位數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275BD1E-0971-4BA1-BB46-CA988C5D32A3}"/>
              </a:ext>
            </a:extLst>
          </p:cNvPr>
          <p:cNvSpPr txBox="1"/>
          <p:nvPr/>
        </p:nvSpPr>
        <p:spPr>
          <a:xfrm>
            <a:off x="384974" y="2446347"/>
            <a:ext cx="134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Train set</a:t>
            </a:r>
            <a:endParaRPr lang="zh-TW" altLang="en-US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0941A3-A6E1-4A66-B221-B0F91113C4BC}"/>
              </a:ext>
            </a:extLst>
          </p:cNvPr>
          <p:cNvSpPr txBox="1"/>
          <p:nvPr/>
        </p:nvSpPr>
        <p:spPr>
          <a:xfrm>
            <a:off x="384975" y="5993241"/>
            <a:ext cx="134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Test set</a:t>
            </a:r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C2CDD8-2CA1-4A75-BE7F-63B36CB4F29F}"/>
              </a:ext>
            </a:extLst>
          </p:cNvPr>
          <p:cNvSpPr txBox="1"/>
          <p:nvPr/>
        </p:nvSpPr>
        <p:spPr>
          <a:xfrm>
            <a:off x="6516624" y="1734205"/>
            <a:ext cx="188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Before</a:t>
            </a:r>
          </a:p>
          <a:p>
            <a:r>
              <a:rPr lang="en-US" altLang="zh-TW" dirty="0"/>
              <a:t>TO_SAR=1: 267 </a:t>
            </a:r>
          </a:p>
          <a:p>
            <a:r>
              <a:rPr lang="en-US" altLang="zh-TW" dirty="0"/>
              <a:t>TO_SAR=0: 51794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690D579-25ED-480B-BC57-CC4751CEE930}"/>
              </a:ext>
            </a:extLst>
          </p:cNvPr>
          <p:cNvSpPr txBox="1"/>
          <p:nvPr/>
        </p:nvSpPr>
        <p:spPr>
          <a:xfrm>
            <a:off x="8935212" y="1734205"/>
            <a:ext cx="188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After</a:t>
            </a:r>
          </a:p>
          <a:p>
            <a:r>
              <a:rPr lang="en-US" altLang="zh-TW" dirty="0"/>
              <a:t>TO_SAR=1: 52065 </a:t>
            </a:r>
          </a:p>
          <a:p>
            <a:r>
              <a:rPr lang="en-US" altLang="zh-TW" dirty="0"/>
              <a:t>TO_SAR=0: 51794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AE48F8-2F34-4C4F-A4F2-14900913504C}"/>
              </a:ext>
            </a:extLst>
          </p:cNvPr>
          <p:cNvSpPr txBox="1"/>
          <p:nvPr/>
        </p:nvSpPr>
        <p:spPr>
          <a:xfrm>
            <a:off x="115682" y="3773125"/>
            <a:ext cx="188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C63C926-6BA5-425F-A28F-F0E2E2746AC3}"/>
              </a:ext>
            </a:extLst>
          </p:cNvPr>
          <p:cNvSpPr txBox="1"/>
          <p:nvPr/>
        </p:nvSpPr>
        <p:spPr>
          <a:xfrm>
            <a:off x="115682" y="3367184"/>
            <a:ext cx="188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51E6B34-608B-4583-9799-4C22B9889D94}"/>
              </a:ext>
            </a:extLst>
          </p:cNvPr>
          <p:cNvSpPr txBox="1"/>
          <p:nvPr/>
        </p:nvSpPr>
        <p:spPr>
          <a:xfrm>
            <a:off x="2002673" y="4499935"/>
            <a:ext cx="188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5C90C25-697F-4B1B-AE67-B6F58223B48A}"/>
              </a:ext>
            </a:extLst>
          </p:cNvPr>
          <p:cNvSpPr txBox="1"/>
          <p:nvPr/>
        </p:nvSpPr>
        <p:spPr>
          <a:xfrm>
            <a:off x="8153823" y="4525539"/>
            <a:ext cx="188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60D5829-9A19-4827-90B1-D3E2B485C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36024"/>
            <a:ext cx="10247518" cy="73563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85F78DD-E71B-4439-A74E-6461F9B109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27"/>
          <a:stretch/>
        </p:blipFill>
        <p:spPr>
          <a:xfrm>
            <a:off x="1828800" y="3707602"/>
            <a:ext cx="10294620" cy="32165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A58BF57-3142-4720-A027-2FC9E2093F14}"/>
              </a:ext>
            </a:extLst>
          </p:cNvPr>
          <p:cNvSpPr/>
          <p:nvPr/>
        </p:nvSpPr>
        <p:spPr>
          <a:xfrm>
            <a:off x="1828800" y="2956894"/>
            <a:ext cx="1744980" cy="1103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E40F7D2-FC0E-4187-8633-F929B9AFCC7C}"/>
              </a:ext>
            </a:extLst>
          </p:cNvPr>
          <p:cNvSpPr/>
          <p:nvPr/>
        </p:nvSpPr>
        <p:spPr>
          <a:xfrm>
            <a:off x="10911840" y="2947845"/>
            <a:ext cx="1211580" cy="1103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44AA715-7AE7-4B85-B65B-CD202A3FC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8" y="4938576"/>
            <a:ext cx="5626800" cy="54453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F0CD9851-EB5C-46D7-B406-D50900BB77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46" y="4942800"/>
            <a:ext cx="5698947" cy="580188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348A2CDC-1C38-44BB-9DC3-D405F9A7B5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832921"/>
            <a:ext cx="10230432" cy="71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8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432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態樣閥值優化</a:t>
            </a:r>
            <a:r>
              <a:rPr lang="en-US" altLang="zh-TW" sz="4000" dirty="0"/>
              <a:t>-</a:t>
            </a:r>
            <a:r>
              <a:rPr lang="en-US" altLang="zh-TW" sz="4000" b="1" dirty="0"/>
              <a:t>TWN-A11-01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DED13-B17C-44A2-93E6-56AD8586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012"/>
            <a:ext cx="10515600" cy="456701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</a:t>
            </a:r>
            <a:r>
              <a:rPr lang="en-US" altLang="zh-TW" sz="2000" dirty="0"/>
              <a:t>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現金提款金額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&amp;1101_amount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2000" dirty="0"/>
              <a:t>”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14257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個中位數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275BD1E-0971-4BA1-BB46-CA988C5D32A3}"/>
              </a:ext>
            </a:extLst>
          </p:cNvPr>
          <p:cNvSpPr txBox="1"/>
          <p:nvPr/>
        </p:nvSpPr>
        <p:spPr>
          <a:xfrm>
            <a:off x="384974" y="2446347"/>
            <a:ext cx="134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Train set</a:t>
            </a:r>
            <a:endParaRPr lang="zh-TW" altLang="en-US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0941A3-A6E1-4A66-B221-B0F91113C4BC}"/>
              </a:ext>
            </a:extLst>
          </p:cNvPr>
          <p:cNvSpPr txBox="1"/>
          <p:nvPr/>
        </p:nvSpPr>
        <p:spPr>
          <a:xfrm>
            <a:off x="384975" y="5993241"/>
            <a:ext cx="134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Test set</a:t>
            </a:r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C2CDD8-2CA1-4A75-BE7F-63B36CB4F29F}"/>
              </a:ext>
            </a:extLst>
          </p:cNvPr>
          <p:cNvSpPr txBox="1"/>
          <p:nvPr/>
        </p:nvSpPr>
        <p:spPr>
          <a:xfrm>
            <a:off x="6516624" y="1734205"/>
            <a:ext cx="188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Before</a:t>
            </a:r>
          </a:p>
          <a:p>
            <a:r>
              <a:rPr lang="en-US" altLang="zh-TW" dirty="0"/>
              <a:t>TO_SAR=1: 267 </a:t>
            </a:r>
          </a:p>
          <a:p>
            <a:r>
              <a:rPr lang="en-US" altLang="zh-TW" dirty="0"/>
              <a:t>TO_SAR=0: 51794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690D579-25ED-480B-BC57-CC4751CEE930}"/>
              </a:ext>
            </a:extLst>
          </p:cNvPr>
          <p:cNvSpPr txBox="1"/>
          <p:nvPr/>
        </p:nvSpPr>
        <p:spPr>
          <a:xfrm>
            <a:off x="8935212" y="1734205"/>
            <a:ext cx="188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After</a:t>
            </a:r>
          </a:p>
          <a:p>
            <a:r>
              <a:rPr lang="en-US" altLang="zh-TW" dirty="0"/>
              <a:t>TO_SAR=1: 52065 </a:t>
            </a:r>
          </a:p>
          <a:p>
            <a:r>
              <a:rPr lang="en-US" altLang="zh-TW" dirty="0"/>
              <a:t>TO_SAR=0: 51794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AE48F8-2F34-4C4F-A4F2-14900913504C}"/>
              </a:ext>
            </a:extLst>
          </p:cNvPr>
          <p:cNvSpPr txBox="1"/>
          <p:nvPr/>
        </p:nvSpPr>
        <p:spPr>
          <a:xfrm>
            <a:off x="115682" y="3773125"/>
            <a:ext cx="188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C63C926-6BA5-425F-A28F-F0E2E2746AC3}"/>
              </a:ext>
            </a:extLst>
          </p:cNvPr>
          <p:cNvSpPr txBox="1"/>
          <p:nvPr/>
        </p:nvSpPr>
        <p:spPr>
          <a:xfrm>
            <a:off x="115682" y="3367184"/>
            <a:ext cx="188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51E6B34-608B-4583-9799-4C22B9889D94}"/>
              </a:ext>
            </a:extLst>
          </p:cNvPr>
          <p:cNvSpPr txBox="1"/>
          <p:nvPr/>
        </p:nvSpPr>
        <p:spPr>
          <a:xfrm>
            <a:off x="2002673" y="4499935"/>
            <a:ext cx="188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5C90C25-697F-4B1B-AE67-B6F58223B48A}"/>
              </a:ext>
            </a:extLst>
          </p:cNvPr>
          <p:cNvSpPr txBox="1"/>
          <p:nvPr/>
        </p:nvSpPr>
        <p:spPr>
          <a:xfrm>
            <a:off x="8153823" y="4505097"/>
            <a:ext cx="188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9F8888-577C-4AD4-A6F8-4AB04C771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90220"/>
            <a:ext cx="10294619" cy="7916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A62452F-4405-4A33-A495-80EB71679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" y="4890224"/>
            <a:ext cx="5414310" cy="58869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7763362-2FD1-48A9-8ED5-485CC40E0B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60"/>
          <a:stretch/>
        </p:blipFill>
        <p:spPr>
          <a:xfrm>
            <a:off x="1828800" y="3703857"/>
            <a:ext cx="10294619" cy="31386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38715BE-A70B-44C2-A24A-5B74FD2F53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436" y="4852013"/>
            <a:ext cx="6080881" cy="63033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C638AD25-C37A-4331-A361-2A190851B2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79" y="5830762"/>
            <a:ext cx="10568640" cy="69403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A58BF57-3142-4720-A027-2FC9E2093F14}"/>
              </a:ext>
            </a:extLst>
          </p:cNvPr>
          <p:cNvSpPr/>
          <p:nvPr/>
        </p:nvSpPr>
        <p:spPr>
          <a:xfrm>
            <a:off x="1828800" y="2956894"/>
            <a:ext cx="1744980" cy="1103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E40F7D2-FC0E-4187-8633-F929B9AFCC7C}"/>
              </a:ext>
            </a:extLst>
          </p:cNvPr>
          <p:cNvSpPr/>
          <p:nvPr/>
        </p:nvSpPr>
        <p:spPr>
          <a:xfrm>
            <a:off x="10972800" y="2947845"/>
            <a:ext cx="1150620" cy="1103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976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432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態樣閥值優化</a:t>
            </a:r>
            <a:r>
              <a:rPr lang="en-US" altLang="zh-TW" sz="4000" dirty="0"/>
              <a:t>-</a:t>
            </a:r>
            <a:r>
              <a:rPr lang="en-US" altLang="zh-TW" sz="4000" b="1" dirty="0"/>
              <a:t>TWN-A11-01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DED13-B17C-44A2-93E6-56AD8586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012"/>
            <a:ext cx="10515600" cy="456701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</a:t>
            </a:r>
            <a:r>
              <a:rPr lang="en-US" altLang="zh-TW" sz="2000" dirty="0"/>
              <a:t>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現金提款累計次數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&amp;1101_trans_num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/>
              <a:t>”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154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個中位數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275BD1E-0971-4BA1-BB46-CA988C5D32A3}"/>
              </a:ext>
            </a:extLst>
          </p:cNvPr>
          <p:cNvSpPr txBox="1"/>
          <p:nvPr/>
        </p:nvSpPr>
        <p:spPr>
          <a:xfrm>
            <a:off x="384974" y="2446347"/>
            <a:ext cx="134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Train set</a:t>
            </a:r>
            <a:endParaRPr lang="zh-TW" altLang="en-US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0941A3-A6E1-4A66-B221-B0F91113C4BC}"/>
              </a:ext>
            </a:extLst>
          </p:cNvPr>
          <p:cNvSpPr txBox="1"/>
          <p:nvPr/>
        </p:nvSpPr>
        <p:spPr>
          <a:xfrm>
            <a:off x="384975" y="5993241"/>
            <a:ext cx="134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Test set</a:t>
            </a:r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C2CDD8-2CA1-4A75-BE7F-63B36CB4F29F}"/>
              </a:ext>
            </a:extLst>
          </p:cNvPr>
          <p:cNvSpPr txBox="1"/>
          <p:nvPr/>
        </p:nvSpPr>
        <p:spPr>
          <a:xfrm>
            <a:off x="6516624" y="1734205"/>
            <a:ext cx="188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Before</a:t>
            </a:r>
          </a:p>
          <a:p>
            <a:r>
              <a:rPr lang="en-US" altLang="zh-TW" dirty="0"/>
              <a:t>TO_SAR=1: 267 </a:t>
            </a:r>
          </a:p>
          <a:p>
            <a:r>
              <a:rPr lang="en-US" altLang="zh-TW" dirty="0"/>
              <a:t>TO_SAR=0: 51794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690D579-25ED-480B-BC57-CC4751CEE930}"/>
              </a:ext>
            </a:extLst>
          </p:cNvPr>
          <p:cNvSpPr txBox="1"/>
          <p:nvPr/>
        </p:nvSpPr>
        <p:spPr>
          <a:xfrm>
            <a:off x="8935212" y="1734205"/>
            <a:ext cx="188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After</a:t>
            </a:r>
          </a:p>
          <a:p>
            <a:r>
              <a:rPr lang="en-US" altLang="zh-TW" dirty="0"/>
              <a:t>TO_SAR=1: 52065 </a:t>
            </a:r>
          </a:p>
          <a:p>
            <a:r>
              <a:rPr lang="en-US" altLang="zh-TW" dirty="0"/>
              <a:t>TO_SAR=0: 51794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AE48F8-2F34-4C4F-A4F2-14900913504C}"/>
              </a:ext>
            </a:extLst>
          </p:cNvPr>
          <p:cNvSpPr txBox="1"/>
          <p:nvPr/>
        </p:nvSpPr>
        <p:spPr>
          <a:xfrm>
            <a:off x="115682" y="3773125"/>
            <a:ext cx="188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C63C926-6BA5-425F-A28F-F0E2E2746AC3}"/>
              </a:ext>
            </a:extLst>
          </p:cNvPr>
          <p:cNvSpPr txBox="1"/>
          <p:nvPr/>
        </p:nvSpPr>
        <p:spPr>
          <a:xfrm>
            <a:off x="115682" y="3367184"/>
            <a:ext cx="188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51E6B34-608B-4583-9799-4C22B9889D94}"/>
              </a:ext>
            </a:extLst>
          </p:cNvPr>
          <p:cNvSpPr txBox="1"/>
          <p:nvPr/>
        </p:nvSpPr>
        <p:spPr>
          <a:xfrm>
            <a:off x="2002673" y="4499935"/>
            <a:ext cx="188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5C90C25-697F-4B1B-AE67-B6F58223B48A}"/>
              </a:ext>
            </a:extLst>
          </p:cNvPr>
          <p:cNvSpPr txBox="1"/>
          <p:nvPr/>
        </p:nvSpPr>
        <p:spPr>
          <a:xfrm>
            <a:off x="8153823" y="4525539"/>
            <a:ext cx="188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D12CD14-C5F1-4253-83E4-51F0AB44CE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67"/>
          <a:stretch/>
        </p:blipFill>
        <p:spPr>
          <a:xfrm>
            <a:off x="1828800" y="3654902"/>
            <a:ext cx="10247518" cy="29969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4031B4B-AD64-45FD-A49A-BCB274E2C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56541"/>
            <a:ext cx="5710503" cy="58497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8650A7D-5FD0-4A55-84CD-F933AD570A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804460"/>
            <a:ext cx="10121327" cy="705552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98F0EE0-AFF5-4693-AE99-687291A2F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" y="4948763"/>
            <a:ext cx="5793182" cy="584979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302518C-4B43-4A4F-84D4-C7F815B93E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07" y="2958795"/>
            <a:ext cx="10247518" cy="71732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A58BF57-3142-4720-A027-2FC9E2093F14}"/>
              </a:ext>
            </a:extLst>
          </p:cNvPr>
          <p:cNvSpPr/>
          <p:nvPr/>
        </p:nvSpPr>
        <p:spPr>
          <a:xfrm>
            <a:off x="1828800" y="2956894"/>
            <a:ext cx="1744980" cy="1103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E40F7D2-FC0E-4187-8633-F929B9AFCC7C}"/>
              </a:ext>
            </a:extLst>
          </p:cNvPr>
          <p:cNvSpPr/>
          <p:nvPr/>
        </p:nvSpPr>
        <p:spPr>
          <a:xfrm>
            <a:off x="10911840" y="2947845"/>
            <a:ext cx="1211580" cy="1103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167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 gain 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and filter rate 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的關係</a:t>
            </a:r>
            <a:endParaRPr lang="zh-TW" altLang="en-US" sz="3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DED13-B17C-44A2-93E6-56AD8586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335012"/>
            <a:ext cx="10886440" cy="456701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在單一閥值中，因為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TO_SAR=0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的分布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從相關係數來看，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 gain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成負相關，也和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rate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成正相關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閥值越高，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 gain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越低，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越高，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rate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越低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rate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成負相關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DD29E3F-866B-4F6E-816A-7671870A7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86" y="3618519"/>
            <a:ext cx="6507001" cy="22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2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threshold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 gain, recall and filter rate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的關係</a:t>
            </a:r>
            <a:endParaRPr lang="zh-TW" altLang="en-US" sz="32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F0330CE-C0BE-409F-9A8F-48C0BAAAA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0" y="1127462"/>
            <a:ext cx="4362764" cy="2908509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902AD07-AD8B-4B26-A7DA-5DA64FF8A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75" y="1127463"/>
            <a:ext cx="4630777" cy="308718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33BDFF-708D-4F61-80EA-437518B55B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64" y="3949491"/>
            <a:ext cx="4362763" cy="290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4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19610</TotalTime>
  <Words>1383</Words>
  <Application>Microsoft Office PowerPoint</Application>
  <PresentationFormat>寬螢幕</PresentationFormat>
  <Paragraphs>139</Paragraphs>
  <Slides>13</Slides>
  <Notes>11</Notes>
  <HiddenSlides>4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捷智商訊-態樣閥值調整</vt:lpstr>
      <vt:lpstr>目錄</vt:lpstr>
      <vt:lpstr>Oversmapling</vt:lpstr>
      <vt:lpstr>態樣閥值優化-TWN-A11-01</vt:lpstr>
      <vt:lpstr>態樣閥值優化-TWN-A11-01</vt:lpstr>
      <vt:lpstr>態樣閥值優化-TWN-A11-01</vt:lpstr>
      <vt:lpstr>態樣閥值優化-TWN-A11-01</vt:lpstr>
      <vt:lpstr>Information gain 和 recall and filter rate 的關係</vt:lpstr>
      <vt:lpstr>threshold和 information gain, recall and filter rate 的關係</vt:lpstr>
      <vt:lpstr>information gain 和 recall and filter rate 的關係</vt:lpstr>
      <vt:lpstr>閥值越調越高的解決方式</vt:lpstr>
      <vt:lpstr>TO_SAR=1 時序上的群聚性</vt:lpstr>
      <vt:lpstr>閥值越調越高的解決方式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捷智商訊-態樣閥值調整</dc:title>
  <dc:creator>NCTUUser2</dc:creator>
  <cp:lastModifiedBy>NCTUUser2</cp:lastModifiedBy>
  <cp:revision>444</cp:revision>
  <dcterms:created xsi:type="dcterms:W3CDTF">2021-11-25T10:25:11Z</dcterms:created>
  <dcterms:modified xsi:type="dcterms:W3CDTF">2022-09-22T06:57:32Z</dcterms:modified>
</cp:coreProperties>
</file>