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9" r:id="rId4"/>
    <p:sldId id="289" r:id="rId5"/>
    <p:sldId id="300" r:id="rId6"/>
    <p:sldId id="297" r:id="rId7"/>
    <p:sldId id="2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4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7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Maximum information gain </a:t>
            </a:r>
            <a:r>
              <a:rPr lang="zh-TW" altLang="en-US" dirty="0"/>
              <a:t>和 </a:t>
            </a:r>
            <a:r>
              <a:rPr lang="en-US" altLang="zh-TW" dirty="0"/>
              <a:t>minimum </a:t>
            </a:r>
            <a:r>
              <a:rPr lang="zh-TW" altLang="en-US" dirty="0"/>
              <a:t>負的 </a:t>
            </a:r>
            <a:r>
              <a:rPr lang="en-US" altLang="zh-TW" dirty="0"/>
              <a:t>information gain </a:t>
            </a:r>
            <a:r>
              <a:rPr lang="zh-TW" altLang="en-US" dirty="0"/>
              <a:t>是對偶問題</a:t>
            </a:r>
            <a:endParaRPr lang="en-US" altLang="zh-TW" dirty="0"/>
          </a:p>
          <a:p>
            <a:r>
              <a:rPr lang="en-US" altLang="zh-TW" dirty="0"/>
              <a:t>17787</a:t>
            </a:r>
            <a:r>
              <a:rPr lang="zh-TW" altLang="en-US" dirty="0"/>
              <a:t>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218= 3,877,566</a:t>
            </a:r>
          </a:p>
          <a:p>
            <a:r>
              <a:rPr lang="zh-TW" altLang="en-US" dirty="0"/>
              <a:t>同時要考慮 </a:t>
            </a:r>
            <a:r>
              <a:rPr lang="en-US" altLang="zh-TW" dirty="0"/>
              <a:t>recall</a:t>
            </a:r>
            <a:r>
              <a:rPr lang="zh-TW" altLang="en-US" dirty="0"/>
              <a:t> 要符合規範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2022/09/22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F88113-D156-4882-BEB6-2922B2EA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5" y="3429000"/>
            <a:ext cx="4546447" cy="34098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and filter rate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endParaRPr lang="zh-TW" altLang="en-US" sz="3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35012"/>
            <a:ext cx="1088644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上次簡報說閥值越高，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從下圖可以知道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的金額上限比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的上限還要高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所以當初在設定單一閥值時是在尋找一個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upper bound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upper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，所以相關性才會是相反的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若設定成高於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boundary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則關係變成，閥值越高，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越高，符合預期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8F39F4-A9FF-45C7-9FD4-87072E61B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33" y="3564989"/>
            <a:ext cx="4546446" cy="32738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670A08-7594-42A0-86B5-BEEC623AB0F7}"/>
              </a:ext>
            </a:extLst>
          </p:cNvPr>
          <p:cNvSpPr/>
          <p:nvPr/>
        </p:nvSpPr>
        <p:spPr>
          <a:xfrm>
            <a:off x="4502211" y="6502504"/>
            <a:ext cx="401090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C79D9-48A0-4323-81C9-E1CBA663CC5C}"/>
              </a:ext>
            </a:extLst>
          </p:cNvPr>
          <p:cNvSpPr/>
          <p:nvPr/>
        </p:nvSpPr>
        <p:spPr>
          <a:xfrm>
            <a:off x="10508873" y="6623372"/>
            <a:ext cx="401090" cy="193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F8E7CC9-6C99-466F-AEDA-1F258460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34" y="3909249"/>
            <a:ext cx="5603243" cy="230544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E20911E-D1DF-459B-921C-27556455BA29}"/>
              </a:ext>
            </a:extLst>
          </p:cNvPr>
          <p:cNvSpPr/>
          <p:nvPr/>
        </p:nvSpPr>
        <p:spPr>
          <a:xfrm>
            <a:off x="7584667" y="3882126"/>
            <a:ext cx="1019504" cy="45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71B2BC-2C79-4B9A-82A4-AABC6C2A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D4D8167-1A30-4A7C-9CC7-515D9AC6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4" y="1818344"/>
            <a:ext cx="5645283" cy="1954870"/>
          </a:xfr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70FB4B27-4375-4787-9FF5-70F6FE81454E}"/>
              </a:ext>
            </a:extLst>
          </p:cNvPr>
          <p:cNvGrpSpPr/>
          <p:nvPr/>
        </p:nvGrpSpPr>
        <p:grpSpPr>
          <a:xfrm>
            <a:off x="130994" y="3900870"/>
            <a:ext cx="5733778" cy="2313828"/>
            <a:chOff x="130994" y="3900870"/>
            <a:chExt cx="5733778" cy="231382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80B2A3C-5C9C-4AB7-8902-40C9AA22A461}"/>
                </a:ext>
              </a:extLst>
            </p:cNvPr>
            <p:cNvGrpSpPr/>
            <p:nvPr/>
          </p:nvGrpSpPr>
          <p:grpSpPr>
            <a:xfrm>
              <a:off x="130994" y="3900870"/>
              <a:ext cx="5733778" cy="2313828"/>
              <a:chOff x="130994" y="3900870"/>
              <a:chExt cx="5733778" cy="2313828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938BC8AA-4BD6-425B-A157-8B4AACCCC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994" y="4086697"/>
                <a:ext cx="5733778" cy="21280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85AA564-856F-49EB-9B0A-5C281F53DC31}"/>
                  </a:ext>
                </a:extLst>
              </p:cNvPr>
              <p:cNvSpPr/>
              <p:nvPr/>
            </p:nvSpPr>
            <p:spPr>
              <a:xfrm>
                <a:off x="1471448" y="3900870"/>
                <a:ext cx="1019504" cy="452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084601-02CA-4759-B410-454225BA07FB}"/>
                </a:ext>
              </a:extLst>
            </p:cNvPr>
            <p:cNvSpPr txBox="1"/>
            <p:nvPr/>
          </p:nvSpPr>
          <p:spPr>
            <a:xfrm>
              <a:off x="1066800" y="4126542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/>
                <a:t>number_of_crdeit</a:t>
              </a:r>
              <a:endParaRPr lang="zh-TW" altLang="en-US" sz="1400" dirty="0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A63FC2C-5632-436C-AE06-4846786CD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94" y="1818344"/>
            <a:ext cx="5645283" cy="20875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8BCCAC8-7B11-43E2-A3C2-53FD5119FC1F}"/>
              </a:ext>
            </a:extLst>
          </p:cNvPr>
          <p:cNvSpPr/>
          <p:nvPr/>
        </p:nvSpPr>
        <p:spPr>
          <a:xfrm>
            <a:off x="7478110" y="1675737"/>
            <a:ext cx="1019504" cy="45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DD9C8F-8394-4A46-9F5F-AB24A49E7A65}"/>
              </a:ext>
            </a:extLst>
          </p:cNvPr>
          <p:cNvSpPr txBox="1"/>
          <p:nvPr/>
        </p:nvSpPr>
        <p:spPr>
          <a:xfrm>
            <a:off x="7583214" y="186499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Debit_Amt</a:t>
            </a:r>
            <a:endParaRPr lang="zh-TW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CDF1AB-79F5-404E-8D9A-58F1398BD700}"/>
              </a:ext>
            </a:extLst>
          </p:cNvPr>
          <p:cNvSpPr/>
          <p:nvPr/>
        </p:nvSpPr>
        <p:spPr>
          <a:xfrm>
            <a:off x="7478110" y="3882127"/>
            <a:ext cx="1019504" cy="45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EB49D5-292D-4E79-A410-B8CF1B9F1AA2}"/>
              </a:ext>
            </a:extLst>
          </p:cNvPr>
          <p:cNvSpPr txBox="1"/>
          <p:nvPr/>
        </p:nvSpPr>
        <p:spPr>
          <a:xfrm>
            <a:off x="7205226" y="402689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Number_of_debit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403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BF40158-3121-4F25-AF88-6AB1B9CDD4BC}"/>
              </a:ext>
            </a:extLst>
          </p:cNvPr>
          <p:cNvGrpSpPr/>
          <p:nvPr/>
        </p:nvGrpSpPr>
        <p:grpSpPr>
          <a:xfrm>
            <a:off x="7045211" y="3706156"/>
            <a:ext cx="5556692" cy="2998412"/>
            <a:chOff x="7318480" y="4000808"/>
            <a:chExt cx="5129212" cy="285719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BCDE7E-821E-408C-8541-0666F0CC6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3" t="4577" r="16737" b="1527"/>
            <a:stretch/>
          </p:blipFill>
          <p:spPr>
            <a:xfrm>
              <a:off x="7534383" y="4000808"/>
              <a:ext cx="3626069" cy="285719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4E6726-8C68-49D4-AC98-D136FD2A817D}"/>
                </a:ext>
              </a:extLst>
            </p:cNvPr>
            <p:cNvSpPr txBox="1"/>
            <p:nvPr/>
          </p:nvSpPr>
          <p:spPr>
            <a:xfrm>
              <a:off x="7318480" y="6550223"/>
              <a:ext cx="1488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存款金額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D9CAB69-119F-4DA8-8ADE-258DEDC89AA5}"/>
                </a:ext>
              </a:extLst>
            </p:cNvPr>
            <p:cNvSpPr txBox="1"/>
            <p:nvPr/>
          </p:nvSpPr>
          <p:spPr>
            <a:xfrm>
              <a:off x="10012908" y="6395988"/>
              <a:ext cx="1838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存款累積次數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E9FD841-00A6-4B84-BEBC-1AC2FC477C20}"/>
                </a:ext>
              </a:extLst>
            </p:cNvPr>
            <p:cNvSpPr txBox="1"/>
            <p:nvPr/>
          </p:nvSpPr>
          <p:spPr>
            <a:xfrm>
              <a:off x="10453256" y="5429404"/>
              <a:ext cx="1994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Information gain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閥值尋找方法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多維空間投影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目標是極大化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，和極小化負的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為對偶問題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𝐼𝑛𝑓𝑜𝑟𝑚𝑎𝑡𝑖𝑜𝑛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𝑔𝑎𝑖𝑛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|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𝑎𝑘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𝑎𝑘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|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是一個特徵的條件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ex :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提款次數大於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 2, 10, 10.5, … 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我們希望透過微分尋找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更新的方向，但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隱藏在機率下，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且是一個分類的門檻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提款次數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10]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，只能對機率微分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4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閥值尋找方法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多維空間投影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0" y="1072055"/>
                <a:ext cx="11094019" cy="563251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目標是極大化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，和極小化負的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為對偶問題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𝐼𝑛𝑓𝑜𝑟𝑚𝑎𝑡𝑖𝑜𝑛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𝑔𝑎𝑖𝑛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|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𝑎𝑘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𝑎𝑘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|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是一個特徵條件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ex :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提款次數大於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 2, 10, 10.5, … 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我們希望透過微分尋找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更新的方向，但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隱藏在機率下，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且是一個分類的門檻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提款次數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10]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，只能對機率微分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𝜃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𝜕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𝜕𝜃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0" y="1072055"/>
                <a:ext cx="11094019" cy="5632513"/>
              </a:xfrm>
              <a:blipFill>
                <a:blip r:embed="rId3"/>
                <a:stretch>
                  <a:fillRect l="-330" t="-8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F66DE87-8D6A-4E0F-BE1B-05F62E69F42F}"/>
              </a:ext>
            </a:extLst>
          </p:cNvPr>
          <p:cNvCxnSpPr/>
          <p:nvPr/>
        </p:nvCxnSpPr>
        <p:spPr>
          <a:xfrm>
            <a:off x="8544910" y="5896304"/>
            <a:ext cx="20915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2C398CA-3A21-4146-AE71-E35F8712DC23}"/>
              </a:ext>
            </a:extLst>
          </p:cNvPr>
          <p:cNvCxnSpPr>
            <a:cxnSpLocks/>
          </p:cNvCxnSpPr>
          <p:nvPr/>
        </p:nvCxnSpPr>
        <p:spPr>
          <a:xfrm flipV="1">
            <a:off x="8544910" y="4572000"/>
            <a:ext cx="0" cy="1324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0FDE54D-8DCC-4A3E-9583-F8FCEC4E9C0C}"/>
                  </a:ext>
                </a:extLst>
              </p:cNvPr>
              <p:cNvSpPr txBox="1"/>
              <p:nvPr/>
            </p:nvSpPr>
            <p:spPr>
              <a:xfrm>
                <a:off x="8271642" y="4202668"/>
                <a:ext cx="819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0FDE54D-8DCC-4A3E-9583-F8FCEC4E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42" y="4202668"/>
                <a:ext cx="819806" cy="369332"/>
              </a:xfrm>
              <a:prstGeom prst="rect">
                <a:avLst/>
              </a:prstGeom>
              <a:blipFill>
                <a:blip r:embed="rId4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87426AA-F52E-4FE7-85E3-798AD27FDBE6}"/>
                  </a:ext>
                </a:extLst>
              </p:cNvPr>
              <p:cNvSpPr txBox="1"/>
              <p:nvPr/>
            </p:nvSpPr>
            <p:spPr>
              <a:xfrm>
                <a:off x="10636468" y="5711638"/>
                <a:ext cx="41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87426AA-F52E-4FE7-85E3-798AD27F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68" y="5711638"/>
                <a:ext cx="4123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C769FB02-B425-4438-A454-7DE7F3D8CF35}"/>
              </a:ext>
            </a:extLst>
          </p:cNvPr>
          <p:cNvSpPr/>
          <p:nvPr/>
        </p:nvSpPr>
        <p:spPr>
          <a:xfrm>
            <a:off x="8820986" y="4821434"/>
            <a:ext cx="1272973" cy="858651"/>
          </a:xfrm>
          <a:custGeom>
            <a:avLst/>
            <a:gdLst>
              <a:gd name="connsiteX0" fmla="*/ 0 w 1040524"/>
              <a:gd name="connsiteY0" fmla="*/ 335695 h 852900"/>
              <a:gd name="connsiteX1" fmla="*/ 273269 w 1040524"/>
              <a:gd name="connsiteY1" fmla="*/ 20384 h 852900"/>
              <a:gd name="connsiteX2" fmla="*/ 515007 w 1040524"/>
              <a:gd name="connsiteY2" fmla="*/ 850702 h 852900"/>
              <a:gd name="connsiteX3" fmla="*/ 945931 w 1040524"/>
              <a:gd name="connsiteY3" fmla="*/ 262122 h 852900"/>
              <a:gd name="connsiteX4" fmla="*/ 1040524 w 1040524"/>
              <a:gd name="connsiteY4" fmla="*/ 230591 h 8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524" h="852900">
                <a:moveTo>
                  <a:pt x="0" y="335695"/>
                </a:moveTo>
                <a:cubicBezTo>
                  <a:pt x="93717" y="135122"/>
                  <a:pt x="187435" y="-65450"/>
                  <a:pt x="273269" y="20384"/>
                </a:cubicBezTo>
                <a:cubicBezTo>
                  <a:pt x="359103" y="106218"/>
                  <a:pt x="402897" y="810412"/>
                  <a:pt x="515007" y="850702"/>
                </a:cubicBezTo>
                <a:cubicBezTo>
                  <a:pt x="627117" y="890992"/>
                  <a:pt x="858345" y="365474"/>
                  <a:pt x="945931" y="262122"/>
                </a:cubicBezTo>
                <a:cubicBezTo>
                  <a:pt x="1033517" y="158770"/>
                  <a:pt x="1037020" y="194680"/>
                  <a:pt x="1040524" y="23059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8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參數平原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存款金額和存款累積次數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9296088-B253-432F-B90A-3453F0F7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5" t="20717" r="10813" b="13238"/>
          <a:stretch/>
        </p:blipFill>
        <p:spPr>
          <a:xfrm>
            <a:off x="6011917" y="1019058"/>
            <a:ext cx="5973785" cy="5838942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DF976-80C4-4CB7-83A8-DC27F3F127A0}"/>
              </a:ext>
            </a:extLst>
          </p:cNvPr>
          <p:cNvSpPr txBox="1"/>
          <p:nvPr/>
        </p:nvSpPr>
        <p:spPr>
          <a:xfrm>
            <a:off x="384974" y="2953407"/>
            <a:ext cx="4950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amt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credit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中位數，間隔兩個百分位數取點，因此有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</a:t>
            </a:r>
          </a:p>
        </p:txBody>
      </p:sp>
    </p:spTree>
    <p:extLst>
      <p:ext uri="{BB962C8B-B14F-4D97-AF65-F5344CB8AC3E}">
        <p14:creationId xmlns:p14="http://schemas.microsoft.com/office/powerpoint/2010/main" val="225340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1C346B-45A1-4B81-8428-E0594E5A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18576" r="9328" b="13061"/>
          <a:stretch/>
        </p:blipFill>
        <p:spPr>
          <a:xfrm>
            <a:off x="5644662" y="715107"/>
            <a:ext cx="6547338" cy="614289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參數平原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提款金額和提款累積次數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9392D8-1AA8-4E0A-AB07-F524944DD4C4}"/>
              </a:ext>
            </a:extLst>
          </p:cNvPr>
          <p:cNvSpPr txBox="1"/>
          <p:nvPr/>
        </p:nvSpPr>
        <p:spPr>
          <a:xfrm>
            <a:off x="384974" y="2953407"/>
            <a:ext cx="4950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debit amt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debit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中位數，間隔兩個百分位數取點，因此有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</a:t>
            </a:r>
          </a:p>
        </p:txBody>
      </p:sp>
    </p:spTree>
    <p:extLst>
      <p:ext uri="{BB962C8B-B14F-4D97-AF65-F5344CB8AC3E}">
        <p14:creationId xmlns:p14="http://schemas.microsoft.com/office/powerpoint/2010/main" val="143785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20093</TotalTime>
  <Words>475</Words>
  <Application>Microsoft Office PowerPoint</Application>
  <PresentationFormat>寬螢幕</PresentationFormat>
  <Paragraphs>50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Information gain 和 recall and filter rate 的關係</vt:lpstr>
      <vt:lpstr>PowerPoint 簡報</vt:lpstr>
      <vt:lpstr>閥值尋找方法 : 多維空間投影</vt:lpstr>
      <vt:lpstr>閥值尋找方法 : 多維空間投影</vt:lpstr>
      <vt:lpstr>參數平原: 存款金額和存款累積次數</vt:lpstr>
      <vt:lpstr>參數平原: 提款金額和提款累積次數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534</cp:revision>
  <dcterms:created xsi:type="dcterms:W3CDTF">2021-11-25T10:25:11Z</dcterms:created>
  <dcterms:modified xsi:type="dcterms:W3CDTF">2022-10-05T13:47:28Z</dcterms:modified>
</cp:coreProperties>
</file>