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08" r:id="rId4"/>
    <p:sldId id="309" r:id="rId5"/>
    <p:sldId id="310" r:id="rId6"/>
    <p:sldId id="31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889" autoAdjust="0"/>
  </p:normalViewPr>
  <p:slideViewPr>
    <p:cSldViewPr snapToGrid="0">
      <p:cViewPr varScale="1">
        <p:scale>
          <a:sx n="73" d="100"/>
          <a:sy n="73" d="100"/>
        </p:scale>
        <p:origin x="100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A813-2B8D-4709-B739-889C5D861B29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2A8AB-168D-4B8D-9073-537FA9D0A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4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2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取</a:t>
            </a:r>
            <a:r>
              <a:rPr lang="en-US" altLang="zh-TW" dirty="0"/>
              <a:t>log</a:t>
            </a:r>
            <a:r>
              <a:rPr lang="zh-TW" altLang="en-US" dirty="0"/>
              <a:t> 後再做</a:t>
            </a:r>
            <a:r>
              <a:rPr lang="en-US" altLang="zh-TW" dirty="0"/>
              <a:t>100-&gt;1000</a:t>
            </a:r>
            <a:r>
              <a:rPr lang="zh-TW" altLang="en-US" dirty="0"/>
              <a:t>，</a:t>
            </a:r>
            <a:r>
              <a:rPr lang="en-US" altLang="zh-TW" dirty="0" err="1"/>
              <a:t>v.s</a:t>
            </a:r>
            <a:r>
              <a:rPr lang="zh-TW" altLang="en-US" dirty="0"/>
              <a:t>，</a:t>
            </a:r>
            <a:r>
              <a:rPr lang="en-US" altLang="zh-TW" dirty="0"/>
              <a:t>100</a:t>
            </a:r>
            <a:r>
              <a:rPr lang="zh-TW" altLang="en-US" dirty="0"/>
              <a:t>萬</a:t>
            </a:r>
            <a:r>
              <a:rPr lang="en-US" altLang="zh-TW" dirty="0"/>
              <a:t>-&gt;1000</a:t>
            </a:r>
            <a:r>
              <a:rPr lang="zh-TW" altLang="en-US" dirty="0"/>
              <a:t>萬</a:t>
            </a:r>
            <a:endParaRPr lang="en-US" altLang="zh-TW" dirty="0"/>
          </a:p>
          <a:p>
            <a:r>
              <a:rPr lang="en-US" altLang="zh-TW" dirty="0"/>
              <a:t>delta</a:t>
            </a:r>
            <a:r>
              <a:rPr lang="zh-TW" altLang="en-US" dirty="0"/>
              <a:t>兩個中點的距離長度，至少包含一筆交易，所以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gain</a:t>
            </a:r>
            <a:r>
              <a:rPr lang="zh-TW" altLang="en-US" dirty="0"/>
              <a:t>一定會</a:t>
            </a:r>
            <a:r>
              <a:rPr lang="zh-TW" altLang="en-US"/>
              <a:t>有影響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1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32A1C-F9AE-4760-809D-30BAD8F2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D8E9AB-7C32-41BC-B060-A877F0E2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4A070-BF80-4AE2-B3DE-4049C2F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D526-6361-47A7-B1D3-761890E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0250B-5A11-44F5-BFCC-E522AB19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33A56-D955-49C2-8ABB-3322190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ECF00-6BB9-48E9-B1CB-1374D0EE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9729F-47B2-47DD-9B2E-6E9E90A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F5562-B11E-437F-9202-4120597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3DE9D-8E9F-454A-8F5A-C0E16A5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5674E3-3DD7-4FE7-985A-28E4B7BA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FF604-182A-4821-A853-D602EC52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44F11-754A-40B6-A68C-22210DF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A049F-8F51-4EE8-BD83-D157B8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3D02F-EA32-4458-8E97-01FADA1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2DB5-6FCD-4DA1-B919-5F8F5FA3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F9A09-7D49-4076-8C34-A183A9B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F8BFC-9CEE-4853-9B93-846DC48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DBB9A-6CBA-4E35-9457-D385E86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5E5F3-EFB8-4C86-A5B8-37D362F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9B01-E53A-4859-9EF8-167EB62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65631-B7E2-41A0-9A2B-D3BA0093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00583-5E7D-4500-9969-5367A77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303FF-F867-4AD4-9049-804ED335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457E7-348D-48A3-9E37-8CCB626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2683D-5B46-4D4D-A04A-57FF227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681A2-0C0C-43CC-9A90-88FAF7F4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A2CFA-5C02-4D6F-A303-85A905EA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37AA5-AB48-4D13-9C93-3EE1F1F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C9E86-7887-4B7A-9C11-E115BB62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5C362-1ED3-4C1A-AA7D-364E89EA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7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AF808-D25E-4D59-9595-D71E865A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ABCFC-597A-4A26-ADA7-5A1565A0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68B11-2A3E-42B9-BDCC-59F28DC0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86246-13B1-46EF-951B-BD2B6FA1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1F572-6B91-4C6D-9EE1-0E7841C0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F1E8E3-ACAF-4DE7-9E58-A42BDE0C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69EC6F-90A5-40C4-A485-4316034B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0335FC-6527-43AB-9E6F-090D820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4F014-7272-48AE-BEB6-0F79AC8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D33AB3-8418-4A04-849A-383B225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5975C3-C51A-4CAF-8159-016A860E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C63E1-655C-46A9-8D38-3509E3B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4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B9B253-9AE5-4A15-8CC7-8C7D1E7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033078-CDDC-4E73-A368-D9E89B8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D2716-92FC-45DF-8309-A673B36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7D11-6CE1-492A-B830-22FA29D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8060-E4E7-455A-AB8E-0B04FFCB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3AEE71-2CAC-494A-A9C2-60B3E668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87B0D-4535-4BDF-91A6-8D7CC7B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FDF92-E716-45D7-83ED-E96D97F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F7EAA-AE87-42F4-8B9B-05E020EA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D68DF-98AE-4331-A43C-C94118A6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10AD7E-FF3F-4BEC-9B23-873112BF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54283-EA28-4E17-8E0F-A7B1BB14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76F6F-5D28-4773-8B18-1A9062E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C351F-6D5C-4552-B932-2E995E9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CA18A-512B-4BCE-9A90-7F40BF8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F74F9-2769-4D9F-A40D-2540C4A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CFB20-C968-4176-BDE7-C177134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250BC-9D9F-4F6D-A262-62BDBB127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520D-E0C4-4BAB-AA8C-737D794E0EBF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A6A60-428E-4C0F-9EFF-C182EE08B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78CF1-D1E3-4D1B-9151-32AA769E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2022/10/13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牛頓法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原始牛頓法中需要計算目標函數的一階微分和二階微分，在多微空間中分別就是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Jacobian matrix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Hessian matrix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+1 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但在實際計算中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essian matrix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常常是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singular matrix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，因此反矩陣不存在，透過其他算法近似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Hessian matrix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的反矩陣，以保證疊代可以繼續進行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649" r="-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演算法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直接近似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Hessian matrix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≈</m:t>
                    </m:r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   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=0,1,2,… </m:t>
                      </m:r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∇f</m:t>
                    </m:r>
                    <m:d>
                      <m:dPr>
                        <m:ctrl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∇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1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演算法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給定初始值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和提前終止條件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𝜖</m:t>
                    </m:r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</m:t>
                    </m:r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確定搜索方向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決定更新步長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更新位置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∇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𝑘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&lt;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𝜖</m:t>
                    </m:r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則提前結束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k</m:t>
                        </m:r>
                        <m: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+1 </m:t>
                        </m:r>
                      </m:sub>
                    </m:sSub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+1&gt;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M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𝑎𝑥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𝑖𝑡𝑒𝑟𝑎𝑡𝑖𝑜𝑛</m:t>
                    </m:r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則結束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+1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，</m:t>
                    </m:r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移至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714" t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65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差分點的選取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55" y="1072056"/>
            <a:ext cx="11094019" cy="4069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因為目標函數不可微分，所以透過有限差分法來計算斜率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BD652D-09E4-4973-BB79-9B2A08E35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9065"/>
              </p:ext>
            </p:extLst>
          </p:nvPr>
        </p:nvGraphicFramePr>
        <p:xfrm>
          <a:off x="268015" y="1478995"/>
          <a:ext cx="11655970" cy="2636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302">
                  <a:extLst>
                    <a:ext uri="{9D8B030D-6E8A-4147-A177-3AD203B41FA5}">
                      <a16:colId xmlns:a16="http://schemas.microsoft.com/office/drawing/2014/main" val="1623558159"/>
                    </a:ext>
                  </a:extLst>
                </a:gridCol>
                <a:gridCol w="1814009">
                  <a:extLst>
                    <a:ext uri="{9D8B030D-6E8A-4147-A177-3AD203B41FA5}">
                      <a16:colId xmlns:a16="http://schemas.microsoft.com/office/drawing/2014/main" val="3452071393"/>
                    </a:ext>
                  </a:extLst>
                </a:gridCol>
                <a:gridCol w="1022792">
                  <a:extLst>
                    <a:ext uri="{9D8B030D-6E8A-4147-A177-3AD203B41FA5}">
                      <a16:colId xmlns:a16="http://schemas.microsoft.com/office/drawing/2014/main" val="4043988795"/>
                    </a:ext>
                  </a:extLst>
                </a:gridCol>
                <a:gridCol w="1022792">
                  <a:extLst>
                    <a:ext uri="{9D8B030D-6E8A-4147-A177-3AD203B41FA5}">
                      <a16:colId xmlns:a16="http://schemas.microsoft.com/office/drawing/2014/main" val="3010878911"/>
                    </a:ext>
                  </a:extLst>
                </a:gridCol>
                <a:gridCol w="1022792">
                  <a:extLst>
                    <a:ext uri="{9D8B030D-6E8A-4147-A177-3AD203B41FA5}">
                      <a16:colId xmlns:a16="http://schemas.microsoft.com/office/drawing/2014/main" val="535911822"/>
                    </a:ext>
                  </a:extLst>
                </a:gridCol>
                <a:gridCol w="1814009">
                  <a:extLst>
                    <a:ext uri="{9D8B030D-6E8A-4147-A177-3AD203B41FA5}">
                      <a16:colId xmlns:a16="http://schemas.microsoft.com/office/drawing/2014/main" val="855366092"/>
                    </a:ext>
                  </a:extLst>
                </a:gridCol>
                <a:gridCol w="1022792">
                  <a:extLst>
                    <a:ext uri="{9D8B030D-6E8A-4147-A177-3AD203B41FA5}">
                      <a16:colId xmlns:a16="http://schemas.microsoft.com/office/drawing/2014/main" val="2197777090"/>
                    </a:ext>
                  </a:extLst>
                </a:gridCol>
                <a:gridCol w="1003494">
                  <a:extLst>
                    <a:ext uri="{9D8B030D-6E8A-4147-A177-3AD203B41FA5}">
                      <a16:colId xmlns:a16="http://schemas.microsoft.com/office/drawing/2014/main" val="2505185729"/>
                    </a:ext>
                  </a:extLst>
                </a:gridCol>
                <a:gridCol w="1003494">
                  <a:extLst>
                    <a:ext uri="{9D8B030D-6E8A-4147-A177-3AD203B41FA5}">
                      <a16:colId xmlns:a16="http://schemas.microsoft.com/office/drawing/2014/main" val="3957698544"/>
                    </a:ext>
                  </a:extLst>
                </a:gridCol>
                <a:gridCol w="1003494">
                  <a:extLst>
                    <a:ext uri="{9D8B030D-6E8A-4147-A177-3AD203B41FA5}">
                      <a16:colId xmlns:a16="http://schemas.microsoft.com/office/drawing/2014/main" val="2614488631"/>
                    </a:ext>
                  </a:extLst>
                </a:gridCol>
              </a:tblGrid>
              <a:tr h="870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dk_x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dk_y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new x1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new y1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information gain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filter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9179668"/>
                  </a:ext>
                </a:extLst>
              </a:tr>
              <a:tr h="588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537664.000000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20.000000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-5.88E-12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2.62E-10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537664.000000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20.000000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-0.000088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0.074906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0.122241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3320124"/>
                  </a:ext>
                </a:extLst>
              </a:tr>
              <a:tr h="588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537664.000000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20.000000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2.25E+05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8.26E+00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312472.314932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11.735195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-0.000117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0.176030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0.250091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3598955"/>
                  </a:ext>
                </a:extLst>
              </a:tr>
              <a:tr h="588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312472.314932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11.735195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11885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33EAD4D-6F8B-47D5-A1ED-871CB5C549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015" y="4429720"/>
                <a:ext cx="11655970" cy="20232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𝑓𝑒𝑎𝑡𝑢𝑟𝑒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𝑋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zh-TW" altLang="en-US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的</m:t>
                        </m:r>
                        <m:r>
                          <a:rPr lang="zh-TW" altLang="en-US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全距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y</m:t>
                        </m:r>
                      </m:e>
                      <m:sub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𝑓𝑒𝑎𝑡𝑢𝑟𝑒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𝑌</m:t>
                        </m:r>
                        <m:r>
                          <a:rPr lang="zh-TW" altLang="en-US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zh-TW" altLang="en-US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的全距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</m:den>
                    </m:f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當變化量太小時，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沒有變化，所以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gradient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，但變化量太大時又很容易超出邊界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33EAD4D-6F8B-47D5-A1ED-871CB5C54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5" y="4429720"/>
                <a:ext cx="11655970" cy="2023241"/>
              </a:xfrm>
              <a:prstGeom prst="rect">
                <a:avLst/>
              </a:prstGeom>
              <a:blipFill>
                <a:blip r:embed="rId3"/>
                <a:stretch>
                  <a:fillRect l="-575" r="-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9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C9179-4F08-443E-8F5C-EFECAA0B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52562-A405-42B2-80AA-E02D290E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重新定義目標函數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嘗試其他不依靠微分的方法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粒子演算法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(CPO)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12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22050</TotalTime>
  <Words>417</Words>
  <Application>Microsoft Office PowerPoint</Application>
  <PresentationFormat>寬螢幕</PresentationFormat>
  <Paragraphs>74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Var(--jp-code-font-family)</vt:lpstr>
      <vt:lpstr>微軟正黑體</vt:lpstr>
      <vt:lpstr>新細明體</vt:lpstr>
      <vt:lpstr>Arial</vt:lpstr>
      <vt:lpstr>Calibri</vt:lpstr>
      <vt:lpstr>Calibri Light</vt:lpstr>
      <vt:lpstr>Cambria Math</vt:lpstr>
      <vt:lpstr>Segoe UI</vt:lpstr>
      <vt:lpstr>Office 佈景主題</vt:lpstr>
      <vt:lpstr>捷智商訊-態樣閥值調整</vt:lpstr>
      <vt:lpstr>牛頓法</vt:lpstr>
      <vt:lpstr>BFGS 演算法</vt:lpstr>
      <vt:lpstr>BFGS 演算法</vt:lpstr>
      <vt:lpstr>差分點的選取</vt:lpstr>
      <vt:lpstr>未來方向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NCTUUser2</dc:creator>
  <cp:lastModifiedBy>NCTUUser2</cp:lastModifiedBy>
  <cp:revision>771</cp:revision>
  <dcterms:created xsi:type="dcterms:W3CDTF">2021-11-25T10:25:11Z</dcterms:created>
  <dcterms:modified xsi:type="dcterms:W3CDTF">2022-10-13T14:44:01Z</dcterms:modified>
</cp:coreProperties>
</file>