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308" r:id="rId4"/>
    <p:sldId id="312" r:id="rId5"/>
    <p:sldId id="313" r:id="rId6"/>
    <p:sldId id="314" r:id="rId7"/>
    <p:sldId id="315" r:id="rId8"/>
    <p:sldId id="316" r:id="rId9"/>
    <p:sldId id="31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889" autoAdjust="0"/>
  </p:normalViewPr>
  <p:slideViewPr>
    <p:cSldViewPr snapToGrid="0">
      <p:cViewPr>
        <p:scale>
          <a:sx n="70" d="100"/>
          <a:sy n="70" d="100"/>
        </p:scale>
        <p:origin x="1099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A813-2B8D-4709-B739-889C5D861B2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2A8AB-168D-4B8D-9073-537FA9D0A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Learning rate  </a:t>
            </a:r>
            <a:r>
              <a:rPr lang="zh-TW" altLang="en-US" dirty="0"/>
              <a:t>即使使常數也應該要考慮到邊界的距離，不然會超過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Ln </a:t>
            </a:r>
            <a:r>
              <a:rPr lang="zh-TW" altLang="en-US" dirty="0"/>
              <a:t>理論上不能為負會趨近無限大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6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再透過懲罰函數將有限制最佳化問題轉成無限制最佳化問題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82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02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08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Sam </a:t>
            </a:r>
            <a:r>
              <a:rPr lang="zh-TW" altLang="en-US" dirty="0"/>
              <a:t>的數量跟 </a:t>
            </a:r>
            <a:r>
              <a:rPr lang="en-US" altLang="zh-TW" dirty="0"/>
              <a:t>threshold </a:t>
            </a:r>
            <a:r>
              <a:rPr lang="zh-TW" altLang="en-US" dirty="0"/>
              <a:t>的關係的實驗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99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32A1C-F9AE-4760-809D-30BAD8F2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D8E9AB-7C32-41BC-B060-A877F0E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4A070-BF80-4AE2-B3DE-4049C2F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D526-6361-47A7-B1D3-761890E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250B-5A11-44F5-BFCC-E522AB19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3A56-D955-49C2-8ABB-3322190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ECF00-6BB9-48E9-B1CB-1374D0EE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9729F-47B2-47DD-9B2E-6E9E90A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F5562-B11E-437F-9202-4120597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3DE9D-8E9F-454A-8F5A-C0E16A5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5674E3-3DD7-4FE7-985A-28E4B7B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FF604-182A-4821-A853-D602EC52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44F11-754A-40B6-A68C-22210DF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A049F-8F51-4EE8-BD83-D157B8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3D02F-EA32-4458-8E97-01FADA1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2DB5-6FCD-4DA1-B919-5F8F5FA3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9A09-7D49-4076-8C34-A183A9B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F8BFC-9CEE-4853-9B93-846DC48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DBB9A-6CBA-4E35-9457-D385E86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5E5F3-EFB8-4C86-A5B8-37D362F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9B01-E53A-4859-9EF8-167EB62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65631-B7E2-41A0-9A2B-D3BA0093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00583-5E7D-4500-9969-5367A77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303FF-F867-4AD4-9049-804ED335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457E7-348D-48A3-9E37-8CCB626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683D-5B46-4D4D-A04A-57FF227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681A2-0C0C-43CC-9A90-88FAF7F4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A2CFA-5C02-4D6F-A303-85A905EA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7AA5-AB48-4D13-9C93-3EE1F1F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C9E86-7887-4B7A-9C11-E115BB6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5C362-1ED3-4C1A-AA7D-364E89EA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F808-D25E-4D59-9595-D71E865A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ABCFC-597A-4A26-ADA7-5A1565A0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8B11-2A3E-42B9-BDCC-59F28DC0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86246-13B1-46EF-951B-BD2B6FA1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1F572-6B91-4C6D-9EE1-0E7841C0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F1E8E3-ACAF-4DE7-9E58-A42BDE0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9EC6F-90A5-40C4-A485-4316034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0335FC-6527-43AB-9E6F-090D820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4F014-7272-48AE-BEB6-0F79AC8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D33AB3-8418-4A04-849A-383B225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975C3-C51A-4CAF-8159-016A860E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C63E1-655C-46A9-8D38-3509E3B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9B253-9AE5-4A15-8CC7-8C7D1E7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033078-CDDC-4E73-A368-D9E89B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D2716-92FC-45DF-8309-A673B36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D11-6CE1-492A-B830-22FA29D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8060-E4E7-455A-AB8E-0B04FF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AEE71-2CAC-494A-A9C2-60B3E668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87B0D-4535-4BDF-91A6-8D7CC7B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FDF92-E716-45D7-83ED-E96D97F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F7EAA-AE87-42F4-8B9B-05E020E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68DF-98AE-4331-A43C-C94118A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10AD7E-FF3F-4BEC-9B23-873112BF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4283-EA28-4E17-8E0F-A7B1BB14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76F6F-5D28-4773-8B18-1A9062E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C351F-6D5C-4552-B932-2E995E9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CA18A-512B-4BCE-9A90-7F40BF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F74F9-2769-4D9F-A40D-2540C4A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CFB20-C968-4176-BDE7-C177134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50BC-9D9F-4F6D-A262-62BDBB127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520D-E0C4-4BAB-AA8C-737D794E0EBF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A6A60-428E-4C0F-9EFF-C182EE08B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78CF1-D1E3-4D1B-9151-32AA769E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2022/10/20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F039FE-FDE5-4C20-947E-B75DE702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039"/>
            <a:ext cx="10801845" cy="491259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加入限制條件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考慮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限制條件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4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24009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加入限制條件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Credit Amt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number of Credit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的值都大於零，避免更新後超出可行解區域外，因此需要加以限制，因此目前的最佳化問題如下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min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≥0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𝑎𝑛𝑑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≥0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透過懲罰函數將有限制的最佳化問題改寫成無限制的最佳化問題，這裡使用內點法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min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𝑜𝑟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越接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近邊界時，給予較大的懲罰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 r="-4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1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加入限制條件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𝜎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=0.01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E1168E44-C19A-4BC3-BD39-328D1DB5C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8" y="1689674"/>
            <a:ext cx="10692742" cy="37336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72E0D45-1904-4CE6-8F48-715E60983D2A}"/>
              </a:ext>
            </a:extLst>
          </p:cNvPr>
          <p:cNvSpPr/>
          <p:nvPr/>
        </p:nvSpPr>
        <p:spPr>
          <a:xfrm>
            <a:off x="632877" y="3310759"/>
            <a:ext cx="10683374" cy="346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考慮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和邊界條件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因為銀行要求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recall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要大於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為必要條件，所以透過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sigmoid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乘上一個倍率來縮放目標函數的大小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min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𝑅𝑒𝑐𝑎𝑙𝑙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≥0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𝑎𝑛𝑑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≥0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09F8B8C7-585F-4E5B-9AA0-08FC34BB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7139"/>
            <a:ext cx="5787814" cy="4340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6C1FF5-47A6-4305-9DE7-BCC1E8ED1F1C}"/>
                  </a:ext>
                </a:extLst>
              </p:cNvPr>
              <p:cNvSpPr txBox="1"/>
              <p:nvPr/>
            </p:nvSpPr>
            <p:spPr>
              <a:xfrm>
                <a:off x="308186" y="3236277"/>
                <a:ext cx="5638800" cy="1176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這裡 </a:t>
                </a:r>
                <a:r>
                  <a:rPr lang="en-US" altLang="zh-TW" dirty="0"/>
                  <a:t>b= 0.8, w= 5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6C1FF5-47A6-4305-9DE7-BCC1E8ED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6" y="3236277"/>
                <a:ext cx="5638800" cy="1176028"/>
              </a:xfrm>
              <a:prstGeom prst="rect">
                <a:avLst/>
              </a:prstGeom>
              <a:blipFill>
                <a:blip r:embed="rId5"/>
                <a:stretch>
                  <a:fillRect l="-973" b="-7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71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考慮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和邊界條件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因為銀行要求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recall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要大於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為必要條件，所以透過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sigmoid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乘上一個倍率來縮放目標函數的大小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min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𝑅𝑒𝑐𝑎𝑙𝑙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≥0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𝑎𝑛𝑑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≥0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再透過懲罰函數將有限制最佳化問題轉成無限制最佳化問題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min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𝑅𝑒𝑐𝑎𝑙𝑙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一階微分如下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𝐿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𝐼𝐺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𝑅𝑒𝑐𝑎𝑙𝑙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𝑅𝑒𝑐𝑎𝑙𝑙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𝑅𝑒𝑐𝑎𝑙𝑙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1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考慮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和邊界條件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27E6D8A-6CCE-4A15-918E-D8642F2D0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1694"/>
              </p:ext>
            </p:extLst>
          </p:nvPr>
        </p:nvGraphicFramePr>
        <p:xfrm>
          <a:off x="97972" y="1927113"/>
          <a:ext cx="11843658" cy="3623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451">
                  <a:extLst>
                    <a:ext uri="{9D8B030D-6E8A-4147-A177-3AD203B41FA5}">
                      <a16:colId xmlns:a16="http://schemas.microsoft.com/office/drawing/2014/main" val="3486203865"/>
                    </a:ext>
                  </a:extLst>
                </a:gridCol>
                <a:gridCol w="2372788">
                  <a:extLst>
                    <a:ext uri="{9D8B030D-6E8A-4147-A177-3AD203B41FA5}">
                      <a16:colId xmlns:a16="http://schemas.microsoft.com/office/drawing/2014/main" val="3465176532"/>
                    </a:ext>
                  </a:extLst>
                </a:gridCol>
                <a:gridCol w="1379056">
                  <a:extLst>
                    <a:ext uri="{9D8B030D-6E8A-4147-A177-3AD203B41FA5}">
                      <a16:colId xmlns:a16="http://schemas.microsoft.com/office/drawing/2014/main" val="625926764"/>
                    </a:ext>
                  </a:extLst>
                </a:gridCol>
                <a:gridCol w="1845502">
                  <a:extLst>
                    <a:ext uri="{9D8B030D-6E8A-4147-A177-3AD203B41FA5}">
                      <a16:colId xmlns:a16="http://schemas.microsoft.com/office/drawing/2014/main" val="2927216361"/>
                    </a:ext>
                  </a:extLst>
                </a:gridCol>
                <a:gridCol w="1379056">
                  <a:extLst>
                    <a:ext uri="{9D8B030D-6E8A-4147-A177-3AD203B41FA5}">
                      <a16:colId xmlns:a16="http://schemas.microsoft.com/office/drawing/2014/main" val="1767548092"/>
                    </a:ext>
                  </a:extLst>
                </a:gridCol>
                <a:gridCol w="1338495">
                  <a:extLst>
                    <a:ext uri="{9D8B030D-6E8A-4147-A177-3AD203B41FA5}">
                      <a16:colId xmlns:a16="http://schemas.microsoft.com/office/drawing/2014/main" val="3435569491"/>
                    </a:ext>
                  </a:extLst>
                </a:gridCol>
                <a:gridCol w="1277655">
                  <a:extLst>
                    <a:ext uri="{9D8B030D-6E8A-4147-A177-3AD203B41FA5}">
                      <a16:colId xmlns:a16="http://schemas.microsoft.com/office/drawing/2014/main" val="3746975024"/>
                    </a:ext>
                  </a:extLst>
                </a:gridCol>
                <a:gridCol w="1277655">
                  <a:extLst>
                    <a:ext uri="{9D8B030D-6E8A-4147-A177-3AD203B41FA5}">
                      <a16:colId xmlns:a16="http://schemas.microsoft.com/office/drawing/2014/main" val="2722174835"/>
                    </a:ext>
                  </a:extLst>
                </a:gridCol>
              </a:tblGrid>
              <a:tr h="1132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 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 y1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information gain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filter 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1127809"/>
                  </a:ext>
                </a:extLst>
              </a:tr>
              <a:tr h="62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2044279.00000000</a:t>
                      </a:r>
                      <a:r>
                        <a:rPr lang="en-US" altLang="zh-TW" sz="1800" u="none" strike="noStrike" dirty="0">
                          <a:effectLst/>
                        </a:rPr>
                        <a:t>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14.00000000000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2044278.99999999000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13.99929718970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-0.00003212371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0.03370786517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0.05881562014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1097033"/>
                  </a:ext>
                </a:extLst>
              </a:tr>
              <a:tr h="62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2044278.99999999000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13.99929718970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2044278.99999998000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13.99789532179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-0.00003212371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0.04494382022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0.06686387123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6265073"/>
                  </a:ext>
                </a:extLst>
              </a:tr>
              <a:tr h="62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2044278.99999998000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13.99789532179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2044279.00003561000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19.10585419255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-0.00003212371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0.04494382022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0.06686387123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680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2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25FDC-A845-4D2A-8E14-3419BE8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967363-1D24-4359-8C15-9E25D3ED1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967363-1D24-4359-8C15-9E25D3ED1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7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C9179-4F08-443E-8F5C-EFECAA0B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52562-A405-42B2-80AA-E02D290E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Amt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Credit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的上限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size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的尋找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下調方法和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12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27670</TotalTime>
  <Words>399</Words>
  <Application>Microsoft Office PowerPoint</Application>
  <PresentationFormat>寬螢幕</PresentationFormat>
  <Paragraphs>91</Paragraphs>
  <Slides>9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Var(--jp-code-font-family)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捷智商訊-態樣閥值調整</vt:lpstr>
      <vt:lpstr>目錄</vt:lpstr>
      <vt:lpstr>BFGS 加入限制條件</vt:lpstr>
      <vt:lpstr>BFGS 加入限制條件</vt:lpstr>
      <vt:lpstr>BFGS 考慮 Recall 和邊界條件</vt:lpstr>
      <vt:lpstr>BFGS 考慮 Recall 和邊界條件</vt:lpstr>
      <vt:lpstr>BFGS 考慮 Recall 和邊界條件</vt:lpstr>
      <vt:lpstr>PowerPoint 簡報</vt:lpstr>
      <vt:lpstr>未來方向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NCTUUser2</dc:creator>
  <cp:lastModifiedBy>NCTUUser2</cp:lastModifiedBy>
  <cp:revision>842</cp:revision>
  <dcterms:created xsi:type="dcterms:W3CDTF">2021-11-25T10:25:11Z</dcterms:created>
  <dcterms:modified xsi:type="dcterms:W3CDTF">2022-10-24T07:41:54Z</dcterms:modified>
</cp:coreProperties>
</file>