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1" r:id="rId24"/>
    <p:sldId id="286" r:id="rId25"/>
    <p:sldId id="287" r:id="rId26"/>
    <p:sldId id="288" r:id="rId27"/>
    <p:sldId id="289" r:id="rId28"/>
    <p:sldId id="292" r:id="rId29"/>
    <p:sldId id="294" r:id="rId30"/>
    <p:sldId id="293" r:id="rId31"/>
    <p:sldId id="295" r:id="rId32"/>
    <p:sldId id="298" r:id="rId33"/>
    <p:sldId id="296" r:id="rId34"/>
    <p:sldId id="297" r:id="rId35"/>
    <p:sldId id="290" r:id="rId3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2017/10/23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2017/10/23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11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5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8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4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0F1F3A-A84F-49CD-BF3F-8340ED36CC80}" type="datetime1">
              <a:rPr lang="zh-CN" altLang="en-US" noProof="0" smtClean="0"/>
              <a:t>2017/10/23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F2440-1346-494E-AA97-2A9A1AAF4C1C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6F466-F443-441E-ABBF-26DACD55B3D0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24A68-F8E5-4D8D-94AA-9BD98894284D}" type="datetime1">
              <a:rPr lang="zh-CN" altLang="en-US" noProof="0" smtClean="0"/>
              <a:t>2017/10/23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8D762-307D-4D78-A525-0F99C7F6EFE8}" type="datetime1">
              <a:rPr lang="zh-CN" altLang="en-US" noProof="0" smtClean="0"/>
              <a:t>2017/10/23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431D6-6B22-4D1E-B361-2D69B0EF1DB2}" type="datetime1">
              <a:rPr lang="zh-CN" altLang="en-US" noProof="0" smtClean="0"/>
              <a:t>2017/10/23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066DB-F878-4918-9C43-0CB3E30DFFE5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61401-7EA4-4A7D-AF0B-A9FF7BCA5F7F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C20102-388D-45F8-BC61-B74AC3803321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1B7093-D8E2-42A0-9C9D-DCA68181F385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DEA04-A6B2-4847-AAC8-1D3BAA0F7BFC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8EA3C-499A-4D39-9A31-3DDA60E2167C}" type="datetime1">
              <a:rPr lang="zh-CN" altLang="en-US" smtClean="0"/>
              <a:t>2017/10/23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35557AE-F66A-4EF3-915B-771BE5CCD13F}" type="datetime1">
              <a:rPr lang="zh-CN" altLang="en-US" noProof="0" smtClean="0"/>
              <a:t>2017/10/23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1B7BAC7-FE87-40F6-AA24-4F4685D1B02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ea"/>
          <a:ea typeface="+mj-ea"/>
          <a:cs typeface="Microsoft Himalaya" panose="01010100010101010101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rmurHash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harm.com/?p=46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9200/productindex/_stats?pretty" TargetMode="External"/><Relationship Id="rId13" Type="http://schemas.openxmlformats.org/officeDocument/2006/relationships/hyperlink" Target="http://localhost:9200/_nodes/yoho.node.114/stats/jvm?pretty" TargetMode="External"/><Relationship Id="rId18" Type="http://schemas.openxmlformats.org/officeDocument/2006/relationships/hyperlink" Target="http://localhost:9200/_nodes/thread_pool/" TargetMode="External"/><Relationship Id="rId3" Type="http://schemas.openxmlformats.org/officeDocument/2006/relationships/hyperlink" Target="http://localhost:9200/_cat/nodes?v" TargetMode="External"/><Relationship Id="rId7" Type="http://schemas.openxmlformats.org/officeDocument/2006/relationships/hyperlink" Target="http://localhost:9200/_stats?pretty" TargetMode="External"/><Relationship Id="rId12" Type="http://schemas.openxmlformats.org/officeDocument/2006/relationships/hyperlink" Target="http://localhost:9200/_nodes/stats/jvm?pretty" TargetMode="External"/><Relationship Id="rId17" Type="http://schemas.openxmlformats.org/officeDocument/2006/relationships/hyperlink" Target="http://localhost:9200/productindex/_forcemerge?max_num_segments=1" TargetMode="External"/><Relationship Id="rId2" Type="http://schemas.openxmlformats.org/officeDocument/2006/relationships/hyperlink" Target="http://localhost:9200/_cluster/health?pretty" TargetMode="External"/><Relationship Id="rId16" Type="http://schemas.openxmlformats.org/officeDocument/2006/relationships/hyperlink" Target="http://localhost:9200/productindex/_segmen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9200/_nodes/process?pretty" TargetMode="External"/><Relationship Id="rId11" Type="http://schemas.openxmlformats.org/officeDocument/2006/relationships/hyperlink" Target="http://localhost:9200/productindex/_mapping?pretty" TargetMode="External"/><Relationship Id="rId5" Type="http://schemas.openxmlformats.org/officeDocument/2006/relationships/hyperlink" Target="http://localhost:9200/_cat/shards?v" TargetMode="External"/><Relationship Id="rId15" Type="http://schemas.openxmlformats.org/officeDocument/2006/relationships/hyperlink" Target="http://localhost:9200/storagesku?pretty" TargetMode="External"/><Relationship Id="rId10" Type="http://schemas.openxmlformats.org/officeDocument/2006/relationships/hyperlink" Target="http://localhost:9200/_nodes/hot_threads?type=cpu&amp;interval=10s" TargetMode="External"/><Relationship Id="rId4" Type="http://schemas.openxmlformats.org/officeDocument/2006/relationships/hyperlink" Target="http://localhost:9200/_cat/indices?v" TargetMode="External"/><Relationship Id="rId9" Type="http://schemas.openxmlformats.org/officeDocument/2006/relationships/hyperlink" Target="http://localhost:9200/_nodes/hot_threads?pretty" TargetMode="External"/><Relationship Id="rId14" Type="http://schemas.openxmlformats.org/officeDocument/2006/relationships/hyperlink" Target="http://localhost:920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indexName/_optimize?max_num_segments=1&amp;wait_for_merge=false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 smtClean="0"/>
              <a:t> 	</a:t>
            </a:r>
            <a:r>
              <a:rPr lang="en-US" altLang="zh-CN" dirty="0"/>
              <a:t>Elasticsearch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 smtClean="0"/>
              <a:t>技术分享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88362" y="1051184"/>
            <a:ext cx="936577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Stored </a:t>
            </a:r>
            <a:r>
              <a:rPr lang="en-US" altLang="zh-CN" sz="2400" dirty="0" smtClean="0"/>
              <a:t>fields</a:t>
            </a:r>
          </a:p>
          <a:p>
            <a:endParaRPr lang="en-US" altLang="zh-CN" sz="2400" dirty="0" smtClean="0"/>
          </a:p>
          <a:p>
            <a:r>
              <a:rPr lang="zh-CN" altLang="zh-CN" sz="1700" dirty="0"/>
              <a:t>当你索引数据的时候，</a:t>
            </a:r>
            <a:r>
              <a:rPr lang="en-US" altLang="zh-CN" sz="1700" dirty="0"/>
              <a:t> </a:t>
            </a:r>
            <a:r>
              <a:rPr lang="en-US" altLang="zh-CN" sz="1700" dirty="0" err="1"/>
              <a:t>elasticsearch</a:t>
            </a:r>
            <a:r>
              <a:rPr lang="en-US" altLang="zh-CN" sz="1700" dirty="0"/>
              <a:t> </a:t>
            </a:r>
            <a:r>
              <a:rPr lang="zh-CN" altLang="zh-CN" sz="1700" dirty="0"/>
              <a:t>会保存一份源文档到</a:t>
            </a:r>
            <a:r>
              <a:rPr lang="en-US" altLang="zh-CN" sz="1700" dirty="0"/>
              <a:t> _source </a:t>
            </a:r>
            <a:r>
              <a:rPr lang="zh-CN" altLang="zh-CN" sz="1700" dirty="0"/>
              <a:t>，如果文档的某一字段设置了</a:t>
            </a:r>
            <a:r>
              <a:rPr lang="en-US" altLang="zh-CN" sz="1700" dirty="0"/>
              <a:t> store </a:t>
            </a:r>
            <a:r>
              <a:rPr lang="zh-CN" altLang="zh-CN" sz="1700" dirty="0"/>
              <a:t>为</a:t>
            </a:r>
            <a:r>
              <a:rPr lang="en-US" altLang="zh-CN" sz="1700" dirty="0"/>
              <a:t> yes (</a:t>
            </a:r>
            <a:r>
              <a:rPr lang="zh-CN" altLang="zh-CN" sz="1700" dirty="0"/>
              <a:t>默认为</a:t>
            </a:r>
            <a:r>
              <a:rPr lang="en-US" altLang="zh-CN" sz="1700" dirty="0"/>
              <a:t> no)</a:t>
            </a:r>
            <a:r>
              <a:rPr lang="zh-CN" altLang="zh-CN" sz="1700" dirty="0"/>
              <a:t>，这时候会在</a:t>
            </a:r>
            <a:r>
              <a:rPr lang="en-US" altLang="zh-CN" sz="1700" dirty="0"/>
              <a:t> _source </a:t>
            </a:r>
            <a:r>
              <a:rPr lang="zh-CN" altLang="zh-CN" sz="1700" dirty="0"/>
              <a:t>存储之外再为这个字段独立进行存储。</a:t>
            </a:r>
          </a:p>
          <a:p>
            <a:r>
              <a:rPr lang="en-US" altLang="zh-CN" sz="1700" dirty="0"/>
              <a:t> </a:t>
            </a:r>
            <a:endParaRPr lang="zh-CN" altLang="zh-CN" sz="1700" dirty="0"/>
          </a:p>
          <a:p>
            <a:r>
              <a:rPr lang="en-US" altLang="zh-CN" sz="1700" dirty="0"/>
              <a:t>https://www.elastic.co/guide/en/elasticsearch/client/net-api/5.x/returned-fields.html#_stored_fields</a:t>
            </a:r>
            <a:endParaRPr lang="zh-CN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906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四、</a:t>
            </a:r>
            <a:r>
              <a:rPr lang="zh-CN" altLang="zh-CN" b="1" dirty="0"/>
              <a:t>深入了解</a:t>
            </a:r>
            <a:r>
              <a:rPr lang="en-US" altLang="zh-CN" b="1" dirty="0" err="1"/>
              <a:t>es</a:t>
            </a:r>
            <a:r>
              <a:rPr lang="zh-CN" altLang="zh-CN" b="1" dirty="0"/>
              <a:t>做的那些事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9925614" cy="4453877"/>
          </a:xfrm>
        </p:spPr>
        <p:txBody>
          <a:bodyPr>
            <a:normAutofit/>
          </a:bodyPr>
          <a:lstStyle/>
          <a:p>
            <a:pPr marL="228600" lvl="1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2" action="ppaction://hlinksldjump"/>
              </a:rPr>
              <a:t>一切从</a:t>
            </a:r>
            <a:r>
              <a:rPr lang="en-US" altLang="zh-CN" b="1" dirty="0">
                <a:hlinkClick r:id="rId2" action="ppaction://hlinksldjump"/>
              </a:rPr>
              <a:t>Mapping</a:t>
            </a:r>
            <a:r>
              <a:rPr lang="zh-CN" altLang="zh-CN" b="1" dirty="0">
                <a:hlinkClick r:id="rId2" action="ppaction://hlinksldjump"/>
              </a:rPr>
              <a:t>开始</a:t>
            </a:r>
            <a:endParaRPr lang="zh-CN" altLang="zh-CN" b="1" dirty="0"/>
          </a:p>
          <a:p>
            <a:endParaRPr lang="en-US" altLang="zh-CN" sz="1600" b="1" dirty="0"/>
          </a:p>
          <a:p>
            <a:pPr marL="228600" lvl="1"/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>
                <a:hlinkClick r:id="rId3" action="ppaction://hlinksldjump"/>
              </a:rPr>
              <a:t>写入</a:t>
            </a:r>
            <a:r>
              <a:rPr lang="zh-CN" altLang="zh-CN" b="1" dirty="0" smtClean="0">
                <a:hlinkClick r:id="rId3" action="ppaction://hlinksldjump"/>
              </a:rPr>
              <a:t>索引</a:t>
            </a:r>
            <a:endParaRPr lang="en-US" altLang="zh-CN" b="1" dirty="0" smtClean="0"/>
          </a:p>
          <a:p>
            <a:pPr marL="228600" lvl="1"/>
            <a:endParaRPr lang="en-US" altLang="zh-CN" b="1" dirty="0"/>
          </a:p>
          <a:p>
            <a:pPr marL="228600" lvl="1"/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4" action="ppaction://hlinksldjump"/>
              </a:rPr>
              <a:t>接着你要知道搜索是怎么进行</a:t>
            </a:r>
            <a:r>
              <a:rPr lang="zh-CN" altLang="zh-CN" b="1" dirty="0" smtClean="0">
                <a:hlinkClick r:id="rId4" action="ppaction://hlinksldjump"/>
              </a:rPr>
              <a:t>的</a:t>
            </a:r>
            <a:endParaRPr lang="en-US" altLang="zh-CN" b="1" dirty="0" smtClean="0"/>
          </a:p>
          <a:p>
            <a:pPr marL="228600" lvl="1"/>
            <a:endParaRPr lang="en-US" altLang="zh-CN" b="1" dirty="0"/>
          </a:p>
          <a:p>
            <a:pPr marL="228600" lvl="1"/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5" action="ppaction://hlinksldjump"/>
              </a:rPr>
              <a:t>更新</a:t>
            </a:r>
            <a:r>
              <a:rPr lang="en-US" altLang="zh-CN" b="1" dirty="0">
                <a:hlinkClick r:id="rId5" action="ppaction://hlinksldjump"/>
              </a:rPr>
              <a:t>(Update)</a:t>
            </a:r>
            <a:r>
              <a:rPr lang="zh-CN" altLang="zh-CN" b="1" dirty="0">
                <a:hlinkClick r:id="rId5" action="ppaction://hlinksldjump"/>
              </a:rPr>
              <a:t>和删除</a:t>
            </a:r>
            <a:r>
              <a:rPr lang="en-US" altLang="zh-CN" b="1" dirty="0">
                <a:hlinkClick r:id="rId5" action="ppaction://hlinksldjump"/>
              </a:rPr>
              <a:t>(Delete)</a:t>
            </a:r>
            <a:r>
              <a:rPr lang="zh-CN" altLang="zh-CN" b="1" dirty="0">
                <a:hlinkClick r:id="rId5" action="ppaction://hlinksldjump"/>
              </a:rPr>
              <a:t>的那些必须知道的事</a:t>
            </a:r>
            <a:endParaRPr lang="zh-CN" altLang="zh-CN" b="1" dirty="0"/>
          </a:p>
          <a:p>
            <a:pPr marL="228600" lvl="1"/>
            <a:endParaRPr lang="zh-CN" altLang="zh-CN" b="1" dirty="0"/>
          </a:p>
          <a:p>
            <a:r>
              <a:rPr lang="en-US" altLang="zh-CN" sz="1600" dirty="0" smtClean="0"/>
              <a:t> </a:t>
            </a:r>
            <a:endParaRPr lang="zh-CN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613" y="1079177"/>
            <a:ext cx="8777949" cy="4351338"/>
          </a:xfrm>
        </p:spPr>
        <p:txBody>
          <a:bodyPr/>
          <a:lstStyle/>
          <a:p>
            <a:pPr lvl="1"/>
            <a:r>
              <a:rPr lang="zh-CN" altLang="zh-CN" b="1" dirty="0">
                <a:hlinkClick r:id="rId2" action="ppaction://hlinksldjump"/>
              </a:rPr>
              <a:t>一切从</a:t>
            </a:r>
            <a:r>
              <a:rPr lang="en-US" altLang="zh-CN" b="1" dirty="0">
                <a:hlinkClick r:id="rId2" action="ppaction://hlinksldjump"/>
              </a:rPr>
              <a:t>Mapping</a:t>
            </a:r>
            <a:r>
              <a:rPr lang="zh-CN" altLang="zh-CN" b="1" dirty="0" smtClean="0">
                <a:hlinkClick r:id="rId2" action="ppaction://hlinksldjump"/>
              </a:rPr>
              <a:t>开始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r>
              <a:rPr lang="en-US" altLang="zh-CN" sz="1600" dirty="0"/>
              <a:t>Mapping</a:t>
            </a:r>
            <a:r>
              <a:rPr lang="zh-CN" altLang="zh-CN" sz="1600" dirty="0"/>
              <a:t>就是在</a:t>
            </a:r>
            <a:r>
              <a:rPr lang="en-US" altLang="zh-CN" sz="1600" dirty="0" err="1"/>
              <a:t>Es</a:t>
            </a:r>
            <a:r>
              <a:rPr lang="zh-CN" altLang="zh-CN" sz="1600" dirty="0"/>
              <a:t>中建立一个文档结构，相当于</a:t>
            </a:r>
            <a:r>
              <a:rPr lang="en-US" altLang="zh-CN" sz="1600" dirty="0"/>
              <a:t>Relational DB</a:t>
            </a:r>
            <a:r>
              <a:rPr lang="zh-CN" altLang="zh-CN" sz="1600" dirty="0"/>
              <a:t>中</a:t>
            </a:r>
            <a:r>
              <a:rPr lang="en-US" altLang="zh-CN" sz="1600" dirty="0"/>
              <a:t>create table</a:t>
            </a:r>
            <a:r>
              <a:rPr lang="zh-CN" altLang="zh-CN" sz="1600" dirty="0"/>
              <a:t>。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Mapping</a:t>
            </a:r>
            <a:r>
              <a:rPr lang="zh-CN" altLang="zh-CN" sz="1600" dirty="0"/>
              <a:t>时，你必须清楚地知道哪些字段需要</a:t>
            </a:r>
            <a:r>
              <a:rPr lang="en-US" altLang="zh-CN" sz="1600" dirty="0"/>
              <a:t>index</a:t>
            </a:r>
            <a:r>
              <a:rPr lang="zh-CN" altLang="zh-CN" sz="1600" dirty="0"/>
              <a:t>（索引），哪些字段需要</a:t>
            </a:r>
            <a:r>
              <a:rPr lang="en-US" altLang="zh-CN" sz="1600" dirty="0" err="1"/>
              <a:t>doc_value</a:t>
            </a:r>
            <a:r>
              <a:rPr lang="zh-CN" altLang="zh-CN" sz="1600" dirty="0"/>
              <a:t>，哪些字段需要</a:t>
            </a:r>
            <a:r>
              <a:rPr lang="en-US" altLang="zh-CN" sz="1600" dirty="0"/>
              <a:t>store</a:t>
            </a:r>
            <a:r>
              <a:rPr lang="zh-CN" altLang="zh-CN" sz="1600" dirty="0"/>
              <a:t>。</a:t>
            </a:r>
          </a:p>
          <a:p>
            <a:pPr lvl="1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2604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144" y="1097837"/>
            <a:ext cx="9543059" cy="5834808"/>
          </a:xfrm>
        </p:spPr>
        <p:txBody>
          <a:bodyPr>
            <a:normAutofit/>
          </a:bodyPr>
          <a:lstStyle/>
          <a:p>
            <a:pPr marL="228600" lvl="1"/>
            <a:r>
              <a:rPr lang="zh-CN" altLang="zh-CN" b="1" dirty="0">
                <a:hlinkClick r:id="rId2" action="ppaction://hlinksldjump"/>
              </a:rPr>
              <a:t>写入</a:t>
            </a:r>
            <a:r>
              <a:rPr lang="zh-CN" altLang="zh-CN" b="1" dirty="0" smtClean="0">
                <a:hlinkClick r:id="rId2" action="ppaction://hlinksldjump"/>
              </a:rPr>
              <a:t>索引</a:t>
            </a:r>
            <a:endParaRPr lang="en-US" altLang="zh-CN" b="1" dirty="0" smtClean="0"/>
          </a:p>
          <a:p>
            <a:pPr marL="228600" lvl="1"/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Elasticsearch</a:t>
            </a:r>
            <a:r>
              <a:rPr lang="zh-CN" altLang="zh-CN" sz="1600" dirty="0"/>
              <a:t>集群中的每个节点都包含了改节点上分片的元数据信息。协调节点</a:t>
            </a:r>
            <a:r>
              <a:rPr lang="en-US" altLang="zh-CN" sz="1600" dirty="0"/>
              <a:t>(</a:t>
            </a:r>
            <a:r>
              <a:rPr lang="zh-CN" altLang="zh-CN" sz="1600" dirty="0"/>
              <a:t>默认</a:t>
            </a:r>
            <a:r>
              <a:rPr lang="en-US" altLang="zh-CN" sz="1600" dirty="0"/>
              <a:t>)</a:t>
            </a:r>
            <a:r>
              <a:rPr lang="zh-CN" altLang="zh-CN" sz="1600" dirty="0"/>
              <a:t>使用文档</a:t>
            </a:r>
            <a:r>
              <a:rPr lang="en-US" altLang="zh-CN" sz="1600" dirty="0"/>
              <a:t>ID</a:t>
            </a:r>
            <a:r>
              <a:rPr lang="zh-CN" altLang="zh-CN" sz="1600" dirty="0"/>
              <a:t>参与计算，以便为路由提供合适的分片。</a:t>
            </a:r>
            <a:r>
              <a:rPr lang="en-US" altLang="zh-CN" sz="1600" dirty="0"/>
              <a:t>Elasticsearch</a:t>
            </a:r>
            <a:r>
              <a:rPr lang="zh-CN" altLang="zh-CN" sz="1600" dirty="0"/>
              <a:t>使用</a:t>
            </a:r>
            <a:r>
              <a:rPr lang="en-US" altLang="zh-CN" sz="1600" dirty="0">
                <a:hlinkClick r:id="rId3"/>
              </a:rPr>
              <a:t>MurMurHash3</a:t>
            </a:r>
            <a:r>
              <a:rPr lang="zh-CN" altLang="zh-CN" sz="1600" dirty="0"/>
              <a:t>函数对文档</a:t>
            </a:r>
            <a:r>
              <a:rPr lang="en-US" altLang="zh-CN" sz="1600" dirty="0"/>
              <a:t>ID</a:t>
            </a:r>
            <a:r>
              <a:rPr lang="zh-CN" altLang="zh-CN" sz="1600" dirty="0"/>
              <a:t>进行哈希，其结果再对分片数量取模，得到的结果即是索引文档的分片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zh-CN" altLang="zh-CN" sz="1600" dirty="0"/>
          </a:p>
          <a:p>
            <a:endParaRPr lang="en-US" altLang="zh-CN" sz="1600" dirty="0" smtClean="0"/>
          </a:p>
          <a:p>
            <a:r>
              <a:rPr lang="zh-CN" altLang="zh-CN" sz="1600" dirty="0" smtClean="0"/>
              <a:t>如果你设置了</a:t>
            </a:r>
            <a:r>
              <a:rPr lang="en-US" altLang="zh-CN" sz="1600" dirty="0" smtClean="0"/>
              <a:t>routing</a:t>
            </a:r>
            <a:r>
              <a:rPr lang="zh-CN" altLang="zh-CN" sz="1600" dirty="0" smtClean="0"/>
              <a:t>，那么算法会变成：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600" dirty="0" err="1" smtClean="0"/>
              <a:t>Es</a:t>
            </a:r>
            <a:r>
              <a:rPr lang="zh-CN" altLang="zh-CN" sz="1600" dirty="0"/>
              <a:t>的文档就是个</a:t>
            </a:r>
            <a:r>
              <a:rPr lang="en-US" altLang="zh-CN" sz="1600" dirty="0" err="1"/>
              <a:t>json</a:t>
            </a:r>
            <a:r>
              <a:rPr lang="zh-CN" altLang="zh-CN" sz="1600" dirty="0"/>
              <a:t>结构的字符串，写入时会根据</a:t>
            </a:r>
            <a:r>
              <a:rPr lang="en-US" altLang="zh-CN" sz="1600" dirty="0"/>
              <a:t>mapping</a:t>
            </a:r>
            <a:r>
              <a:rPr lang="zh-CN" altLang="zh-CN" sz="1600" dirty="0"/>
              <a:t>的结构，存储文档，建立索引，以及分词。</a:t>
            </a:r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02225" y="3176842"/>
            <a:ext cx="7193903" cy="43852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 = hash(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document_id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 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num_of_primary_shards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90260" y="4247662"/>
            <a:ext cx="7218785" cy="43852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 = hash(routing) % 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num_of_primary_shards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1242" y="1119673"/>
            <a:ext cx="5195582" cy="5057290"/>
          </a:xfrm>
        </p:spPr>
        <p:txBody>
          <a:bodyPr/>
          <a:lstStyle/>
          <a:p>
            <a:pPr marL="228600" lvl="1"/>
            <a:r>
              <a:rPr lang="zh-CN" altLang="zh-CN" b="1" dirty="0"/>
              <a:t>接着你要知道搜索是怎么进行</a:t>
            </a:r>
            <a:r>
              <a:rPr lang="zh-CN" altLang="zh-CN" b="1" dirty="0" smtClean="0"/>
              <a:t>的</a:t>
            </a:r>
            <a:endParaRPr lang="en-US" altLang="zh-CN" b="1" dirty="0" smtClean="0"/>
          </a:p>
          <a:p>
            <a:pPr marL="228600" lvl="1"/>
            <a:endParaRPr lang="en-US" altLang="zh-CN" b="1" dirty="0"/>
          </a:p>
          <a:p>
            <a:pPr marL="228600" lvl="1"/>
            <a:endParaRPr lang="zh-CN" altLang="zh-CN" b="1" dirty="0"/>
          </a:p>
          <a:p>
            <a:endParaRPr lang="en-US" altLang="zh-CN" sz="1600" b="1" dirty="0" smtClean="0"/>
          </a:p>
          <a:p>
            <a:r>
              <a:rPr lang="en-US" altLang="zh-CN" sz="2000" b="1" dirty="0" smtClean="0"/>
              <a:t>Query</a:t>
            </a:r>
            <a:r>
              <a:rPr lang="zh-CN" altLang="zh-CN" sz="2000" b="1" dirty="0" smtClean="0"/>
              <a:t>阶段</a:t>
            </a:r>
            <a:endParaRPr lang="en-US" altLang="zh-CN" sz="2000" b="1" dirty="0" smtClean="0"/>
          </a:p>
          <a:p>
            <a:endParaRPr lang="en-US" altLang="zh-CN" sz="1600" b="1" dirty="0"/>
          </a:p>
          <a:p>
            <a:r>
              <a:rPr lang="zh-CN" altLang="zh-CN" sz="1600" dirty="0"/>
              <a:t>任意节点接受到</a:t>
            </a:r>
            <a:r>
              <a:rPr lang="en-US" altLang="zh-CN" sz="1600" dirty="0"/>
              <a:t>search request</a:t>
            </a:r>
            <a:r>
              <a:rPr lang="zh-CN" altLang="zh-CN" sz="1600" dirty="0"/>
              <a:t>，会分发到其他节点，每个节点都会对这次</a:t>
            </a:r>
            <a:r>
              <a:rPr lang="en-US" altLang="zh-CN" sz="1600" dirty="0"/>
              <a:t>request</a:t>
            </a:r>
            <a:r>
              <a:rPr lang="zh-CN" altLang="zh-CN" sz="1600" dirty="0"/>
              <a:t>做</a:t>
            </a:r>
            <a:r>
              <a:rPr lang="en-US" altLang="zh-CN" sz="1600" dirty="0"/>
              <a:t>query</a:t>
            </a:r>
            <a:r>
              <a:rPr lang="zh-CN" altLang="zh-CN" sz="1600" dirty="0"/>
              <a:t>搜索，并且返回</a:t>
            </a:r>
            <a:r>
              <a:rPr lang="en-US" altLang="zh-CN" sz="1600" dirty="0" err="1"/>
              <a:t>docid</a:t>
            </a:r>
            <a:r>
              <a:rPr lang="zh-CN" altLang="zh-CN" sz="1600" dirty="0"/>
              <a:t>和排序。</a:t>
            </a:r>
          </a:p>
          <a:p>
            <a:r>
              <a:rPr lang="zh-CN" altLang="zh-CN" sz="1600" dirty="0"/>
              <a:t>值得注意的是，每个节点都会执行同样的</a:t>
            </a:r>
            <a:r>
              <a:rPr lang="en-US" altLang="zh-CN" sz="1600" dirty="0"/>
              <a:t>search</a:t>
            </a:r>
            <a:r>
              <a:rPr lang="zh-CN" altLang="zh-CN" sz="1600" dirty="0"/>
              <a:t>。</a:t>
            </a:r>
            <a:endParaRPr lang="zh-CN" altLang="zh-CN" sz="1600" b="1" dirty="0"/>
          </a:p>
          <a:p>
            <a:endParaRPr lang="zh-CN" alt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609116"/>
              </p:ext>
            </p:extLst>
          </p:nvPr>
        </p:nvGraphicFramePr>
        <p:xfrm>
          <a:off x="6672955" y="1511558"/>
          <a:ext cx="4646239" cy="443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Visio" r:id="rId3" imgW="5699265" imgH="6466500" progId="Visio.Drawing.11">
                  <p:embed/>
                </p:oleObj>
              </mc:Choice>
              <mc:Fallback>
                <p:oleObj name="Visio" r:id="rId3" imgW="5699265" imgH="6466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6" t="15637"/>
                      <a:stretch>
                        <a:fillRect/>
                      </a:stretch>
                    </p:blipFill>
                    <p:spPr bwMode="auto">
                      <a:xfrm>
                        <a:off x="6672955" y="1511558"/>
                        <a:ext cx="4646239" cy="4436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Fetch</a:t>
            </a:r>
            <a:r>
              <a:rPr lang="zh-CN" altLang="zh-CN" sz="2000" b="1" dirty="0" smtClean="0"/>
              <a:t>阶段</a:t>
            </a:r>
            <a:endParaRPr lang="en-US" altLang="zh-CN" sz="2000" b="1" dirty="0" smtClean="0"/>
          </a:p>
          <a:p>
            <a:endParaRPr lang="zh-CN" altLang="zh-CN" sz="1600" b="1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获得</a:t>
            </a:r>
            <a:r>
              <a:rPr lang="en-US" altLang="zh-CN" sz="1600" dirty="0"/>
              <a:t>request</a:t>
            </a:r>
            <a:r>
              <a:rPr lang="zh-CN" altLang="zh-CN" sz="1600" dirty="0"/>
              <a:t>的节点，根据其他节点返回的</a:t>
            </a:r>
            <a:r>
              <a:rPr lang="en-US" altLang="zh-CN" sz="1600" dirty="0" err="1"/>
              <a:t>docid</a:t>
            </a:r>
            <a:r>
              <a:rPr lang="zh-CN" altLang="zh-CN" sz="1600" dirty="0"/>
              <a:t>和排序，根据排序和请求需要数据条数，</a:t>
            </a:r>
            <a:r>
              <a:rPr lang="en-US" altLang="zh-CN" sz="1600" dirty="0"/>
              <a:t>merge</a:t>
            </a:r>
            <a:r>
              <a:rPr lang="zh-CN" altLang="zh-CN" sz="1600" dirty="0"/>
              <a:t>数据，并记录</a:t>
            </a:r>
            <a:r>
              <a:rPr lang="en-US" altLang="zh-CN" sz="1600" dirty="0" err="1"/>
              <a:t>docid</a:t>
            </a:r>
            <a:r>
              <a:rPr lang="zh-CN" altLang="zh-CN" sz="1600" dirty="0"/>
              <a:t>和</a:t>
            </a:r>
            <a:r>
              <a:rPr lang="en-US" altLang="zh-CN" sz="1600" dirty="0"/>
              <a:t>node</a:t>
            </a:r>
            <a:r>
              <a:rPr lang="zh-CN" altLang="zh-CN" sz="1600" dirty="0"/>
              <a:t>的关系，重新发起</a:t>
            </a:r>
            <a:r>
              <a:rPr lang="en-US" altLang="zh-CN" sz="1600" dirty="0"/>
              <a:t>fetch</a:t>
            </a:r>
            <a:r>
              <a:rPr lang="zh-CN" altLang="zh-CN" sz="1600" dirty="0"/>
              <a:t>请求，其他节点根据</a:t>
            </a:r>
            <a:r>
              <a:rPr lang="en-US" altLang="zh-CN" sz="1600" dirty="0"/>
              <a:t>fetch</a:t>
            </a:r>
            <a:r>
              <a:rPr lang="zh-CN" altLang="zh-CN" sz="1600" dirty="0"/>
              <a:t>请求获得</a:t>
            </a:r>
            <a:r>
              <a:rPr lang="en-US" altLang="zh-CN" sz="1600" dirty="0"/>
              <a:t>doc</a:t>
            </a:r>
            <a:r>
              <a:rPr lang="zh-CN" altLang="zh-CN" sz="1600" dirty="0"/>
              <a:t>，返回给发起节点，发起节点组装数据并返回</a:t>
            </a:r>
            <a:r>
              <a:rPr lang="en-US" altLang="zh-CN" sz="1600" dirty="0"/>
              <a:t>response</a:t>
            </a:r>
            <a:r>
              <a:rPr lang="zh-CN" altLang="zh-CN" sz="1600" dirty="0"/>
              <a:t>给</a:t>
            </a:r>
            <a:r>
              <a:rPr lang="en-US" altLang="zh-CN" sz="1600" dirty="0"/>
              <a:t>client</a:t>
            </a:r>
            <a:endParaRPr lang="zh-CN" altLang="zh-CN" sz="1600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24580" y="8770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899763"/>
              </p:ext>
            </p:extLst>
          </p:nvPr>
        </p:nvGraphicFramePr>
        <p:xfrm>
          <a:off x="6324580" y="877078"/>
          <a:ext cx="5191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Visio" r:id="rId3" imgW="5597695" imgH="7233300" progId="Visio.Drawing.11">
                  <p:embed/>
                </p:oleObj>
              </mc:Choice>
              <mc:Fallback>
                <p:oleObj name="Visio" r:id="rId3" imgW="5597695" imgH="7233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59" t="31764"/>
                      <a:stretch>
                        <a:fillRect/>
                      </a:stretch>
                    </p:blipFill>
                    <p:spPr bwMode="auto">
                      <a:xfrm>
                        <a:off x="6324580" y="877078"/>
                        <a:ext cx="5191125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1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sz="2000" b="1" dirty="0">
                <a:hlinkClick r:id="rId3" action="ppaction://hlinksldjump"/>
              </a:rPr>
              <a:t>当有</a:t>
            </a:r>
            <a:r>
              <a:rPr lang="en-US" altLang="zh-CN" sz="2000" b="1" dirty="0">
                <a:hlinkClick r:id="rId3" action="ppaction://hlinksldjump"/>
              </a:rPr>
              <a:t>routing</a:t>
            </a:r>
            <a:r>
              <a:rPr lang="zh-CN" altLang="zh-CN" sz="2000" b="1" dirty="0">
                <a:hlinkClick r:id="rId3" action="ppaction://hlinksldjump"/>
              </a:rPr>
              <a:t>的时候</a:t>
            </a:r>
            <a:endParaRPr lang="zh-CN" altLang="zh-CN" sz="2000" b="1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415573"/>
              </p:ext>
            </p:extLst>
          </p:nvPr>
        </p:nvGraphicFramePr>
        <p:xfrm>
          <a:off x="2006082" y="2733870"/>
          <a:ext cx="8699211" cy="190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Visio" r:id="rId4" imgW="6698216" imgH="1460160" progId="Visio.Drawing.11">
                  <p:embed/>
                </p:oleObj>
              </mc:Choice>
              <mc:Fallback>
                <p:oleObj name="Visio" r:id="rId4" imgW="6698216" imgH="14601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082" y="2733870"/>
                        <a:ext cx="8699211" cy="1903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52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64427" y="920555"/>
            <a:ext cx="9524398" cy="5470913"/>
          </a:xfrm>
        </p:spPr>
        <p:txBody>
          <a:bodyPr>
            <a:normAutofit/>
          </a:bodyPr>
          <a:lstStyle/>
          <a:p>
            <a:r>
              <a:rPr lang="zh-CN" altLang="zh-CN" sz="2400" b="1" dirty="0"/>
              <a:t>更新</a:t>
            </a:r>
            <a:r>
              <a:rPr lang="en-US" altLang="zh-CN" sz="2400" b="1" dirty="0"/>
              <a:t>(Update)</a:t>
            </a:r>
            <a:r>
              <a:rPr lang="zh-CN" altLang="zh-CN" sz="2400" b="1" dirty="0"/>
              <a:t>和删除</a:t>
            </a:r>
            <a:r>
              <a:rPr lang="en-US" altLang="zh-CN" sz="2400" b="1" dirty="0" smtClean="0"/>
              <a:t>(Delete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的那些必须知道的</a:t>
            </a:r>
            <a:r>
              <a:rPr lang="zh-CN" altLang="zh-CN" sz="2400" b="1" dirty="0" smtClean="0"/>
              <a:t>事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endParaRPr lang="en-US" altLang="zh-CN" sz="1900" dirty="0"/>
          </a:p>
          <a:p>
            <a:r>
              <a:rPr lang="en-US" altLang="zh-CN" sz="1900" dirty="0" err="1"/>
              <a:t>Es</a:t>
            </a:r>
            <a:r>
              <a:rPr lang="zh-CN" altLang="zh-CN" sz="1900" dirty="0"/>
              <a:t>的文档是不可变的。</a:t>
            </a:r>
          </a:p>
          <a:p>
            <a:r>
              <a:rPr lang="en-US" altLang="zh-CN" sz="1900" dirty="0"/>
              <a:t>Delete</a:t>
            </a:r>
            <a:r>
              <a:rPr lang="zh-CN" altLang="zh-CN" sz="1900" dirty="0"/>
              <a:t>操作不会删除文档，而是把文档标记为删除，搜索时会忽略这些文档</a:t>
            </a:r>
          </a:p>
          <a:p>
            <a:r>
              <a:rPr lang="en-US" altLang="zh-CN" sz="1900" dirty="0"/>
              <a:t>Update</a:t>
            </a:r>
            <a:r>
              <a:rPr lang="zh-CN" altLang="zh-CN" sz="1900" dirty="0"/>
              <a:t>操作其实是删除</a:t>
            </a:r>
            <a:r>
              <a:rPr lang="en-US" altLang="zh-CN" sz="1900" dirty="0"/>
              <a:t>+</a:t>
            </a:r>
            <a:r>
              <a:rPr lang="zh-CN" altLang="zh-CN" sz="1900" dirty="0"/>
              <a:t>新增的过程。同样不会删除文档，仅仅是标记为删除。</a:t>
            </a:r>
          </a:p>
          <a:p>
            <a:r>
              <a:rPr lang="en-US" altLang="zh-CN" sz="1900" dirty="0"/>
              <a:t> </a:t>
            </a:r>
            <a:endParaRPr lang="zh-CN" altLang="zh-CN" sz="1900" dirty="0"/>
          </a:p>
          <a:p>
            <a:r>
              <a:rPr lang="zh-CN" altLang="zh-CN" sz="1900" dirty="0"/>
              <a:t>频繁的</a:t>
            </a:r>
            <a:r>
              <a:rPr lang="en-US" altLang="zh-CN" sz="1900" dirty="0"/>
              <a:t>U</a:t>
            </a:r>
            <a:r>
              <a:rPr lang="zh-CN" altLang="zh-CN" sz="1900" dirty="0"/>
              <a:t>和</a:t>
            </a:r>
            <a:r>
              <a:rPr lang="en-US" altLang="zh-CN" sz="1900" dirty="0"/>
              <a:t>D</a:t>
            </a:r>
            <a:r>
              <a:rPr lang="zh-CN" altLang="zh-CN" sz="1900" dirty="0"/>
              <a:t>操作会产生大量的</a:t>
            </a:r>
            <a:r>
              <a:rPr lang="en-US" altLang="zh-CN" sz="1900" dirty="0"/>
              <a:t>segment</a:t>
            </a:r>
            <a:r>
              <a:rPr lang="zh-CN" altLang="zh-CN" sz="1900" dirty="0"/>
              <a:t>，而</a:t>
            </a:r>
            <a:r>
              <a:rPr lang="en-US" altLang="zh-CN" sz="1900" dirty="0"/>
              <a:t>segment</a:t>
            </a:r>
            <a:r>
              <a:rPr lang="zh-CN" altLang="zh-CN" sz="1900" dirty="0"/>
              <a:t>越多，搜索效率会越低。必须通过</a:t>
            </a:r>
            <a:r>
              <a:rPr lang="en-US" altLang="zh-CN" sz="1900" dirty="0"/>
              <a:t>optimize</a:t>
            </a:r>
            <a:r>
              <a:rPr lang="zh-CN" altLang="zh-CN" sz="1900" dirty="0"/>
              <a:t>优化索引。（我们下面会讲）</a:t>
            </a:r>
          </a:p>
          <a:p>
            <a:r>
              <a:rPr lang="en-US" altLang="zh-CN" sz="1900" dirty="0"/>
              <a:t> </a:t>
            </a:r>
            <a:endParaRPr lang="zh-CN" altLang="zh-CN" sz="1900" dirty="0"/>
          </a:p>
          <a:p>
            <a:r>
              <a:rPr lang="en-US" altLang="zh-CN" sz="1900" dirty="0" err="1"/>
              <a:t>Es</a:t>
            </a:r>
            <a:r>
              <a:rPr lang="zh-CN" altLang="zh-CN" sz="1900" dirty="0"/>
              <a:t>是相对实时的不是绝对实时的，因为</a:t>
            </a:r>
            <a:r>
              <a:rPr lang="en-US" altLang="zh-CN" sz="1900" dirty="0" err="1"/>
              <a:t>es</a:t>
            </a:r>
            <a:r>
              <a:rPr lang="zh-CN" altLang="zh-CN" sz="1900" dirty="0"/>
              <a:t>需要通过一个</a:t>
            </a:r>
            <a:r>
              <a:rPr lang="en-US" altLang="zh-CN" sz="1900" dirty="0"/>
              <a:t>refresh</a:t>
            </a:r>
            <a:r>
              <a:rPr lang="zh-CN" altLang="zh-CN" sz="1900" dirty="0"/>
              <a:t>机制，才能把改变的数据从缓存区写到磁盘上，之后我们才能搜索到最新的数据。</a:t>
            </a:r>
          </a:p>
          <a:p>
            <a:r>
              <a:rPr lang="zh-CN" altLang="zh-CN" sz="1900" dirty="0"/>
              <a:t>一般</a:t>
            </a:r>
            <a:r>
              <a:rPr lang="en-US" altLang="zh-CN" sz="1900" dirty="0"/>
              <a:t>refresh</a:t>
            </a:r>
            <a:r>
              <a:rPr lang="zh-CN" altLang="zh-CN" sz="1900" dirty="0"/>
              <a:t>默认是</a:t>
            </a:r>
            <a:r>
              <a:rPr lang="en-US" altLang="zh-CN" sz="1900" dirty="0"/>
              <a:t>1s</a:t>
            </a:r>
            <a:r>
              <a:rPr lang="zh-CN" altLang="zh-CN" sz="1900" dirty="0"/>
              <a:t>。当然这个值是可以配置的。通常我们需要在代码中显式执行</a:t>
            </a:r>
            <a:r>
              <a:rPr lang="en-US" altLang="zh-CN" sz="1900" dirty="0"/>
              <a:t>refresh</a:t>
            </a:r>
            <a:r>
              <a:rPr lang="zh-CN" altLang="zh-CN" sz="1900" dirty="0"/>
              <a:t>比较好。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8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zh-CN" dirty="0"/>
              <a:t>用插件改变</a:t>
            </a:r>
            <a:r>
              <a:rPr lang="en-US" altLang="zh-CN" dirty="0" err="1"/>
              <a:t>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7023" y="1556321"/>
            <a:ext cx="10158880" cy="48444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ES</a:t>
            </a:r>
            <a:r>
              <a:rPr lang="zh-CN" altLang="zh-CN" sz="1600" dirty="0"/>
              <a:t>的代码十分开放，你可以通过他的</a:t>
            </a:r>
            <a:r>
              <a:rPr lang="en-US" altLang="zh-CN" sz="1600" dirty="0"/>
              <a:t>plugin modules</a:t>
            </a:r>
            <a:r>
              <a:rPr lang="zh-CN" altLang="zh-CN" sz="1600" dirty="0"/>
              <a:t>（插件模块）实现属于自己的处理逻辑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Es</a:t>
            </a:r>
            <a:r>
              <a:rPr lang="zh-CN" altLang="zh-CN" sz="1600" dirty="0"/>
              <a:t>有很多丰富的插件都是基于这个模块实现的。如</a:t>
            </a:r>
            <a:r>
              <a:rPr lang="en-US" altLang="zh-CN" sz="1600" dirty="0" err="1"/>
              <a:t>ik</a:t>
            </a:r>
            <a:r>
              <a:rPr lang="zh-CN" altLang="zh-CN" sz="1600" dirty="0"/>
              <a:t>分词器，拼音分词，安全验证插件</a:t>
            </a:r>
            <a:r>
              <a:rPr lang="zh-CN" altLang="zh-CN" sz="1600" dirty="0" smtClean="0"/>
              <a:t>等等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简单</a:t>
            </a:r>
            <a:r>
              <a:rPr lang="zh-CN" altLang="zh-CN" sz="1600" dirty="0"/>
              <a:t>自定义一个</a:t>
            </a:r>
            <a:r>
              <a:rPr lang="en-US" altLang="zh-CN" sz="1600" dirty="0"/>
              <a:t>restful</a:t>
            </a:r>
            <a:r>
              <a:rPr lang="zh-CN" altLang="zh-CN" sz="1600" dirty="0"/>
              <a:t>的接口插件，</a:t>
            </a:r>
            <a:r>
              <a:rPr lang="en-US" altLang="zh-CN" sz="1600" dirty="0" err="1"/>
              <a:t>es</a:t>
            </a:r>
            <a:r>
              <a:rPr lang="zh-CN" altLang="zh-CN" sz="1600" dirty="0"/>
              <a:t>源码下的</a:t>
            </a:r>
            <a:r>
              <a:rPr lang="en-US" altLang="zh-CN" sz="1600" dirty="0" err="1"/>
              <a:t>deletebyquery</a:t>
            </a:r>
            <a:r>
              <a:rPr lang="zh-CN" altLang="zh-CN" sz="1600" dirty="0"/>
              <a:t>插件。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实现</a:t>
            </a:r>
            <a:r>
              <a:rPr lang="en-US" altLang="zh-CN" sz="1600" dirty="0"/>
              <a:t>plugin</a:t>
            </a:r>
            <a:r>
              <a:rPr lang="zh-CN" altLang="zh-CN" sz="1600" dirty="0" smtClean="0"/>
              <a:t>接口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zh-CN" sz="1600" dirty="0" smtClean="0"/>
              <a:t>实现</a:t>
            </a:r>
            <a:r>
              <a:rPr lang="en-US" altLang="zh-CN" sz="1600" dirty="0" err="1"/>
              <a:t>restHandler</a:t>
            </a:r>
            <a:r>
              <a:rPr lang="zh-CN" altLang="zh-CN" sz="1600" dirty="0" smtClean="0"/>
              <a:t>接口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zh-CN" sz="1600" dirty="0" smtClean="0"/>
              <a:t>实现</a:t>
            </a:r>
            <a:r>
              <a:rPr lang="en-US" altLang="zh-CN" sz="1600" dirty="0" err="1"/>
              <a:t>tcp</a:t>
            </a:r>
            <a:r>
              <a:rPr lang="zh-CN" altLang="zh-CN" sz="1600" dirty="0"/>
              <a:t>接口</a:t>
            </a:r>
            <a:r>
              <a:rPr lang="en-US" altLang="zh-CN" sz="1600" dirty="0" err="1" smtClean="0"/>
              <a:t>HandledTransportAction</a:t>
            </a:r>
            <a:endParaRPr lang="en-US" altLang="zh-CN" sz="1600" dirty="0"/>
          </a:p>
          <a:p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40155" y="3452079"/>
            <a:ext cx="780039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public class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DeleteByQueryPlugin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extends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Plugin {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  }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40155" y="4750938"/>
            <a:ext cx="7800391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public class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RestDeleteByQueryAction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extends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BaseRestHandler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2161" y="5638924"/>
            <a:ext cx="7828385" cy="5386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public class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TransportDeleteByQueryAction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extends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HandledTransportAction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DeleteByQueryRequest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DeleteByQueryResponse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&gt;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8887" y="1968759"/>
            <a:ext cx="5891806" cy="40214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en-US" altLang="zh-CN" dirty="0">
                <a:hlinkClick r:id="rId3" tooltip="ElasticSearch自定义排序"/>
              </a:rPr>
              <a:t>ElasticSearch自定义排序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9153" y="1968759"/>
            <a:ext cx="4754880" cy="4351338"/>
          </a:xfrm>
        </p:spPr>
        <p:txBody>
          <a:bodyPr/>
          <a:lstStyle/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zh-CN" sz="1600" b="1" dirty="0" smtClean="0"/>
              <a:t>基于</a:t>
            </a:r>
            <a:r>
              <a:rPr lang="en-US" altLang="zh-CN" sz="1600" b="1" dirty="0"/>
              <a:t>Groovy</a:t>
            </a:r>
            <a:r>
              <a:rPr lang="zh-CN" altLang="zh-CN" sz="1600" b="1" dirty="0"/>
              <a:t>脚本的自定义</a:t>
            </a:r>
            <a:r>
              <a:rPr lang="zh-CN" altLang="zh-CN" sz="1600" b="1" dirty="0" smtClean="0"/>
              <a:t>排序</a:t>
            </a:r>
            <a:endParaRPr lang="en-US" altLang="zh-CN" sz="1600" b="1" dirty="0" smtClean="0"/>
          </a:p>
          <a:p>
            <a:endParaRPr lang="zh-CN" altLang="zh-CN" sz="1600" dirty="0"/>
          </a:p>
          <a:p>
            <a:r>
              <a:rPr lang="en-US" altLang="zh-CN" sz="1600" dirty="0"/>
              <a:t>Groovy</a:t>
            </a:r>
            <a:r>
              <a:rPr lang="zh-CN" altLang="zh-CN" sz="1600" dirty="0"/>
              <a:t>脚本即可以直接放在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/scripts</a:t>
            </a:r>
            <a:r>
              <a:rPr lang="zh-CN" altLang="zh-CN" sz="1600" dirty="0"/>
              <a:t>下面，服务端运行，也可以通过</a:t>
            </a:r>
            <a:r>
              <a:rPr lang="en-US" altLang="zh-CN" sz="1600" dirty="0"/>
              <a:t>request</a:t>
            </a:r>
            <a:r>
              <a:rPr lang="zh-CN" altLang="zh-CN" sz="1600" dirty="0"/>
              <a:t>直接传输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脚本执行。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7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371600" lvl="3" indent="0"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二、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基础知识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三、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必须了解的几个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的核心算法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四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深入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了解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做</a:t>
            </a:r>
            <a:r>
              <a:rPr lang="zh-CN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的那些事</a:t>
            </a: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五、</a:t>
            </a:r>
            <a:r>
              <a:rPr lang="zh-CN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用插件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改变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endParaRPr lang="zh-CN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六、</a:t>
            </a:r>
            <a:r>
              <a:rPr lang="en-US" altLang="zh-CN" sz="2800" b="1" dirty="0"/>
              <a:t>ElasticSearch</a:t>
            </a:r>
            <a:r>
              <a:rPr lang="en-US" altLang="zh-CN" sz="2800" b="1" dirty="0" smtClean="0"/>
              <a:t>自定义排序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七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实战</a:t>
            </a:r>
          </a:p>
          <a:p>
            <a:pPr marL="1371600" lvl="3" indent="0">
              <a:buNone/>
            </a:pPr>
            <a:endParaRPr lang="zh-CN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007706"/>
            <a:ext cx="9580382" cy="5169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zh-CN" b="1" dirty="0" smtClean="0"/>
              <a:t>基</a:t>
            </a:r>
            <a:r>
              <a:rPr lang="zh-CN" altLang="zh-CN" sz="2400" b="1" dirty="0" smtClean="0"/>
              <a:t>于</a:t>
            </a:r>
            <a:r>
              <a:rPr lang="en-US" altLang="zh-CN" sz="2400" b="1" dirty="0"/>
              <a:t>native</a:t>
            </a:r>
            <a:r>
              <a:rPr lang="zh-CN" altLang="zh-CN" sz="2400" b="1" dirty="0"/>
              <a:t>脚本的自定义排序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ES</a:t>
            </a:r>
            <a:r>
              <a:rPr lang="zh-CN" altLang="zh-CN" sz="1600" dirty="0"/>
              <a:t>中的</a:t>
            </a:r>
            <a:r>
              <a:rPr lang="en-US" altLang="zh-CN" sz="1600" dirty="0"/>
              <a:t>native</a:t>
            </a:r>
            <a:r>
              <a:rPr lang="zh-CN" altLang="zh-CN" sz="1600" dirty="0"/>
              <a:t>脚本使用</a:t>
            </a:r>
            <a:r>
              <a:rPr lang="en-US" altLang="zh-CN" sz="1600" dirty="0"/>
              <a:t>java</a:t>
            </a:r>
            <a:r>
              <a:rPr lang="zh-CN" altLang="zh-CN" sz="1600" dirty="0"/>
              <a:t>语言编写，并需要实现相应的</a:t>
            </a:r>
            <a:r>
              <a:rPr lang="en-US" altLang="zh-CN" sz="1600" dirty="0" err="1"/>
              <a:t>NativeScriptFactory</a:t>
            </a:r>
            <a:r>
              <a:rPr lang="zh-CN" altLang="zh-CN" sz="1600" dirty="0" smtClean="0"/>
              <a:t>接口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Groovy</a:t>
            </a:r>
            <a:r>
              <a:rPr lang="zh-CN" altLang="zh-CN" sz="2400" b="1" dirty="0"/>
              <a:t>脚本自定义排序和</a:t>
            </a:r>
            <a:r>
              <a:rPr lang="en-US" altLang="zh-CN" sz="2400" b="1" dirty="0"/>
              <a:t>Native</a:t>
            </a:r>
            <a:r>
              <a:rPr lang="zh-CN" altLang="zh-CN" sz="2400" b="1" dirty="0"/>
              <a:t>自定排序的比较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sz="1600" dirty="0"/>
              <a:t>相对于</a:t>
            </a:r>
            <a:r>
              <a:rPr lang="en-US" altLang="zh-CN" sz="1600" dirty="0"/>
              <a:t>Native</a:t>
            </a:r>
            <a:r>
              <a:rPr lang="zh-CN" altLang="zh-CN" sz="1600" dirty="0"/>
              <a:t>自定义排序，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脚本自定义排序实现和部署方便：不用编译打包，不用修改配置文件，也不用重启</a:t>
            </a:r>
            <a:r>
              <a:rPr lang="en-US" altLang="zh-CN" sz="1600" dirty="0"/>
              <a:t>ES</a:t>
            </a:r>
            <a:r>
              <a:rPr lang="zh-CN" altLang="zh-CN" sz="1600" dirty="0"/>
              <a:t>，但是</a:t>
            </a:r>
            <a:r>
              <a:rPr lang="en-US" altLang="zh-CN" sz="1600" dirty="0"/>
              <a:t>Native</a:t>
            </a:r>
            <a:r>
              <a:rPr lang="zh-CN" altLang="zh-CN" sz="1600" dirty="0"/>
              <a:t>自定义排序的速度是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脚本自定义排序速度的</a:t>
            </a:r>
            <a:r>
              <a:rPr lang="en-US" altLang="zh-CN" sz="1600" dirty="0"/>
              <a:t>1</a:t>
            </a:r>
            <a:r>
              <a:rPr lang="zh-CN" altLang="zh-CN" sz="1600" dirty="0"/>
              <a:t>到</a:t>
            </a:r>
            <a:r>
              <a:rPr lang="en-US" altLang="zh-CN" sz="1600" dirty="0"/>
              <a:t>3</a:t>
            </a:r>
            <a:r>
              <a:rPr lang="zh-CN" altLang="zh-CN" sz="1600" dirty="0"/>
              <a:t>倍，因此建议大家使用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脚本做实验，但是在生产环境中使用</a:t>
            </a:r>
            <a:r>
              <a:rPr lang="en-US" altLang="zh-CN" sz="1600" dirty="0"/>
              <a:t>Native</a:t>
            </a:r>
            <a:r>
              <a:rPr lang="zh-CN" altLang="zh-CN" sz="1600" dirty="0"/>
              <a:t>脚本。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七、</a:t>
            </a:r>
            <a:r>
              <a:rPr lang="en-US" altLang="zh-CN" b="1" dirty="0" err="1"/>
              <a:t>Es</a:t>
            </a:r>
            <a:r>
              <a:rPr lang="zh-CN" altLang="zh-CN" b="1" dirty="0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057867" cy="4351338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2" action="ppaction://hlinksldjump"/>
              </a:rPr>
              <a:t>必须注意的</a:t>
            </a:r>
            <a:r>
              <a:rPr lang="zh-CN" altLang="zh-CN" b="1" dirty="0" smtClean="0">
                <a:hlinkClick r:id="rId2" action="ppaction://hlinksldjump"/>
              </a:rPr>
              <a:t>配置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>
                <a:hlinkClick r:id="rId3" action="ppaction://hlinksldjump"/>
              </a:rPr>
              <a:t>GC</a:t>
            </a:r>
            <a:r>
              <a:rPr lang="zh-CN" altLang="zh-CN" b="1" dirty="0" smtClean="0">
                <a:hlinkClick r:id="rId3" action="ppaction://hlinksldjump"/>
              </a:rPr>
              <a:t>配置</a:t>
            </a:r>
            <a:endParaRPr lang="en-US" altLang="zh-CN" b="1" dirty="0" smtClean="0"/>
          </a:p>
          <a:p>
            <a:endParaRPr lang="en-US" altLang="zh-CN" b="1" dirty="0"/>
          </a:p>
          <a:p>
            <a:pPr marL="228600" lvl="1"/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4" action="ppaction://hlinksldjump"/>
              </a:rPr>
              <a:t>监控接口</a:t>
            </a:r>
            <a:endParaRPr lang="zh-CN" altLang="zh-CN" b="1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57732" y="827249"/>
            <a:ext cx="9813648" cy="5582881"/>
          </a:xfrm>
        </p:spPr>
        <p:txBody>
          <a:bodyPr>
            <a:normAutofit fontScale="92500" lnSpcReduction="10000"/>
          </a:bodyPr>
          <a:lstStyle/>
          <a:p>
            <a:pPr marL="228600" lvl="1"/>
            <a:r>
              <a:rPr lang="zh-CN" altLang="zh-CN" sz="2600" b="1" dirty="0">
                <a:hlinkClick r:id="rId2" action="ppaction://hlinksldjump"/>
              </a:rPr>
              <a:t>必须注意的</a:t>
            </a:r>
            <a:r>
              <a:rPr lang="zh-CN" altLang="zh-CN" sz="2600" b="1" dirty="0" smtClean="0">
                <a:hlinkClick r:id="rId2" action="ppaction://hlinksldjump"/>
              </a:rPr>
              <a:t>配置</a:t>
            </a:r>
            <a:endParaRPr lang="en-US" altLang="zh-CN" sz="2600" b="1" dirty="0" smtClean="0"/>
          </a:p>
          <a:p>
            <a:pPr marL="228600" lvl="1"/>
            <a:endParaRPr lang="zh-CN" altLang="zh-CN" b="1" dirty="0"/>
          </a:p>
          <a:p>
            <a:r>
              <a:rPr lang="zh-CN" altLang="zh-CN" sz="2200" b="1" dirty="0"/>
              <a:t>节点</a:t>
            </a:r>
          </a:p>
          <a:p>
            <a:r>
              <a:rPr lang="en-US" altLang="zh-CN" sz="1700" b="1" dirty="0" err="1"/>
              <a:t>node.master</a:t>
            </a:r>
            <a:r>
              <a:rPr lang="zh-CN" altLang="zh-CN" sz="1700" dirty="0"/>
              <a:t>属性为</a:t>
            </a:r>
            <a:r>
              <a:rPr lang="en-US" altLang="zh-CN" sz="1700" b="1" dirty="0"/>
              <a:t>true</a:t>
            </a:r>
            <a:r>
              <a:rPr lang="en-US" altLang="zh-CN" sz="1700" dirty="0"/>
              <a:t>(</a:t>
            </a:r>
            <a:r>
              <a:rPr lang="zh-CN" altLang="zh-CN" sz="1700" dirty="0"/>
              <a:t>默认</a:t>
            </a:r>
            <a:r>
              <a:rPr lang="en-US" altLang="zh-CN" sz="1700" dirty="0"/>
              <a:t>)</a:t>
            </a:r>
            <a:r>
              <a:rPr lang="zh-CN" altLang="zh-CN" sz="1700" dirty="0"/>
              <a:t>成为主</a:t>
            </a:r>
            <a:r>
              <a:rPr lang="zh-CN" altLang="zh-CN" sz="1700" dirty="0" smtClean="0"/>
              <a:t>节点</a:t>
            </a:r>
            <a:endParaRPr lang="en-US" altLang="zh-CN" sz="1700" dirty="0" smtClean="0"/>
          </a:p>
          <a:p>
            <a:r>
              <a:rPr lang="en-US" altLang="zh-CN" sz="1700" b="1" dirty="0" err="1"/>
              <a:t>node.data</a:t>
            </a:r>
            <a:r>
              <a:rPr lang="zh-CN" altLang="zh-CN" sz="1700" dirty="0"/>
              <a:t>属性为</a:t>
            </a:r>
            <a:r>
              <a:rPr lang="en-US" altLang="zh-CN" sz="1700" b="1" dirty="0"/>
              <a:t>true</a:t>
            </a:r>
            <a:r>
              <a:rPr lang="en-US" altLang="zh-CN" sz="1700" dirty="0"/>
              <a:t>(</a:t>
            </a:r>
            <a:r>
              <a:rPr lang="zh-CN" altLang="zh-CN" sz="1700" dirty="0"/>
              <a:t>默认</a:t>
            </a:r>
            <a:r>
              <a:rPr lang="en-US" altLang="zh-CN" sz="1700" dirty="0"/>
              <a:t>)</a:t>
            </a:r>
            <a:r>
              <a:rPr lang="zh-CN" altLang="zh-CN" sz="1700" dirty="0"/>
              <a:t>成为数据</a:t>
            </a:r>
            <a:r>
              <a:rPr lang="zh-CN" altLang="zh-CN" sz="1700" dirty="0" smtClean="0"/>
              <a:t>节点</a:t>
            </a:r>
            <a:endParaRPr lang="en-US" altLang="zh-CN" sz="1700" dirty="0" smtClean="0"/>
          </a:p>
          <a:p>
            <a:r>
              <a:rPr lang="en-US" altLang="zh-CN" sz="1700" b="1" dirty="0" err="1"/>
              <a:t>node.master</a:t>
            </a:r>
            <a:r>
              <a:rPr lang="zh-CN" altLang="zh-CN" sz="1700" dirty="0"/>
              <a:t>属性和</a:t>
            </a:r>
            <a:r>
              <a:rPr lang="en-US" altLang="zh-CN" sz="1700" b="1" dirty="0" err="1"/>
              <a:t>node.data</a:t>
            </a:r>
            <a:r>
              <a:rPr lang="zh-CN" altLang="zh-CN" sz="1700" dirty="0"/>
              <a:t>属性都设置为</a:t>
            </a:r>
            <a:r>
              <a:rPr lang="en-US" altLang="zh-CN" sz="1700" b="1" dirty="0"/>
              <a:t>false</a:t>
            </a:r>
            <a:r>
              <a:rPr lang="zh-CN" altLang="zh-CN" sz="1700" dirty="0"/>
              <a:t>，那么该节点就是一个客户端节</a:t>
            </a:r>
            <a:r>
              <a:rPr lang="zh-CN" altLang="zh-CN" sz="1700" dirty="0" smtClean="0"/>
              <a:t>点</a:t>
            </a:r>
            <a:endParaRPr lang="en-US" altLang="zh-CN" sz="1700" dirty="0" smtClean="0"/>
          </a:p>
          <a:p>
            <a:endParaRPr lang="en-US" altLang="zh-CN" sz="2100" dirty="0"/>
          </a:p>
          <a:p>
            <a:r>
              <a:rPr lang="zh-CN" altLang="zh-CN" sz="2200" b="1" dirty="0"/>
              <a:t>禁用</a:t>
            </a:r>
            <a:r>
              <a:rPr lang="en-US" altLang="zh-CN" sz="2200" b="1" dirty="0"/>
              <a:t>swap</a:t>
            </a:r>
          </a:p>
          <a:p>
            <a:r>
              <a:rPr lang="en-US" altLang="zh-CN" sz="1700" dirty="0" err="1"/>
              <a:t>bootstrap.mlockall</a:t>
            </a:r>
            <a:r>
              <a:rPr lang="en-US" altLang="zh-CN" sz="1700" dirty="0"/>
              <a:t>: </a:t>
            </a:r>
            <a:r>
              <a:rPr lang="en-US" altLang="zh-CN" sz="1700" dirty="0" smtClean="0"/>
              <a:t>true</a:t>
            </a:r>
          </a:p>
          <a:p>
            <a:endParaRPr lang="zh-CN" altLang="zh-CN" sz="2100" dirty="0"/>
          </a:p>
          <a:p>
            <a:r>
              <a:rPr lang="zh-CN" altLang="zh-CN" sz="2200" b="1" dirty="0"/>
              <a:t>集群配置</a:t>
            </a:r>
          </a:p>
          <a:p>
            <a:r>
              <a:rPr lang="en-US" altLang="zh-CN" sz="1700" dirty="0" err="1"/>
              <a:t>discovery.zen.ping.timeout</a:t>
            </a:r>
            <a:r>
              <a:rPr lang="en-US" altLang="zh-CN" sz="1700" dirty="0"/>
              <a:t>: 3s</a:t>
            </a:r>
            <a:endParaRPr lang="zh-CN" altLang="zh-CN" sz="1700" dirty="0"/>
          </a:p>
          <a:p>
            <a:r>
              <a:rPr lang="en-US" altLang="zh-CN" sz="1700" dirty="0" err="1"/>
              <a:t>discovery.zen.ping.multicast.enabled</a:t>
            </a:r>
            <a:r>
              <a:rPr lang="en-US" altLang="zh-CN" sz="1700" dirty="0"/>
              <a:t>: false</a:t>
            </a:r>
            <a:endParaRPr lang="zh-CN" altLang="zh-CN" sz="1700" dirty="0"/>
          </a:p>
          <a:p>
            <a:r>
              <a:rPr lang="en-US" altLang="zh-CN" sz="1700" dirty="0" err="1"/>
              <a:t>discovery.zen.ping.unicast.hosts</a:t>
            </a:r>
            <a:r>
              <a:rPr lang="en-US" altLang="zh-CN" sz="1700" dirty="0"/>
              <a:t>: ["host1", "host2:port", "host3[</a:t>
            </a:r>
            <a:r>
              <a:rPr lang="en-US" altLang="zh-CN" sz="1700" dirty="0" err="1"/>
              <a:t>portX-portY</a:t>
            </a:r>
            <a:r>
              <a:rPr lang="en-US" altLang="zh-CN" sz="1700" dirty="0" smtClean="0"/>
              <a:t>]"]</a:t>
            </a:r>
          </a:p>
          <a:p>
            <a:endParaRPr lang="en-US" altLang="zh-CN" sz="2200" b="1" dirty="0"/>
          </a:p>
          <a:p>
            <a:r>
              <a:rPr lang="en-US" altLang="zh-CN" sz="2200" b="1" dirty="0"/>
              <a:t>Refresh</a:t>
            </a:r>
            <a:r>
              <a:rPr lang="zh-CN" altLang="zh-CN" sz="2200" b="1" dirty="0"/>
              <a:t>配置</a:t>
            </a:r>
            <a:endParaRPr lang="en-US" altLang="zh-CN" sz="2200" b="1" dirty="0"/>
          </a:p>
          <a:p>
            <a:r>
              <a:rPr lang="en-US" altLang="zh-CN" sz="1700" dirty="0" err="1"/>
              <a:t>index.refresh_interval</a:t>
            </a:r>
            <a:r>
              <a:rPr lang="zh-CN" altLang="zh-CN" sz="1700" dirty="0"/>
              <a:t>：</a:t>
            </a:r>
            <a:r>
              <a:rPr lang="en-US" altLang="zh-CN" sz="1700" dirty="0"/>
              <a:t>1s</a:t>
            </a:r>
            <a:endParaRPr lang="zh-CN" altLang="zh-CN" sz="1700" dirty="0"/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9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168" y="771266"/>
            <a:ext cx="6566595" cy="5666856"/>
          </a:xfrm>
        </p:spPr>
        <p:txBody>
          <a:bodyPr/>
          <a:lstStyle/>
          <a:p>
            <a:pPr lvl="1"/>
            <a:r>
              <a:rPr lang="en-US" altLang="zh-CN" b="1" dirty="0">
                <a:hlinkClick r:id="rId2" action="ppaction://hlinksldjump"/>
              </a:rPr>
              <a:t>GC</a:t>
            </a:r>
            <a:r>
              <a:rPr lang="zh-CN" altLang="zh-CN" b="1" dirty="0" smtClean="0">
                <a:hlinkClick r:id="rId2" action="ppaction://hlinksldjump"/>
              </a:rPr>
              <a:t>配置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marL="457200" lvl="1" indent="0"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默认是用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）初始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the World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对象，标记直接到达的对象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）并发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标记：完全遍历初始标记直接到达的对象，并标记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）再次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the World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查找在并发标记阶段漏过的对象，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这些对象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是在并发收集器完成对象跟踪之后由应用线程更新的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）并发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清理：回收不可及对象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加入空闲列表，存活的对象不移动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）重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置：清理数据结构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为下一个并发收集做准备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/>
            <a:endParaRPr lang="zh-CN" altLang="zh-CN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35" y="2248678"/>
            <a:ext cx="3846139" cy="305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6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0998" y="687290"/>
            <a:ext cx="4754880" cy="4351338"/>
          </a:xfrm>
        </p:spPr>
        <p:txBody>
          <a:bodyPr/>
          <a:lstStyle/>
          <a:p>
            <a:pPr marL="228600" lvl="1"/>
            <a:r>
              <a:rPr lang="zh-CN" altLang="zh-CN" b="1" dirty="0"/>
              <a:t>监控接口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60515"/>
              </p:ext>
            </p:extLst>
          </p:nvPr>
        </p:nvGraphicFramePr>
        <p:xfrm>
          <a:off x="1607024" y="1147665"/>
          <a:ext cx="8432716" cy="541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567">
                  <a:extLst>
                    <a:ext uri="{9D8B030D-6E8A-4147-A177-3AD203B41FA5}">
                      <a16:colId xmlns:a16="http://schemas.microsoft.com/office/drawing/2014/main" val="891744806"/>
                    </a:ext>
                  </a:extLst>
                </a:gridCol>
                <a:gridCol w="6348149">
                  <a:extLst>
                    <a:ext uri="{9D8B030D-6E8A-4147-A177-3AD203B41FA5}">
                      <a16:colId xmlns:a16="http://schemas.microsoft.com/office/drawing/2014/main" val="2985156152"/>
                    </a:ext>
                  </a:extLst>
                </a:gridCol>
              </a:tblGrid>
              <a:tr h="35392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功能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命令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176464403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查看集群状态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2"/>
                        </a:rPr>
                        <a:t>http://localhost:9200/_cluster/health?pretty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76638829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列出节点信息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3"/>
                        </a:rPr>
                        <a:t>http://localhost:9200/_cat/nodes?v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166719026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列出索引信息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4"/>
                        </a:rPr>
                        <a:t>http://localhost:9200/_cat/indices?v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34208983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列出分片信息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5"/>
                        </a:rPr>
                        <a:t>http://localhost:9200/_cat/shards?v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751801456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查看进程信息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6"/>
                        </a:rPr>
                        <a:t>http://localhost:9200/_nodes/process?pretty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685704785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获取统计信息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7"/>
                        </a:rPr>
                        <a:t>http://localhost:9200/_stats?pretty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4088369541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获取统计信息</a:t>
                      </a:r>
                      <a:r>
                        <a:rPr lang="en-US" sz="800" kern="0">
                          <a:effectLst/>
                        </a:rPr>
                        <a:t>-</a:t>
                      </a:r>
                      <a:r>
                        <a:rPr lang="zh-CN" sz="800" kern="0">
                          <a:effectLst/>
                        </a:rPr>
                        <a:t>执行索引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8"/>
                        </a:rPr>
                        <a:t>http://localhost:9200/productindex/_stats?pretty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113785522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热点线程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9"/>
                        </a:rPr>
                        <a:t>http://localhost:9200/_nodes/hot_threads?pretty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438864804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每</a:t>
                      </a:r>
                      <a:r>
                        <a:rPr lang="en-US" sz="800" kern="0">
                          <a:effectLst/>
                        </a:rPr>
                        <a:t>10sdump</a:t>
                      </a:r>
                      <a:r>
                        <a:rPr lang="zh-CN" sz="800" kern="0">
                          <a:effectLst/>
                        </a:rPr>
                        <a:t>热点线程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10"/>
                        </a:rPr>
                        <a:t>http://localhost:9200/_nodes/hot_threads?type=cpu&amp;interval=10s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531464769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获取索引信息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11"/>
                        </a:rPr>
                        <a:t>http://localhost:9200/productindex/_mapping?pretty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854500280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</a:t>
                      </a:r>
                      <a:r>
                        <a:rPr lang="en-US" sz="800" kern="0">
                          <a:effectLst/>
                        </a:rPr>
                        <a:t>JVM</a:t>
                      </a:r>
                      <a:r>
                        <a:rPr lang="zh-CN" sz="800" kern="0">
                          <a:effectLst/>
                        </a:rPr>
                        <a:t>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“</a:t>
                      </a:r>
                      <a:r>
                        <a:rPr lang="en-US" sz="800" u="sng" kern="0">
                          <a:effectLst/>
                          <a:hlinkClick r:id="rId12"/>
                        </a:rPr>
                        <a:t>http://localhost:9200/_nodes/stats/jvm?pretty</a:t>
                      </a:r>
                      <a:r>
                        <a:rPr lang="en-US" sz="800" kern="0">
                          <a:effectLst/>
                        </a:rPr>
                        <a:t>”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167623531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</a:t>
                      </a:r>
                      <a:r>
                        <a:rPr lang="en-US" sz="800" kern="0">
                          <a:effectLst/>
                        </a:rPr>
                        <a:t>JVM</a:t>
                      </a:r>
                      <a:r>
                        <a:rPr lang="zh-CN" sz="800" kern="0">
                          <a:effectLst/>
                        </a:rPr>
                        <a:t>信息</a:t>
                      </a:r>
                      <a:r>
                        <a:rPr lang="en-US" sz="800" kern="0">
                          <a:effectLst/>
                        </a:rPr>
                        <a:t>-</a:t>
                      </a:r>
                      <a:r>
                        <a:rPr lang="zh-CN" sz="800" kern="0">
                          <a:effectLst/>
                        </a:rPr>
                        <a:t>指定节点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“</a:t>
                      </a:r>
                      <a:r>
                        <a:rPr lang="en-US" sz="800" u="sng" kern="0">
                          <a:effectLst/>
                          <a:hlinkClick r:id="rId13"/>
                        </a:rPr>
                        <a:t>http://localhost:9200/_nodes/yoho.node.114/stats/jvm?pretty</a:t>
                      </a:r>
                      <a:r>
                        <a:rPr lang="en-US" sz="800" kern="0">
                          <a:effectLst/>
                        </a:rPr>
                        <a:t>”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60986626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删除全部索引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-XDELETE ‘</a:t>
                      </a:r>
                      <a:r>
                        <a:rPr lang="en-US" sz="800" u="sng" kern="0">
                          <a:effectLst/>
                          <a:hlinkClick r:id="rId14"/>
                        </a:rPr>
                        <a:t>http://localhost:9200/</a:t>
                      </a:r>
                      <a:r>
                        <a:rPr lang="en-US" sz="800" kern="0">
                          <a:effectLst/>
                        </a:rPr>
                        <a:t>*?pretty’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501645117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删除指定索引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-XDELETE ‘</a:t>
                      </a:r>
                      <a:r>
                        <a:rPr lang="en-US" sz="800" u="sng" kern="0">
                          <a:effectLst/>
                          <a:hlinkClick r:id="rId15"/>
                        </a:rPr>
                        <a:t>http://localhost:9200/storagesku?pretty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193356163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查看段信息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16"/>
                        </a:rPr>
                        <a:t>http://localhost:9200/productindex/_segments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20238030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执行段合并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-XPOST ‘</a:t>
                      </a:r>
                      <a:r>
                        <a:rPr lang="en-US" sz="800" u="sng" kern="0">
                          <a:effectLst/>
                          <a:hlinkClick r:id="rId17"/>
                        </a:rPr>
                        <a:t>http://localhost:9200/productindex/_forcemerge?max_num_segments=1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28566884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查看线程池配置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curl -XGET “</a:t>
                      </a:r>
                      <a:r>
                        <a:rPr lang="en-US" sz="800" u="sng" kern="0" dirty="0">
                          <a:effectLst/>
                          <a:hlinkClick r:id="rId18"/>
                        </a:rPr>
                        <a:t>http://localhost:9200/_nodes/</a:t>
                      </a:r>
                      <a:r>
                        <a:rPr lang="en-US" sz="800" u="sng" kern="0" dirty="0" err="1">
                          <a:effectLst/>
                          <a:hlinkClick r:id="rId18"/>
                        </a:rPr>
                        <a:t>thread_pool</a:t>
                      </a:r>
                      <a:r>
                        <a:rPr lang="en-US" sz="800" u="sng" kern="0" dirty="0">
                          <a:effectLst/>
                          <a:hlinkClick r:id="rId18"/>
                        </a:rPr>
                        <a:t>/</a:t>
                      </a:r>
                      <a:r>
                        <a:rPr lang="en-US" sz="800" kern="0" dirty="0">
                          <a:effectLst/>
                        </a:rPr>
                        <a:t>”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05379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4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788187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Routing</a:t>
            </a:r>
            <a:r>
              <a:rPr lang="zh-CN" altLang="zh-CN" dirty="0"/>
              <a:t>使用中的热点问题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深度分页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Segments</a:t>
            </a:r>
            <a:r>
              <a:rPr lang="zh-CN" altLang="en-US" dirty="0" smtClean="0"/>
              <a:t>过多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zh-CN" dirty="0"/>
              <a:t>无用的</a:t>
            </a:r>
            <a:r>
              <a:rPr lang="en-US" altLang="zh-CN" dirty="0"/>
              <a:t>Query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过度使用</a:t>
            </a:r>
            <a:r>
              <a:rPr lang="en-US" altLang="zh-CN" dirty="0"/>
              <a:t>filter cache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聚合</a:t>
            </a:r>
            <a:r>
              <a:rPr lang="en-US" altLang="zh-CN" dirty="0"/>
              <a:t>(</a:t>
            </a:r>
            <a:r>
              <a:rPr lang="en-US" altLang="zh-CN" dirty="0" smtClean="0"/>
              <a:t>aggregations)</a:t>
            </a:r>
            <a:r>
              <a:rPr lang="zh-CN" altLang="en-US" dirty="0" smtClean="0"/>
              <a:t>引发的问题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Routing</a:t>
            </a:r>
            <a:r>
              <a:rPr lang="zh-CN" altLang="zh-CN" b="1" dirty="0"/>
              <a:t>使用中的热点问题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现象：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证券股票以市场做</a:t>
            </a:r>
            <a:r>
              <a:rPr lang="en-US" altLang="zh-CN" sz="1600" dirty="0"/>
              <a:t>Routing</a:t>
            </a:r>
            <a:r>
              <a:rPr lang="zh-CN" altLang="en-US" sz="1600" dirty="0"/>
              <a:t>，即</a:t>
            </a:r>
            <a:r>
              <a:rPr lang="en-US" altLang="zh-CN" sz="1600" dirty="0"/>
              <a:t>SH</a:t>
            </a:r>
            <a:r>
              <a:rPr lang="zh-CN" altLang="en-US" sz="1600" dirty="0"/>
              <a:t>，</a:t>
            </a:r>
            <a:r>
              <a:rPr lang="en-US" altLang="zh-CN" sz="1600" dirty="0"/>
              <a:t>SZ</a:t>
            </a:r>
            <a:r>
              <a:rPr lang="zh-CN" altLang="en-US" sz="1600" dirty="0"/>
              <a:t>，</a:t>
            </a:r>
            <a:r>
              <a:rPr lang="en-US" altLang="zh-CN" sz="1600" dirty="0"/>
              <a:t>IX</a:t>
            </a:r>
            <a:r>
              <a:rPr lang="zh-CN" altLang="en-US" sz="1600" dirty="0"/>
              <a:t>，</a:t>
            </a:r>
            <a:r>
              <a:rPr lang="en-US" altLang="zh-CN" sz="1600" dirty="0"/>
              <a:t>FX</a:t>
            </a:r>
            <a:r>
              <a:rPr lang="zh-CN" altLang="en-US" sz="1600" dirty="0"/>
              <a:t>等市场</a:t>
            </a:r>
            <a:r>
              <a:rPr lang="en-US" altLang="zh-CN" sz="1600" dirty="0"/>
              <a:t>routing</a:t>
            </a:r>
            <a:r>
              <a:rPr lang="zh-CN" altLang="en-US" sz="1600" dirty="0"/>
              <a:t>分布到不同</a:t>
            </a:r>
            <a:r>
              <a:rPr lang="en-US" altLang="zh-CN" sz="1600" dirty="0" smtClean="0"/>
              <a:t>shard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500" dirty="0"/>
              <a:t>我们假设</a:t>
            </a:r>
            <a:r>
              <a:rPr lang="en-US" altLang="zh-CN" sz="1500" dirty="0"/>
              <a:t>routing</a:t>
            </a:r>
            <a:r>
              <a:rPr lang="zh-CN" altLang="zh-CN" sz="1500" dirty="0"/>
              <a:t>后，</a:t>
            </a:r>
            <a:r>
              <a:rPr lang="en-US" altLang="zh-CN" sz="1500" dirty="0"/>
              <a:t>node1</a:t>
            </a:r>
            <a:r>
              <a:rPr lang="zh-CN" altLang="zh-CN" sz="1500" dirty="0"/>
              <a:t>中存在</a:t>
            </a:r>
            <a:r>
              <a:rPr lang="en-US" altLang="zh-CN" sz="1500" dirty="0"/>
              <a:t>SH</a:t>
            </a:r>
            <a:r>
              <a:rPr lang="zh-CN" altLang="zh-CN" sz="1500" dirty="0"/>
              <a:t>，</a:t>
            </a:r>
            <a:r>
              <a:rPr lang="en-US" altLang="zh-CN" sz="1500" dirty="0"/>
              <a:t>FX</a:t>
            </a:r>
            <a:r>
              <a:rPr lang="zh-CN" altLang="zh-CN" sz="1500" dirty="0"/>
              <a:t>和</a:t>
            </a:r>
            <a:r>
              <a:rPr lang="en-US" altLang="zh-CN" sz="1500" dirty="0"/>
              <a:t>SZ</a:t>
            </a:r>
            <a:r>
              <a:rPr lang="zh-CN" altLang="zh-CN" sz="1500" dirty="0"/>
              <a:t>副本。那么当这</a:t>
            </a:r>
            <a:r>
              <a:rPr lang="en-US" altLang="zh-CN" sz="1500" dirty="0"/>
              <a:t>3</a:t>
            </a:r>
            <a:r>
              <a:rPr lang="zh-CN" altLang="zh-CN" sz="1500" dirty="0"/>
              <a:t>个市场搜索频率升高时，这个</a:t>
            </a:r>
            <a:r>
              <a:rPr lang="en-US" altLang="zh-CN" sz="1500" dirty="0"/>
              <a:t>node1</a:t>
            </a:r>
            <a:r>
              <a:rPr lang="zh-CN" altLang="zh-CN" sz="1500" dirty="0"/>
              <a:t>的</a:t>
            </a:r>
            <a:r>
              <a:rPr lang="en-US" altLang="zh-CN" sz="1500" dirty="0" err="1"/>
              <a:t>searchrequest</a:t>
            </a:r>
            <a:r>
              <a:rPr lang="zh-CN" altLang="zh-CN" sz="1500" dirty="0"/>
              <a:t>会大幅上升，成为一个搜索热点</a:t>
            </a:r>
            <a:r>
              <a:rPr lang="en-US" altLang="zh-CN" sz="1500" dirty="0"/>
              <a:t>node</a:t>
            </a:r>
            <a:r>
              <a:rPr lang="zh-CN" altLang="zh-CN" sz="1500" dirty="0"/>
              <a:t>。这可能导致搜索这三个市场的搜索响应变慢。这就是热点问题</a:t>
            </a:r>
            <a:r>
              <a:rPr lang="zh-CN" altLang="zh-CN" sz="1500" dirty="0" smtClean="0"/>
              <a:t>。</a:t>
            </a:r>
            <a:endParaRPr lang="en-US" altLang="zh-CN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解决方法：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500" dirty="0"/>
              <a:t>更合理的</a:t>
            </a:r>
            <a:r>
              <a:rPr lang="en-US" altLang="zh-CN" sz="1500" dirty="0"/>
              <a:t>routing</a:t>
            </a:r>
            <a:r>
              <a:rPr lang="zh-CN" altLang="zh-CN" sz="1500" dirty="0"/>
              <a:t>数据，把</a:t>
            </a:r>
            <a:r>
              <a:rPr lang="en-US" altLang="zh-CN" sz="1500" dirty="0"/>
              <a:t>routing</a:t>
            </a:r>
            <a:r>
              <a:rPr lang="zh-CN" altLang="zh-CN" sz="1500" dirty="0"/>
              <a:t>规则细化。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500" dirty="0"/>
              <a:t>热点问题总是会发生的，只是我们在</a:t>
            </a:r>
            <a:r>
              <a:rPr lang="en-US" altLang="zh-CN" sz="1500" dirty="0"/>
              <a:t>routing</a:t>
            </a:r>
            <a:r>
              <a:rPr lang="zh-CN" altLang="zh-CN" sz="1500" dirty="0"/>
              <a:t>是需要评估热点问题带来的影响。如果影响很大应该更改</a:t>
            </a:r>
            <a:r>
              <a:rPr lang="en-US" altLang="zh-CN" sz="1500" dirty="0"/>
              <a:t>routing</a:t>
            </a:r>
            <a:r>
              <a:rPr lang="zh-CN" altLang="zh-CN" sz="1500" dirty="0"/>
              <a:t>方案或者放弃</a:t>
            </a:r>
            <a:r>
              <a:rPr lang="en-US" altLang="zh-CN" sz="1500" dirty="0"/>
              <a:t>routing</a:t>
            </a:r>
            <a:r>
              <a:rPr lang="zh-CN" altLang="zh-CN" sz="1500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 </a:t>
            </a:r>
            <a:endParaRPr lang="zh-CN" altLang="zh-CN" sz="15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5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zh-CN" sz="15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07133" y="1753985"/>
            <a:ext cx="1339504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91996"/>
              </p:ext>
            </p:extLst>
          </p:nvPr>
        </p:nvGraphicFramePr>
        <p:xfrm>
          <a:off x="6324580" y="1817283"/>
          <a:ext cx="5486851" cy="41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Visio" r:id="rId3" imgW="10759665" imgH="8041680" progId="Visio.Drawing.11">
                  <p:embed/>
                </p:oleObj>
              </mc:Choice>
              <mc:Fallback>
                <p:oleObj name="Visio" r:id="rId3" imgW="10759665" imgH="80416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580" y="1817283"/>
                        <a:ext cx="5486851" cy="4142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2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深度分页问题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2278" y="1517995"/>
            <a:ext cx="47548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现象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对比</a:t>
            </a:r>
            <a:r>
              <a:rPr lang="zh-CN" altLang="en-US" sz="1600" dirty="0"/>
              <a:t>左侧的</a:t>
            </a:r>
            <a:r>
              <a:rPr lang="zh-CN" altLang="en-US" sz="1600" dirty="0"/>
              <a:t>两</a:t>
            </a:r>
            <a:r>
              <a:rPr lang="zh-CN" altLang="en-US" sz="1600" dirty="0"/>
              <a:t>张图，我们可以看出，当请求</a:t>
            </a:r>
            <a:r>
              <a:rPr lang="en-US" altLang="zh-CN" sz="1600" dirty="0"/>
              <a:t>10001-10010</a:t>
            </a:r>
            <a:r>
              <a:rPr lang="zh-CN" altLang="en-US" sz="1600" dirty="0"/>
              <a:t>之间的</a:t>
            </a:r>
            <a:r>
              <a:rPr lang="en-US" altLang="zh-CN" sz="1600" dirty="0"/>
              <a:t>10</a:t>
            </a:r>
            <a:r>
              <a:rPr lang="zh-CN" altLang="en-US" sz="1600" dirty="0"/>
              <a:t>条数据时，实际上每个搜索节点的优先级队列需要排序</a:t>
            </a:r>
            <a:r>
              <a:rPr lang="en-US" altLang="zh-CN" sz="1600" dirty="0"/>
              <a:t>10010</a:t>
            </a:r>
            <a:r>
              <a:rPr lang="zh-CN" altLang="en-US" sz="1600" dirty="0"/>
              <a:t>条数据。而</a:t>
            </a:r>
            <a:r>
              <a:rPr lang="zh-CN" altLang="zh-CN" sz="1600" dirty="0"/>
              <a:t>协调节点</a:t>
            </a:r>
            <a:r>
              <a:rPr lang="zh-CN" altLang="en-US" sz="1600" dirty="0"/>
              <a:t>则需要处理</a:t>
            </a:r>
            <a:r>
              <a:rPr lang="en-US" altLang="zh-CN" sz="1600" dirty="0"/>
              <a:t>50050</a:t>
            </a:r>
            <a:r>
              <a:rPr lang="zh-CN" altLang="en-US" sz="1600" dirty="0"/>
              <a:t>条数据，然后指返回最后的</a:t>
            </a:r>
            <a:r>
              <a:rPr lang="en-US" altLang="zh-CN" sz="1600" dirty="0"/>
              <a:t>10</a:t>
            </a:r>
            <a:r>
              <a:rPr lang="zh-CN" altLang="en-US" sz="1600" dirty="0" smtClean="0"/>
              <a:t>条。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b="1" dirty="0"/>
              <a:t>解决</a:t>
            </a:r>
            <a:r>
              <a:rPr lang="zh-CN" altLang="zh-CN" sz="2100" b="1" dirty="0"/>
              <a:t>方案</a:t>
            </a:r>
            <a:endParaRPr lang="en-US" altLang="zh-CN" sz="21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600" dirty="0"/>
              <a:t>尽可能</a:t>
            </a:r>
            <a:r>
              <a:rPr lang="zh-CN" altLang="zh-CN" sz="1600" dirty="0"/>
              <a:t>不要使用深度搜索，优化你的算法。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63545"/>
              </p:ext>
            </p:extLst>
          </p:nvPr>
        </p:nvGraphicFramePr>
        <p:xfrm>
          <a:off x="1615281" y="1690687"/>
          <a:ext cx="1806013" cy="404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Visio" r:id="rId3" imgW="1687791" imgH="3775680" progId="Visio.Drawing.11">
                  <p:embed/>
                </p:oleObj>
              </mc:Choice>
              <mc:Fallback>
                <p:oleObj name="Visio" r:id="rId3" imgW="1687791" imgH="377568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281" y="1690687"/>
                        <a:ext cx="1806013" cy="4044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06429"/>
              </p:ext>
            </p:extLst>
          </p:nvPr>
        </p:nvGraphicFramePr>
        <p:xfrm>
          <a:off x="3421294" y="1682374"/>
          <a:ext cx="1923790" cy="402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Visio" r:id="rId5" imgW="2008438" imgH="3937680" progId="Visio.Drawing.11">
                  <p:embed/>
                </p:oleObj>
              </mc:Choice>
              <mc:Fallback>
                <p:oleObj name="Visio" r:id="rId5" imgW="2008438" imgH="39376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294" y="1682374"/>
                        <a:ext cx="1923790" cy="4022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Segments</a:t>
            </a:r>
            <a:r>
              <a:rPr lang="zh-CN" altLang="zh-CN" b="1" dirty="0"/>
              <a:t>过多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1454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600" dirty="0"/>
              <a:t>随着时间的推移，</a:t>
            </a:r>
            <a:r>
              <a:rPr lang="en-US" altLang="zh-CN" sz="1600" dirty="0" err="1"/>
              <a:t>ElasicSearch</a:t>
            </a:r>
            <a:r>
              <a:rPr lang="zh-CN" altLang="zh-CN" sz="1600" dirty="0"/>
              <a:t>中每个</a:t>
            </a:r>
            <a:r>
              <a:rPr lang="en-US" altLang="zh-CN" sz="1600" dirty="0"/>
              <a:t>shard</a:t>
            </a:r>
            <a:r>
              <a:rPr lang="zh-CN" altLang="zh-CN" sz="1600" dirty="0"/>
              <a:t>的数据也会越来越多，索引越来越大，而生成的</a:t>
            </a:r>
            <a:r>
              <a:rPr lang="en-US" altLang="zh-CN" sz="1600" dirty="0" smtClean="0"/>
              <a:t>segment</a:t>
            </a:r>
            <a:r>
              <a:rPr lang="zh-CN" altLang="zh-CN" sz="1600" dirty="0" smtClean="0"/>
              <a:t>也</a:t>
            </a:r>
            <a:r>
              <a:rPr lang="zh-CN" altLang="zh-CN" sz="1600" dirty="0"/>
              <a:t>会越来越多。而</a:t>
            </a:r>
            <a:r>
              <a:rPr lang="en-US" altLang="zh-CN" sz="1600" dirty="0"/>
              <a:t>segment</a:t>
            </a:r>
            <a:r>
              <a:rPr lang="zh-CN" altLang="zh-CN" sz="1600" dirty="0"/>
              <a:t>越多的话，则查询的性能越差，所以通过调用</a:t>
            </a:r>
            <a:r>
              <a:rPr lang="en-US" altLang="zh-CN" sz="1600" dirty="0"/>
              <a:t>optimize</a:t>
            </a:r>
            <a:r>
              <a:rPr lang="zh-CN" altLang="zh-CN" sz="1600" dirty="0"/>
              <a:t>命令，将多个</a:t>
            </a:r>
            <a:r>
              <a:rPr lang="en-US" altLang="zh-CN" sz="1600" dirty="0"/>
              <a:t>segment</a:t>
            </a:r>
            <a:r>
              <a:rPr lang="zh-CN" altLang="zh-CN" sz="1600" dirty="0"/>
              <a:t>合并成更少数量的</a:t>
            </a:r>
            <a:r>
              <a:rPr lang="en-US" altLang="zh-CN" sz="1600" dirty="0"/>
              <a:t>segment(</a:t>
            </a:r>
            <a:r>
              <a:rPr lang="zh-CN" altLang="zh-CN" sz="1600" dirty="0"/>
              <a:t>最少为一个</a:t>
            </a:r>
            <a:r>
              <a:rPr lang="en-US" altLang="zh-CN" sz="1600" dirty="0"/>
              <a:t>)</a:t>
            </a:r>
            <a:r>
              <a:rPr lang="zh-CN" altLang="zh-CN" sz="1600" dirty="0"/>
              <a:t>，从而来提高查询性能。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600" dirty="0"/>
              <a:t>查看</a:t>
            </a:r>
            <a:r>
              <a:rPr lang="en-US" altLang="zh-CN" sz="1600" dirty="0"/>
              <a:t>/_</a:t>
            </a:r>
            <a:r>
              <a:rPr lang="en-US" altLang="zh-CN" sz="1600" dirty="0" err="1"/>
              <a:t>segments?v</a:t>
            </a:r>
            <a:r>
              <a:rPr lang="en-US" altLang="zh-CN" sz="1600" dirty="0"/>
              <a:t> </a:t>
            </a:r>
            <a:r>
              <a:rPr lang="zh-CN" altLang="zh-CN" sz="1600" dirty="0"/>
              <a:t>，发现索引存在大量</a:t>
            </a:r>
            <a:r>
              <a:rPr lang="en-US" altLang="zh-CN" sz="1600" dirty="0"/>
              <a:t>segment</a:t>
            </a:r>
            <a:r>
              <a:rPr lang="zh-CN" altLang="zh-CN" sz="1600" dirty="0"/>
              <a:t>。</a:t>
            </a:r>
          </a:p>
          <a:p>
            <a:pPr marL="0" indent="0">
              <a:buNone/>
            </a:pPr>
            <a:r>
              <a:rPr lang="zh-CN" altLang="zh-CN" sz="1600" dirty="0"/>
              <a:t>调用命令如下</a:t>
            </a:r>
            <a:r>
              <a:rPr lang="zh-CN" altLang="zh-CN" sz="1600" dirty="0" smtClean="0"/>
              <a:t>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http://localhost:9200/indexName/_optimize?max_num_segments=1&amp;</a:t>
            </a:r>
            <a:r>
              <a:rPr lang="zh-CN" altLang="zh-CN" sz="1600" dirty="0">
                <a:hlinkClick r:id="rId2"/>
              </a:rPr>
              <a:t>wait_for_merge=</a:t>
            </a:r>
            <a:r>
              <a:rPr lang="zh-CN" altLang="zh-CN" sz="1600" dirty="0" smtClean="0">
                <a:hlinkClick r:id="rId2"/>
              </a:rPr>
              <a:t>false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参数：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 smtClean="0"/>
              <a:t>max_num_segments</a:t>
            </a:r>
            <a:r>
              <a:rPr lang="zh-CN" altLang="en-US" sz="1600" dirty="0"/>
              <a:t>：段数优化</a:t>
            </a:r>
            <a:endParaRPr lang="zh-CN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only_expunge_deletes</a:t>
            </a:r>
            <a:r>
              <a:rPr lang="zh-CN" altLang="en-US" sz="1600" dirty="0"/>
              <a:t>：该优化操作是否只清空打有删除标签的索引记录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Flush</a:t>
            </a:r>
            <a:r>
              <a:rPr lang="zh-CN" altLang="en-US" sz="1600" dirty="0"/>
              <a:t>：在执行完优化操作之后，再执行刷新操作。默认值为</a:t>
            </a:r>
            <a:r>
              <a:rPr lang="en-US" altLang="zh-CN" sz="1600" dirty="0"/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wait_for_merge</a:t>
            </a:r>
            <a:r>
              <a:rPr lang="zh-CN" altLang="zh-CN" sz="1600" dirty="0"/>
              <a:t>：当该参数设置为</a:t>
            </a:r>
            <a:r>
              <a:rPr lang="en-US" altLang="zh-CN" sz="1600" dirty="0"/>
              <a:t>true,</a:t>
            </a:r>
            <a:r>
              <a:rPr lang="zh-CN" altLang="zh-CN" sz="1600" dirty="0"/>
              <a:t> ，表示其他请求操作要等到合并</a:t>
            </a:r>
            <a:r>
              <a:rPr lang="en-US" altLang="zh-CN" sz="1600" dirty="0"/>
              <a:t>segment</a:t>
            </a:r>
            <a:r>
              <a:rPr lang="zh-CN" altLang="zh-CN" sz="1600" dirty="0"/>
              <a:t>操作结束之后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02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无用的</a:t>
            </a:r>
            <a:r>
              <a:rPr lang="en-US" altLang="zh-CN" b="1" dirty="0"/>
              <a:t>Query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369849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zh-CN" b="1" dirty="0"/>
              <a:t>现象：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sz="2600" dirty="0"/>
              <a:t>搜索效率低下</a:t>
            </a:r>
          </a:p>
          <a:p>
            <a:pPr>
              <a:lnSpc>
                <a:spcPct val="160000"/>
              </a:lnSpc>
            </a:pPr>
            <a:r>
              <a:rPr lang="en-US" altLang="zh-CN" sz="2600" dirty="0" err="1"/>
              <a:t>Hotthread</a:t>
            </a:r>
            <a:r>
              <a:rPr lang="zh-CN" altLang="zh-CN" sz="2600" dirty="0"/>
              <a:t>监控热点搜索的</a:t>
            </a:r>
            <a:r>
              <a:rPr lang="en-US" altLang="zh-CN" sz="2600" dirty="0"/>
              <a:t>metric</a:t>
            </a:r>
            <a:r>
              <a:rPr lang="zh-CN" altLang="zh-CN" sz="2600" dirty="0"/>
              <a:t>。发现每次搜素都会计算</a:t>
            </a:r>
            <a:r>
              <a:rPr lang="en-US" altLang="zh-CN" sz="2600" dirty="0"/>
              <a:t>score</a:t>
            </a:r>
            <a:r>
              <a:rPr lang="zh-CN" altLang="zh-CN" sz="2600" dirty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zh-CN" sz="2600" dirty="0"/>
              <a:t>实际上除了分词搜索中会用到</a:t>
            </a:r>
            <a:r>
              <a:rPr lang="en-US" altLang="zh-CN" sz="2600" dirty="0"/>
              <a:t>score</a:t>
            </a:r>
            <a:r>
              <a:rPr lang="zh-CN" altLang="zh-CN" sz="2600" dirty="0"/>
              <a:t>来计算相似度外，其他时候并不需要计算分数。（特殊需求除外）。</a:t>
            </a:r>
          </a:p>
          <a:p>
            <a:pPr>
              <a:lnSpc>
                <a:spcPct val="160000"/>
              </a:lnSpc>
            </a:pPr>
            <a:r>
              <a:rPr lang="zh-CN" altLang="zh-CN" b="1" dirty="0"/>
              <a:t>解决方案：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sz="2300" dirty="0"/>
              <a:t>把无用的</a:t>
            </a:r>
            <a:r>
              <a:rPr lang="en-US" altLang="zh-CN" sz="2300" dirty="0"/>
              <a:t>query</a:t>
            </a:r>
            <a:r>
              <a:rPr lang="zh-CN" altLang="zh-CN" sz="2300" dirty="0"/>
              <a:t>替换成</a:t>
            </a:r>
            <a:r>
              <a:rPr lang="en-US" altLang="zh-CN" sz="2300" dirty="0"/>
              <a:t>filter</a:t>
            </a:r>
            <a:r>
              <a:rPr lang="zh-CN" altLang="zh-CN" dirty="0"/>
              <a:t>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标题和包含图表的内容布局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一、简介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err="1"/>
              <a:t>Lucene</a:t>
            </a:r>
            <a:r>
              <a:rPr lang="zh-CN" altLang="zh-CN" b="1" dirty="0"/>
              <a:t>是什么</a:t>
            </a:r>
            <a:r>
              <a:rPr lang="zh-CN" altLang="zh-CN" b="1" dirty="0" smtClean="0"/>
              <a:t>？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Lucene</a:t>
            </a:r>
            <a:r>
              <a:rPr lang="zh-CN" altLang="zh-CN" sz="1600" dirty="0"/>
              <a:t>可以被认为是迄今为止最先进、性能最好的、功能最全的搜索引擎库。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但是，</a:t>
            </a:r>
            <a:r>
              <a:rPr lang="en-US" altLang="zh-CN" sz="1600" dirty="0" err="1"/>
              <a:t>Lucene</a:t>
            </a:r>
            <a:r>
              <a:rPr lang="zh-CN" altLang="zh-CN" sz="1600" dirty="0"/>
              <a:t>只是一个库。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28600" lvl="1"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/>
              <a:t>Elasticsearch</a:t>
            </a:r>
            <a:r>
              <a:rPr lang="zh-CN" altLang="zh-CN" b="1" dirty="0"/>
              <a:t>是什么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Elasticsearch</a:t>
            </a:r>
            <a:r>
              <a:rPr lang="zh-CN" altLang="zh-CN" sz="1600" dirty="0"/>
              <a:t>是一个基于</a:t>
            </a:r>
            <a:r>
              <a:rPr lang="en-US" altLang="zh-CN" sz="1600" dirty="0"/>
              <a:t>Apache </a:t>
            </a:r>
            <a:r>
              <a:rPr lang="en-US" altLang="zh-CN" sz="1600" dirty="0" err="1"/>
              <a:t>Lucene</a:t>
            </a:r>
            <a:r>
              <a:rPr lang="en-US" altLang="zh-CN" sz="1600" dirty="0"/>
              <a:t>(TM)</a:t>
            </a:r>
            <a:r>
              <a:rPr lang="zh-CN" altLang="zh-CN" sz="1600" dirty="0"/>
              <a:t>的开源搜索引擎。它使用</a:t>
            </a:r>
            <a:r>
              <a:rPr lang="en-US" altLang="zh-CN" sz="1600" dirty="0" err="1"/>
              <a:t>Lucene</a:t>
            </a:r>
            <a:r>
              <a:rPr lang="zh-CN" altLang="zh-CN" sz="1600" dirty="0"/>
              <a:t>作为其核心来实现是实现所有索引和搜索的功能。并且实现了分布式，</a:t>
            </a:r>
            <a:r>
              <a:rPr lang="en-US" altLang="zh-CN" sz="1600" dirty="0"/>
              <a:t>restful </a:t>
            </a:r>
            <a:r>
              <a:rPr lang="en-US" altLang="zh-CN" sz="1600" dirty="0" err="1"/>
              <a:t>api</a:t>
            </a:r>
            <a:r>
              <a:rPr lang="zh-CN" altLang="zh-CN" sz="1600" dirty="0"/>
              <a:t>，集群管理，系统监控，故障恢复等功能。让使用者可以轻松上手使用。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Elasticsearch</a:t>
            </a:r>
            <a:r>
              <a:rPr lang="zh-CN" altLang="zh-CN" sz="1600" dirty="0"/>
              <a:t>能做什么</a:t>
            </a:r>
            <a:r>
              <a:rPr lang="zh-CN" altLang="zh-CN" sz="1600" dirty="0" smtClean="0"/>
              <a:t>？</a:t>
            </a:r>
            <a:r>
              <a:rPr lang="en-US" altLang="zh-CN" sz="1600" dirty="0" smtClean="0"/>
              <a:t> 	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分布式的实时文件存储，每个字段都被索引并可被搜索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分布式的实时分析搜索引擎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可以扩展到上百台服务器，处理</a:t>
            </a:r>
            <a:r>
              <a:rPr lang="en-US" altLang="zh-CN" sz="1600" dirty="0"/>
              <a:t>PB</a:t>
            </a:r>
            <a:r>
              <a:rPr lang="zh-CN" altLang="zh-CN" sz="1600" dirty="0"/>
              <a:t>级结构化或非结构化数据</a:t>
            </a:r>
          </a:p>
          <a:p>
            <a:pPr marL="228600" lvl="1"/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过度使用</a:t>
            </a:r>
            <a:r>
              <a:rPr lang="en-US" altLang="zh-CN" b="1" dirty="0"/>
              <a:t>filter cache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86861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zh-CN" altLang="zh-CN" sz="2400" b="1" dirty="0"/>
              <a:t>现象：</a:t>
            </a:r>
            <a:endParaRPr lang="zh-CN" altLang="zh-CN" sz="2400" dirty="0"/>
          </a:p>
          <a:p>
            <a:pPr>
              <a:lnSpc>
                <a:spcPct val="160000"/>
              </a:lnSpc>
            </a:pPr>
            <a:r>
              <a:rPr lang="zh-CN" altLang="zh-CN" sz="1700" dirty="0"/>
              <a:t>搜索效率低下</a:t>
            </a:r>
          </a:p>
          <a:p>
            <a:pPr>
              <a:lnSpc>
                <a:spcPct val="160000"/>
              </a:lnSpc>
            </a:pPr>
            <a:r>
              <a:rPr lang="en-US" altLang="zh-CN" sz="1700" dirty="0" err="1"/>
              <a:t>Hotthread</a:t>
            </a:r>
            <a:r>
              <a:rPr lang="zh-CN" altLang="zh-CN" sz="1700" dirty="0"/>
              <a:t>监控热点搜索的</a:t>
            </a:r>
            <a:r>
              <a:rPr lang="en-US" altLang="zh-CN" sz="1700" dirty="0"/>
              <a:t>metric</a:t>
            </a:r>
            <a:r>
              <a:rPr lang="zh-CN" altLang="zh-CN" sz="1700" dirty="0"/>
              <a:t>。发现在</a:t>
            </a:r>
            <a:r>
              <a:rPr lang="en-US" altLang="zh-CN" sz="1700" dirty="0" err="1"/>
              <a:t>datetime</a:t>
            </a:r>
            <a:r>
              <a:rPr lang="zh-CN" altLang="zh-CN" sz="1700" dirty="0"/>
              <a:t>类型属性和</a:t>
            </a:r>
            <a:r>
              <a:rPr lang="en-US" altLang="zh-CN" sz="1700" dirty="0" err="1"/>
              <a:t>geohash</a:t>
            </a:r>
            <a:r>
              <a:rPr lang="zh-CN" altLang="zh-CN" sz="1700" dirty="0"/>
              <a:t>的类型属性上使用很多的</a:t>
            </a:r>
            <a:r>
              <a:rPr lang="en-US" altLang="zh-CN" sz="1700" dirty="0" err="1"/>
              <a:t>filtercache</a:t>
            </a:r>
            <a:r>
              <a:rPr lang="zh-CN" altLang="zh-CN" sz="1700" dirty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zh-CN" sz="1700" dirty="0"/>
              <a:t>实际上</a:t>
            </a:r>
            <a:r>
              <a:rPr lang="en-US" altLang="zh-CN" sz="1700" dirty="0" err="1"/>
              <a:t>datetime</a:t>
            </a:r>
            <a:r>
              <a:rPr lang="zh-CN" altLang="zh-CN" sz="1700" dirty="0"/>
              <a:t>和</a:t>
            </a:r>
            <a:r>
              <a:rPr lang="en-US" altLang="zh-CN" sz="1700" dirty="0" err="1"/>
              <a:t>geohash</a:t>
            </a:r>
            <a:r>
              <a:rPr lang="zh-CN" altLang="zh-CN" sz="1700" dirty="0"/>
              <a:t>属性并不适合用</a:t>
            </a:r>
            <a:r>
              <a:rPr lang="en-US" altLang="zh-CN" sz="1700" dirty="0" err="1"/>
              <a:t>filtercache</a:t>
            </a:r>
            <a:r>
              <a:rPr lang="zh-CN" altLang="zh-CN" sz="1700" dirty="0"/>
              <a:t>，因为命中率低下或者更新频繁的原因，</a:t>
            </a:r>
            <a:r>
              <a:rPr lang="en-US" altLang="zh-CN" sz="1700" dirty="0" err="1"/>
              <a:t>filtercache</a:t>
            </a:r>
            <a:r>
              <a:rPr lang="zh-CN" altLang="zh-CN" sz="1700" dirty="0"/>
              <a:t>会频繁的释放重新缓存，导致过多的</a:t>
            </a:r>
            <a:r>
              <a:rPr lang="en-US" altLang="zh-CN" sz="1700" dirty="0" err="1"/>
              <a:t>cpu</a:t>
            </a:r>
            <a:r>
              <a:rPr lang="zh-CN" altLang="zh-CN" sz="1700" dirty="0"/>
              <a:t>消耗</a:t>
            </a:r>
            <a:r>
              <a:rPr lang="zh-CN" altLang="zh-CN" sz="1700" dirty="0" smtClean="0"/>
              <a:t>。</a:t>
            </a:r>
            <a:endParaRPr lang="en-US" altLang="zh-CN" sz="1700" dirty="0" smtClean="0"/>
          </a:p>
          <a:p>
            <a:pPr>
              <a:lnSpc>
                <a:spcPct val="160000"/>
              </a:lnSpc>
            </a:pPr>
            <a:endParaRPr lang="zh-CN" altLang="zh-CN" sz="1700" dirty="0"/>
          </a:p>
          <a:p>
            <a:pPr>
              <a:lnSpc>
                <a:spcPct val="160000"/>
              </a:lnSpc>
            </a:pPr>
            <a:r>
              <a:rPr lang="zh-CN" altLang="zh-CN" sz="2400" b="1" dirty="0"/>
              <a:t>解决方案：</a:t>
            </a:r>
            <a:endParaRPr lang="zh-CN" altLang="zh-CN" sz="2400" dirty="0"/>
          </a:p>
          <a:p>
            <a:pPr>
              <a:lnSpc>
                <a:spcPct val="160000"/>
              </a:lnSpc>
            </a:pPr>
            <a:r>
              <a:rPr lang="zh-CN" altLang="zh-CN" sz="1600" dirty="0"/>
              <a:t>在更新频繁的字段上，时间，</a:t>
            </a:r>
            <a:r>
              <a:rPr lang="en-US" altLang="zh-CN" sz="1600" dirty="0" err="1"/>
              <a:t>geohash</a:t>
            </a:r>
            <a:r>
              <a:rPr lang="zh-CN" altLang="zh-CN" sz="1600" dirty="0"/>
              <a:t>，</a:t>
            </a:r>
            <a:r>
              <a:rPr lang="en-US" altLang="zh-CN" sz="1600" dirty="0" err="1"/>
              <a:t>geoshape</a:t>
            </a:r>
            <a:r>
              <a:rPr lang="zh-CN" altLang="zh-CN" sz="1600" dirty="0"/>
              <a:t>字段上不用做</a:t>
            </a:r>
            <a:r>
              <a:rPr lang="en-US" altLang="zh-CN" sz="1600" dirty="0" err="1"/>
              <a:t>filtercache</a:t>
            </a:r>
            <a:r>
              <a:rPr lang="zh-CN" altLang="zh-CN" sz="16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聚合</a:t>
            </a:r>
            <a:r>
              <a:rPr lang="en-US" altLang="zh-CN" b="1" dirty="0"/>
              <a:t>(aggregations)</a:t>
            </a:r>
            <a:r>
              <a:rPr lang="zh-CN" altLang="zh-CN" b="1" dirty="0"/>
              <a:t>引发的问题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97841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3600" b="1" dirty="0"/>
              <a:t>现象：</a:t>
            </a:r>
            <a:endParaRPr lang="zh-CN" altLang="zh-CN" sz="3600" dirty="0"/>
          </a:p>
          <a:p>
            <a:pPr>
              <a:lnSpc>
                <a:spcPct val="170000"/>
              </a:lnSpc>
            </a:pPr>
            <a:r>
              <a:rPr lang="zh-CN" altLang="zh-CN" dirty="0"/>
              <a:t>搜索效率低下</a:t>
            </a:r>
          </a:p>
          <a:p>
            <a:pPr>
              <a:lnSpc>
                <a:spcPct val="170000"/>
              </a:lnSpc>
            </a:pPr>
            <a:r>
              <a:rPr lang="en-US" altLang="zh-CN" dirty="0" err="1"/>
              <a:t>Hotthread</a:t>
            </a:r>
            <a:r>
              <a:rPr lang="zh-CN" altLang="zh-CN" dirty="0"/>
              <a:t>监控热点搜索的</a:t>
            </a:r>
            <a:r>
              <a:rPr lang="en-US" altLang="zh-CN" dirty="0"/>
              <a:t>metric</a:t>
            </a:r>
            <a:r>
              <a:rPr lang="zh-CN" altLang="zh-CN" dirty="0"/>
              <a:t>。发现很多聚合搜索。</a:t>
            </a:r>
          </a:p>
          <a:p>
            <a:pPr>
              <a:lnSpc>
                <a:spcPct val="170000"/>
              </a:lnSpc>
            </a:pPr>
            <a:r>
              <a:rPr lang="zh-CN" altLang="zh-CN" dirty="0"/>
              <a:t>聚合搜索本身十分消耗性能，它实际是在搜索过程中，聚合你需要的字段。这个过程会使</a:t>
            </a:r>
            <a:r>
              <a:rPr lang="en-US" altLang="zh-CN" dirty="0" err="1"/>
              <a:t>es</a:t>
            </a:r>
            <a:r>
              <a:rPr lang="zh-CN" altLang="zh-CN" dirty="0"/>
              <a:t>的</a:t>
            </a:r>
            <a:r>
              <a:rPr lang="en-US" altLang="zh-CN" dirty="0"/>
              <a:t>collector</a:t>
            </a:r>
            <a:r>
              <a:rPr lang="zh-CN" altLang="zh-CN" dirty="0"/>
              <a:t>多使用一个</a:t>
            </a:r>
            <a:r>
              <a:rPr lang="en-US" altLang="zh-CN" dirty="0"/>
              <a:t>aggregations collector</a:t>
            </a:r>
            <a:r>
              <a:rPr lang="zh-CN" altLang="zh-CN" dirty="0"/>
              <a:t>。当聚合的字段有不同的聚合条件时，</a:t>
            </a:r>
            <a:r>
              <a:rPr lang="en-US" altLang="zh-CN" dirty="0"/>
              <a:t>aggregations collector</a:t>
            </a:r>
            <a:r>
              <a:rPr lang="zh-CN" altLang="zh-CN" dirty="0"/>
              <a:t>也会变多。这就降低了搜索的效率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sz="3600" b="1" dirty="0"/>
              <a:t>解决方案：</a:t>
            </a:r>
            <a:endParaRPr lang="zh-CN" altLang="zh-CN" sz="3600" dirty="0"/>
          </a:p>
          <a:p>
            <a:pPr>
              <a:lnSpc>
                <a:spcPct val="170000"/>
              </a:lnSpc>
            </a:pPr>
            <a:r>
              <a:rPr lang="zh-CN" altLang="zh-CN" dirty="0"/>
              <a:t>不要实时聚合数据，可以把聚合结果缓存起来，定时更新聚合数据。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70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46990" y="2519264"/>
            <a:ext cx="53302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！</a:t>
            </a:r>
            <a:endParaRPr lang="zh-CN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二、基础知识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594293" cy="4351338"/>
          </a:xfrm>
        </p:spPr>
        <p:txBody>
          <a:bodyPr/>
          <a:lstStyle/>
          <a:p>
            <a:pPr marL="228600" lvl="1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/>
              <a:t>面向</a:t>
            </a:r>
            <a:r>
              <a:rPr lang="zh-CN" altLang="zh-CN" b="1" dirty="0" smtClean="0"/>
              <a:t>文档</a:t>
            </a:r>
            <a:endParaRPr lang="en-US" altLang="zh-CN" b="1" dirty="0" smtClean="0"/>
          </a:p>
          <a:p>
            <a:pPr marL="228600" lvl="1"/>
            <a:endParaRPr lang="en-US" altLang="zh-CN" sz="1800" b="1" dirty="0"/>
          </a:p>
          <a:p>
            <a:pPr marL="228600" lvl="1"/>
            <a:r>
              <a:rPr lang="zh-CN" altLang="zh-CN" sz="1800" dirty="0" smtClean="0"/>
              <a:t>类比</a:t>
            </a:r>
            <a:r>
              <a:rPr lang="zh-CN" altLang="zh-CN" sz="1800" dirty="0"/>
              <a:t>传统关系型数据库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endParaRPr lang="zh-CN" altLang="zh-CN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69699" y="3094722"/>
            <a:ext cx="8343227" cy="6001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Relational DB -&gt; Databases -&gt; Tables -&gt; Rows -&gt;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Elasticsearch -&gt; Indices   -&gt; Types  -&gt; Documents -&gt; Fields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08442" y="780597"/>
            <a:ext cx="4607166" cy="550823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6000" b="1" dirty="0" smtClean="0"/>
              <a:t>文档</a:t>
            </a:r>
            <a:r>
              <a:rPr lang="en-US" altLang="zh-CN" sz="6000" b="1" dirty="0" smtClean="0"/>
              <a:t>(documents)</a:t>
            </a:r>
            <a:r>
              <a:rPr lang="zh-CN" altLang="zh-CN" sz="6000" b="1" dirty="0" smtClean="0"/>
              <a:t>：</a:t>
            </a:r>
            <a:endParaRPr lang="en-US" altLang="zh-CN" sz="6000" b="1" dirty="0" smtClean="0"/>
          </a:p>
          <a:p>
            <a:pPr>
              <a:lnSpc>
                <a:spcPct val="170000"/>
              </a:lnSpc>
            </a:pPr>
            <a:r>
              <a:rPr lang="en-US" altLang="zh-CN" sz="4000" dirty="0"/>
              <a:t>ES</a:t>
            </a:r>
            <a:r>
              <a:rPr lang="zh-CN" altLang="zh-CN" sz="4000" dirty="0"/>
              <a:t>存储的都是文档，并且索引（</a:t>
            </a:r>
            <a:r>
              <a:rPr lang="en-US" altLang="zh-CN" sz="4000" dirty="0"/>
              <a:t>index</a:t>
            </a:r>
            <a:r>
              <a:rPr lang="zh-CN" altLang="zh-CN" sz="4000" dirty="0"/>
              <a:t>）文档的内容</a:t>
            </a:r>
            <a:r>
              <a:rPr lang="zh-CN" altLang="zh-CN" sz="4000" dirty="0" smtClean="0"/>
              <a:t>。</a:t>
            </a:r>
            <a:endParaRPr lang="zh-CN" altLang="zh-CN" sz="4000" dirty="0"/>
          </a:p>
          <a:p>
            <a:pPr>
              <a:lnSpc>
                <a:spcPct val="170000"/>
              </a:lnSpc>
            </a:pPr>
            <a:r>
              <a:rPr lang="zh-CN" altLang="zh-CN" sz="4000" dirty="0"/>
              <a:t>文档是支持复杂结构的，并且支持几乎所有的数据类型（但是</a:t>
            </a:r>
            <a:r>
              <a:rPr lang="en-US" altLang="zh-CN" sz="4000" dirty="0"/>
              <a:t>Map</a:t>
            </a:r>
            <a:r>
              <a:rPr lang="zh-CN" altLang="zh-CN" sz="4000" dirty="0"/>
              <a:t>结构需要特别注意）</a:t>
            </a:r>
          </a:p>
          <a:p>
            <a:pPr>
              <a:lnSpc>
                <a:spcPct val="170000"/>
              </a:lnSpc>
            </a:pPr>
            <a:r>
              <a:rPr lang="zh-CN" altLang="zh-CN" sz="4000" dirty="0"/>
              <a:t>文档是可以嵌套</a:t>
            </a:r>
            <a:r>
              <a:rPr lang="zh-CN" altLang="zh-CN" sz="4000" dirty="0" smtClean="0"/>
              <a:t>的</a:t>
            </a:r>
            <a:endParaRPr lang="en-US" altLang="zh-CN" sz="4000" dirty="0" smtClean="0"/>
          </a:p>
          <a:p>
            <a:pPr>
              <a:lnSpc>
                <a:spcPct val="170000"/>
              </a:lnSpc>
            </a:pPr>
            <a:endParaRPr lang="en-US" altLang="zh-CN" sz="4400" b="1" dirty="0" smtClean="0"/>
          </a:p>
          <a:p>
            <a:pPr>
              <a:lnSpc>
                <a:spcPct val="170000"/>
              </a:lnSpc>
            </a:pPr>
            <a:r>
              <a:rPr lang="zh-CN" altLang="zh-CN" sz="6000" b="1" dirty="0" smtClean="0"/>
              <a:t>字段</a:t>
            </a:r>
            <a:r>
              <a:rPr lang="zh-CN" altLang="zh-CN" sz="6000" b="1" dirty="0"/>
              <a:t>（</a:t>
            </a:r>
            <a:r>
              <a:rPr lang="en-US" altLang="zh-CN" sz="6000" b="1" dirty="0"/>
              <a:t>Fields</a:t>
            </a:r>
            <a:r>
              <a:rPr lang="zh-CN" altLang="zh-CN" sz="6000" b="1" dirty="0" smtClean="0"/>
              <a:t>）</a:t>
            </a:r>
            <a:endParaRPr lang="en-US" altLang="zh-CN" sz="6000" dirty="0"/>
          </a:p>
          <a:p>
            <a:pPr>
              <a:lnSpc>
                <a:spcPct val="170000"/>
              </a:lnSpc>
            </a:pPr>
            <a:r>
              <a:rPr lang="zh-CN" altLang="zh-CN" sz="4000" dirty="0"/>
              <a:t>文档中的所有属性都是字段</a:t>
            </a:r>
          </a:p>
          <a:p>
            <a:pPr>
              <a:lnSpc>
                <a:spcPct val="170000"/>
              </a:lnSpc>
            </a:pPr>
            <a:r>
              <a:rPr lang="zh-CN" altLang="zh-CN" sz="4000" dirty="0"/>
              <a:t>上面的</a:t>
            </a:r>
            <a:r>
              <a:rPr lang="en-US" altLang="zh-CN" sz="4000" dirty="0"/>
              <a:t>email</a:t>
            </a:r>
            <a:endParaRPr lang="zh-CN" altLang="zh-CN" sz="4000" dirty="0"/>
          </a:p>
          <a:p>
            <a:pPr>
              <a:lnSpc>
                <a:spcPct val="170000"/>
              </a:lnSpc>
            </a:pPr>
            <a:r>
              <a:rPr lang="zh-CN" altLang="zh-CN" sz="4000" dirty="0"/>
              <a:t>嵌套结构中字段表示</a:t>
            </a:r>
            <a:r>
              <a:rPr lang="en-US" altLang="zh-CN" sz="4000" dirty="0" err="1"/>
              <a:t>info.bio</a:t>
            </a:r>
            <a:endParaRPr lang="zh-CN" altLang="zh-CN" sz="40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0058" y="1825625"/>
            <a:ext cx="5320146" cy="2843559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"email":      "john@smith.com",</a:t>
            </a:r>
            <a:endParaRPr lang="zh-CN" altLang="zh-CN" sz="1400" dirty="0"/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first_name</a:t>
            </a:r>
            <a:r>
              <a:rPr lang="en-US" altLang="zh-CN" sz="1400" dirty="0"/>
              <a:t>": "John",</a:t>
            </a:r>
            <a:endParaRPr lang="zh-CN" altLang="zh-CN" sz="1400" dirty="0"/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last_name</a:t>
            </a:r>
            <a:r>
              <a:rPr lang="en-US" altLang="zh-CN" sz="1400" dirty="0"/>
              <a:t>":  "Smith",</a:t>
            </a:r>
            <a:endParaRPr lang="zh-CN" altLang="zh-CN" sz="1400" dirty="0"/>
          </a:p>
          <a:p>
            <a:r>
              <a:rPr lang="en-US" altLang="zh-CN" sz="1400" dirty="0"/>
              <a:t>    "info": {</a:t>
            </a:r>
            <a:endParaRPr lang="zh-CN" altLang="zh-CN" sz="1400" dirty="0"/>
          </a:p>
          <a:p>
            <a:r>
              <a:rPr lang="en-US" altLang="zh-CN" sz="1400" dirty="0"/>
              <a:t>        "bio":         "Eco-warrior and defender of the weak",</a:t>
            </a:r>
            <a:endParaRPr lang="zh-CN" altLang="zh-CN" sz="1400" dirty="0"/>
          </a:p>
          <a:p>
            <a:r>
              <a:rPr lang="en-US" altLang="zh-CN" sz="1400" dirty="0"/>
              <a:t>        "age":         25,</a:t>
            </a:r>
            <a:endParaRPr lang="zh-CN" altLang="zh-CN" sz="1400" dirty="0"/>
          </a:p>
          <a:p>
            <a:r>
              <a:rPr lang="en-US" altLang="zh-CN" sz="1400" dirty="0"/>
              <a:t>        "interests": [ "dolphins", "whales" ]</a:t>
            </a:r>
            <a:endParaRPr lang="zh-CN" altLang="zh-CN" sz="1400" dirty="0"/>
          </a:p>
          <a:p>
            <a:r>
              <a:rPr lang="en-US" altLang="zh-CN" sz="1400" dirty="0"/>
              <a:t>    },</a:t>
            </a:r>
            <a:endParaRPr lang="zh-CN" altLang="zh-CN" sz="1400" dirty="0"/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join_date</a:t>
            </a:r>
            <a:r>
              <a:rPr lang="en-US" altLang="zh-CN" sz="1400" dirty="0"/>
              <a:t>": "2014/05/01"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54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716" y="855240"/>
            <a:ext cx="9784100" cy="475245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、搜索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1700" b="1" dirty="0"/>
              <a:t>query</a:t>
            </a:r>
            <a:endParaRPr lang="zh-CN" altLang="zh-CN" sz="1700" b="1" dirty="0"/>
          </a:p>
          <a:p>
            <a:r>
              <a:rPr lang="zh-CN" altLang="zh-CN" sz="1700" dirty="0"/>
              <a:t>会计算匹配</a:t>
            </a:r>
            <a:r>
              <a:rPr lang="zh-CN" altLang="zh-CN" sz="1700" dirty="0" smtClean="0"/>
              <a:t>分数</a:t>
            </a:r>
            <a:endParaRPr lang="en-US" altLang="zh-CN" sz="1700" dirty="0" smtClean="0"/>
          </a:p>
          <a:p>
            <a:endParaRPr lang="zh-CN" altLang="zh-CN" sz="1700" dirty="0"/>
          </a:p>
          <a:p>
            <a:r>
              <a:rPr lang="zh-CN" altLang="zh-CN" sz="1700" b="1" dirty="0"/>
              <a:t>过滤器</a:t>
            </a:r>
            <a:r>
              <a:rPr lang="en-US" altLang="zh-CN" sz="1700" b="1" dirty="0"/>
              <a:t>(filter)</a:t>
            </a:r>
            <a:endParaRPr lang="zh-CN" altLang="zh-CN" sz="1700" b="1" dirty="0"/>
          </a:p>
          <a:p>
            <a:r>
              <a:rPr lang="zh-CN" altLang="zh-CN" sz="1700" dirty="0"/>
              <a:t>不计算匹配分数，可以缓存结果，用来对搜索结果作</a:t>
            </a:r>
            <a:r>
              <a:rPr lang="zh-CN" altLang="zh-CN" sz="1700" dirty="0" smtClean="0"/>
              <a:t>过滤</a:t>
            </a:r>
            <a:endParaRPr lang="en-US" altLang="zh-CN" sz="1700" dirty="0" smtClean="0"/>
          </a:p>
          <a:p>
            <a:endParaRPr lang="zh-CN" altLang="zh-CN" sz="1700" dirty="0"/>
          </a:p>
          <a:p>
            <a:r>
              <a:rPr lang="zh-CN" altLang="zh-CN" sz="1700" b="1" dirty="0"/>
              <a:t>聚合</a:t>
            </a:r>
            <a:r>
              <a:rPr lang="en-US" altLang="zh-CN" sz="1700" b="1" dirty="0"/>
              <a:t>(aggregations)</a:t>
            </a:r>
            <a:endParaRPr lang="zh-CN" altLang="zh-CN" sz="1700" b="1" dirty="0"/>
          </a:p>
          <a:p>
            <a:r>
              <a:rPr lang="zh-CN" altLang="zh-CN" sz="1700" dirty="0"/>
              <a:t>对搜索结果作</a:t>
            </a:r>
            <a:r>
              <a:rPr lang="en-US" altLang="zh-CN" sz="1700" dirty="0"/>
              <a:t>group by</a:t>
            </a:r>
            <a:r>
              <a:rPr lang="zh-CN" altLang="zh-CN" sz="1700" dirty="0"/>
              <a:t>操作，是一种实时数据统计</a:t>
            </a:r>
          </a:p>
          <a:p>
            <a:r>
              <a:rPr lang="en-US" altLang="zh-CN" sz="1700" dirty="0"/>
              <a:t> </a:t>
            </a:r>
            <a:endParaRPr lang="zh-CN" altLang="zh-CN" sz="1700" dirty="0"/>
          </a:p>
          <a:p>
            <a:r>
              <a:rPr lang="en-US" altLang="zh-CN" sz="1700" b="1" dirty="0"/>
              <a:t>Routing</a:t>
            </a:r>
            <a:endParaRPr lang="zh-CN" altLang="zh-CN" sz="1700" b="1" dirty="0"/>
          </a:p>
          <a:p>
            <a:r>
              <a:rPr lang="zh-CN" altLang="zh-CN" sz="1700" dirty="0"/>
              <a:t>路由，可以直接找到搜素内容在那个分片，而不需要进行集群搜索</a:t>
            </a:r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074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三、</a:t>
            </a:r>
            <a:r>
              <a:rPr lang="zh-CN" altLang="zh-CN" b="1" dirty="0"/>
              <a:t>必须了解的几个</a:t>
            </a:r>
            <a:r>
              <a:rPr lang="en-US" altLang="zh-CN" b="1" dirty="0" err="1"/>
              <a:t>es</a:t>
            </a:r>
            <a:r>
              <a:rPr lang="zh-CN" altLang="zh-CN" b="1" dirty="0"/>
              <a:t>的核心算法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527791" cy="4351338"/>
          </a:xfrm>
        </p:spPr>
        <p:txBody>
          <a:bodyPr/>
          <a:lstStyle/>
          <a:p>
            <a:pPr marL="228600" lvl="1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2" action="ppaction://hlinksldjump"/>
              </a:rPr>
              <a:t>倒</a:t>
            </a:r>
            <a:r>
              <a:rPr lang="zh-CN" altLang="zh-CN" b="1" dirty="0" smtClean="0">
                <a:hlinkClick r:id="rId2" action="ppaction://hlinksldjump"/>
              </a:rPr>
              <a:t>排</a:t>
            </a:r>
            <a:endParaRPr lang="en-US" altLang="zh-CN" b="1" dirty="0" smtClean="0"/>
          </a:p>
          <a:p>
            <a:pPr marL="228600" lvl="1"/>
            <a:endParaRPr lang="en-US" altLang="zh-CN" b="1" dirty="0" smtClean="0"/>
          </a:p>
          <a:p>
            <a:pPr marL="228600" lvl="1"/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hlinkClick r:id="rId3" action="ppaction://hlinksldjump"/>
              </a:rPr>
              <a:t>Doc_Value</a:t>
            </a:r>
            <a:endParaRPr lang="en-US" altLang="zh-CN" b="1" dirty="0" smtClean="0"/>
          </a:p>
          <a:p>
            <a:pPr marL="228600" lvl="1"/>
            <a:endParaRPr lang="zh-CN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>
                <a:hlinkClick r:id="rId4" action="ppaction://hlinksldjump"/>
              </a:rPr>
              <a:t>Stored fields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0071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66448"/>
              </p:ext>
            </p:extLst>
          </p:nvPr>
        </p:nvGraphicFramePr>
        <p:xfrm>
          <a:off x="6990182" y="1246965"/>
          <a:ext cx="4414880" cy="435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614">
                  <a:extLst>
                    <a:ext uri="{9D8B030D-6E8A-4147-A177-3AD203B41FA5}">
                      <a16:colId xmlns:a16="http://schemas.microsoft.com/office/drawing/2014/main" val="2921270154"/>
                    </a:ext>
                  </a:extLst>
                </a:gridCol>
                <a:gridCol w="1442036">
                  <a:extLst>
                    <a:ext uri="{9D8B030D-6E8A-4147-A177-3AD203B41FA5}">
                      <a16:colId xmlns:a16="http://schemas.microsoft.com/office/drawing/2014/main" val="301245934"/>
                    </a:ext>
                  </a:extLst>
                </a:gridCol>
                <a:gridCol w="1409230">
                  <a:extLst>
                    <a:ext uri="{9D8B030D-6E8A-4147-A177-3AD203B41FA5}">
                      <a16:colId xmlns:a16="http://schemas.microsoft.com/office/drawing/2014/main" val="1967128947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Term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Doc_1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Doc_2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260883614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Quick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82868063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The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47084398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brown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48139166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dog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4107357884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dogs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83552567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fox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59367238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foxes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71445858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in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880485026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jumped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272583955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lazy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066929449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leap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1826079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over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710476688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quick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475743309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summer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2032499554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the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523731518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5918" y="889490"/>
            <a:ext cx="5828628" cy="490482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hlinkClick r:id="rId2" action="ppaction://hlinksldjump"/>
              </a:rPr>
              <a:t>倒排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700" dirty="0"/>
              <a:t>Elasticsearch</a:t>
            </a:r>
            <a:r>
              <a:rPr lang="zh-CN" altLang="zh-CN" sz="1700" dirty="0"/>
              <a:t>使用一种叫做</a:t>
            </a:r>
            <a:r>
              <a:rPr lang="zh-CN" altLang="zh-CN" sz="1700" b="1" dirty="0"/>
              <a:t>倒排索引</a:t>
            </a:r>
            <a:r>
              <a:rPr lang="en-US" altLang="zh-CN" sz="1700" b="1" dirty="0"/>
              <a:t>(inverted index)</a:t>
            </a:r>
            <a:r>
              <a:rPr lang="zh-CN" altLang="zh-CN" sz="1700" dirty="0"/>
              <a:t>的结构来做快速的全文搜索。倒排索引由在文档中出现的唯一的单词列表，以及对于每个单词在文档中的位置组成。</a:t>
            </a:r>
          </a:p>
          <a:p>
            <a:pPr>
              <a:lnSpc>
                <a:spcPct val="150000"/>
              </a:lnSpc>
            </a:pPr>
            <a:r>
              <a:rPr lang="zh-CN" altLang="zh-CN" sz="1700" dirty="0"/>
              <a:t>例如，我们有两个文档，每个文档</a:t>
            </a:r>
            <a:r>
              <a:rPr lang="en-US" altLang="zh-CN" sz="1700" dirty="0"/>
              <a:t>content</a:t>
            </a:r>
            <a:r>
              <a:rPr lang="zh-CN" altLang="zh-CN" sz="1700" dirty="0"/>
              <a:t>字段包含：</a:t>
            </a:r>
          </a:p>
          <a:p>
            <a:pPr lvl="0">
              <a:lnSpc>
                <a:spcPct val="150000"/>
              </a:lnSpc>
            </a:pPr>
            <a:r>
              <a:rPr lang="zh-CN" altLang="en-US" sz="1700" dirty="0"/>
              <a:t>（</a:t>
            </a:r>
            <a:r>
              <a:rPr lang="en-US" altLang="zh-CN" sz="1700" dirty="0"/>
              <a:t>1</a:t>
            </a:r>
            <a:r>
              <a:rPr lang="zh-CN" altLang="en-US" sz="1700" dirty="0"/>
              <a:t>）</a:t>
            </a:r>
            <a:r>
              <a:rPr lang="en-US" altLang="zh-CN" sz="1700" dirty="0"/>
              <a:t>The quick brown fox jumped over the lazy dog</a:t>
            </a:r>
            <a:endParaRPr lang="zh-CN" altLang="zh-CN" sz="1700" dirty="0"/>
          </a:p>
          <a:p>
            <a:pPr lvl="0">
              <a:lnSpc>
                <a:spcPct val="150000"/>
              </a:lnSpc>
            </a:pPr>
            <a:r>
              <a:rPr lang="zh-CN" altLang="en-US" sz="1700" dirty="0"/>
              <a:t>（</a:t>
            </a:r>
            <a:r>
              <a:rPr lang="en-US" altLang="zh-CN" sz="1700" dirty="0"/>
              <a:t>2</a:t>
            </a:r>
            <a:r>
              <a:rPr lang="zh-CN" altLang="en-US" sz="1700" dirty="0"/>
              <a:t>）</a:t>
            </a:r>
            <a:r>
              <a:rPr lang="en-US" altLang="zh-CN" sz="1700" dirty="0"/>
              <a:t>Quick brown foxes leap over lazy dogs in summer</a:t>
            </a:r>
            <a:endParaRPr lang="zh-CN" altLang="zh-CN" sz="1700" b="1" dirty="0"/>
          </a:p>
          <a:p>
            <a:pPr>
              <a:lnSpc>
                <a:spcPct val="150000"/>
              </a:lnSpc>
            </a:pPr>
            <a:r>
              <a:rPr lang="zh-CN" altLang="zh-CN" sz="1700" dirty="0" smtClean="0"/>
              <a:t>为了</a:t>
            </a:r>
            <a:r>
              <a:rPr lang="zh-CN" altLang="zh-CN" sz="1700" dirty="0"/>
              <a:t>创建倒排索引，我们首先切分每个文档的</a:t>
            </a:r>
            <a:r>
              <a:rPr lang="en-US" altLang="zh-CN" sz="1700" dirty="0"/>
              <a:t>content</a:t>
            </a:r>
            <a:r>
              <a:rPr lang="zh-CN" altLang="zh-CN" sz="1700" dirty="0"/>
              <a:t>字段为单独的单词（我们把它们叫做</a:t>
            </a:r>
            <a:r>
              <a:rPr lang="zh-CN" altLang="zh-CN" sz="1700" b="1" dirty="0"/>
              <a:t>词</a:t>
            </a:r>
            <a:r>
              <a:rPr lang="en-US" altLang="zh-CN" sz="1700" b="1" dirty="0"/>
              <a:t>(terms)</a:t>
            </a:r>
            <a:r>
              <a:rPr lang="zh-CN" altLang="zh-CN" sz="1700" dirty="0"/>
              <a:t>或者</a:t>
            </a:r>
            <a:r>
              <a:rPr lang="zh-CN" altLang="zh-CN" sz="1700" b="1" dirty="0"/>
              <a:t>表征</a:t>
            </a:r>
            <a:r>
              <a:rPr lang="en-US" altLang="zh-CN" sz="1700" b="1" dirty="0"/>
              <a:t>(tokens)</a:t>
            </a:r>
            <a:r>
              <a:rPr lang="zh-CN" altLang="zh-CN" sz="1700" dirty="0"/>
              <a:t>）（译者注：关于</a:t>
            </a:r>
            <a:r>
              <a:rPr lang="en-US" altLang="zh-CN" sz="1700" dirty="0"/>
              <a:t>terms</a:t>
            </a:r>
            <a:r>
              <a:rPr lang="zh-CN" altLang="zh-CN" sz="1700" dirty="0"/>
              <a:t>和</a:t>
            </a:r>
            <a:r>
              <a:rPr lang="en-US" altLang="zh-CN" sz="1700" dirty="0"/>
              <a:t>tokens</a:t>
            </a:r>
            <a:r>
              <a:rPr lang="zh-CN" altLang="zh-CN" sz="1700" dirty="0"/>
              <a:t>的翻译比较生硬，只需知道语句分词后的个体叫做这两个。），把所有的唯一词放入列表并排序，结果是这个样子的</a:t>
            </a:r>
            <a:r>
              <a:rPr lang="zh-CN" altLang="zh-CN" sz="1700" dirty="0" smtClean="0"/>
              <a:t>：</a:t>
            </a:r>
            <a:endParaRPr lang="en-US" altLang="zh-CN" sz="1700" dirty="0" smtClean="0"/>
          </a:p>
          <a:p>
            <a:pPr>
              <a:lnSpc>
                <a:spcPct val="150000"/>
              </a:lnSpc>
            </a:pPr>
            <a:endParaRPr lang="zh-CN" altLang="zh-CN" sz="1700" dirty="0"/>
          </a:p>
          <a:p>
            <a:pPr marL="1080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9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53248" y="834784"/>
            <a:ext cx="9838346" cy="1712473"/>
          </a:xfrm>
        </p:spPr>
        <p:txBody>
          <a:bodyPr/>
          <a:lstStyle/>
          <a:p>
            <a:pPr marL="228600" lvl="1"/>
            <a:r>
              <a:rPr lang="en-US" altLang="zh-CN" b="1" dirty="0" smtClean="0">
                <a:hlinkClick r:id="rId2" action="ppaction://hlinksldjump"/>
              </a:rPr>
              <a:t>Doc_Value</a:t>
            </a:r>
            <a:endParaRPr lang="en-US" altLang="zh-CN" b="1" dirty="0" smtClean="0"/>
          </a:p>
          <a:p>
            <a:pPr marL="228600" lvl="1"/>
            <a:endParaRPr lang="zh-CN" altLang="zh-CN" b="1" dirty="0"/>
          </a:p>
          <a:p>
            <a:r>
              <a:rPr lang="en-US" altLang="zh-CN" sz="1600" dirty="0"/>
              <a:t>Doc values </a:t>
            </a:r>
            <a:r>
              <a:rPr lang="zh-CN" altLang="zh-CN" sz="1600" dirty="0"/>
              <a:t>的存在是因为倒排索引只对某些操作是高效的。 倒排索引的优势</a:t>
            </a:r>
            <a:r>
              <a:rPr lang="en-US" altLang="zh-CN" sz="1600" dirty="0"/>
              <a:t> </a:t>
            </a:r>
            <a:r>
              <a:rPr lang="zh-CN" altLang="zh-CN" sz="1600" dirty="0"/>
              <a:t>在于查找包含某个项的文档，而对于从另外一个方向的相反操作并不高效，即：确定哪些项是否存在单个文档里，聚合需要这种次级的访问模式。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28763" y="3361909"/>
            <a:ext cx="4754880" cy="80334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zh-CN" sz="1600" dirty="0" smtClean="0"/>
              <a:t>倒排索引：</a:t>
            </a:r>
            <a:endParaRPr lang="en-US" altLang="zh-CN" sz="1600" dirty="0" smtClean="0"/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5175" y="2697936"/>
            <a:ext cx="4749669" cy="10656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      Terms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Doc_1 | brown, dog, fox, jumped, lazy, over, quick,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Doc_2 | brown, dogs, foxes, in, lazy, leap, over, quick, summer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Doc_3 | dog, dogs, fox, jumped, over, quick,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28763" y="4165255"/>
            <a:ext cx="3059084" cy="260452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      Doc_1   Doc_2   Doc_3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brown   |   X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dog   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dogs    |       |   X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fox   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foxes 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   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jumped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    |   X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leap  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    |   X   |   X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   |   X   |   X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summer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   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“云层层叠”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 marL="228600">
          <a:defRPr sz="2400" b="1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76_TF03460508" id="{CB9A589A-4182-4DCC-B96C-F43A9C2C5442}" vid="{E9F7F67E-6115-4105-B812-2F7F3FF324F4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“云层层叠”设计幻灯片</Template>
  <TotalTime>249</TotalTime>
  <Words>2423</Words>
  <Application>Microsoft Office PowerPoint</Application>
  <PresentationFormat>宽屏</PresentationFormat>
  <Paragraphs>353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 Unicode MS</vt:lpstr>
      <vt:lpstr>Microsoft YaHei UI</vt:lpstr>
      <vt:lpstr>等线</vt:lpstr>
      <vt:lpstr>宋体</vt:lpstr>
      <vt:lpstr>宋体</vt:lpstr>
      <vt:lpstr>微软雅黑</vt:lpstr>
      <vt:lpstr>Arial</vt:lpstr>
      <vt:lpstr>Calibri</vt:lpstr>
      <vt:lpstr>Consolas</vt:lpstr>
      <vt:lpstr>Microsoft Himalaya</vt:lpstr>
      <vt:lpstr>Times New Roman</vt:lpstr>
      <vt:lpstr>Wingdings</vt:lpstr>
      <vt:lpstr>“云层层叠”设计模板</vt:lpstr>
      <vt:lpstr>Visio</vt:lpstr>
      <vt:lpstr>Microsoft Visio 绘图</vt:lpstr>
      <vt:lpstr>  Elasticsearch</vt:lpstr>
      <vt:lpstr>目录</vt:lpstr>
      <vt:lpstr>一、简介</vt:lpstr>
      <vt:lpstr>二、基础知识</vt:lpstr>
      <vt:lpstr>PowerPoint 演示文稿</vt:lpstr>
      <vt:lpstr>PowerPoint 演示文稿</vt:lpstr>
      <vt:lpstr>三、必须了解的几个es的核心算法 </vt:lpstr>
      <vt:lpstr>PowerPoint 演示文稿</vt:lpstr>
      <vt:lpstr>PowerPoint 演示文稿</vt:lpstr>
      <vt:lpstr>PowerPoint 演示文稿</vt:lpstr>
      <vt:lpstr>四、深入了解es做的那些事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五、用插件改变es</vt:lpstr>
      <vt:lpstr>六、ElasticSearch自定义排序</vt:lpstr>
      <vt:lpstr>PowerPoint 演示文稿</vt:lpstr>
      <vt:lpstr>七、Es实战</vt:lpstr>
      <vt:lpstr>PowerPoint 演示文稿</vt:lpstr>
      <vt:lpstr>PowerPoint 演示文稿</vt:lpstr>
      <vt:lpstr>PowerPoint 演示文稿</vt:lpstr>
      <vt:lpstr>案例分析</vt:lpstr>
      <vt:lpstr>Routing使用中的热点问题 </vt:lpstr>
      <vt:lpstr>深度分页问题 </vt:lpstr>
      <vt:lpstr>Segments过多 </vt:lpstr>
      <vt:lpstr>无用的Query </vt:lpstr>
      <vt:lpstr>过度使用filter cache </vt:lpstr>
      <vt:lpstr>聚合(aggregations)引发的问题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SEELE</dc:creator>
  <cp:lastModifiedBy>SEELE</cp:lastModifiedBy>
  <cp:revision>49</cp:revision>
  <dcterms:created xsi:type="dcterms:W3CDTF">2017-10-22T11:03:14Z</dcterms:created>
  <dcterms:modified xsi:type="dcterms:W3CDTF">2017-10-22T18:06:19Z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