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7" r:id="rId3"/>
    <p:sldId id="310" r:id="rId4"/>
    <p:sldId id="316" r:id="rId5"/>
    <p:sldId id="311" r:id="rId6"/>
    <p:sldId id="313" r:id="rId7"/>
    <p:sldId id="312" r:id="rId8"/>
    <p:sldId id="314" r:id="rId9"/>
    <p:sldId id="315" r:id="rId10"/>
    <p:sldId id="319" r:id="rId11"/>
    <p:sldId id="320" r:id="rId12"/>
    <p:sldId id="322" r:id="rId13"/>
    <p:sldId id="332" r:id="rId14"/>
    <p:sldId id="333" r:id="rId15"/>
    <p:sldId id="321" r:id="rId16"/>
    <p:sldId id="324" r:id="rId17"/>
    <p:sldId id="323" r:id="rId18"/>
    <p:sldId id="326" r:id="rId19"/>
    <p:sldId id="325" r:id="rId20"/>
    <p:sldId id="327" r:id="rId21"/>
    <p:sldId id="328" r:id="rId22"/>
    <p:sldId id="329" r:id="rId23"/>
    <p:sldId id="330" r:id="rId24"/>
    <p:sldId id="331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6A72-417A-49E7-AA8F-C02AE780FB5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A0A6-0188-48A0-93FA-E413BF70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="" xmlns:a16="http://schemas.microsoft.com/office/drawing/2014/main" id="{A494F28B-7E69-4464-8B83-458F386EEB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5453" y="3957945"/>
            <a:ext cx="4828673" cy="2342147"/>
          </a:xfrm>
          <a:custGeom>
            <a:avLst/>
            <a:gdLst>
              <a:gd name="connsiteX0" fmla="*/ 0 w 4828673"/>
              <a:gd name="connsiteY0" fmla="*/ 0 h 2342147"/>
              <a:gd name="connsiteX1" fmla="*/ 4828673 w 4828673"/>
              <a:gd name="connsiteY1" fmla="*/ 0 h 2342147"/>
              <a:gd name="connsiteX2" fmla="*/ 4828673 w 4828673"/>
              <a:gd name="connsiteY2" fmla="*/ 2342147 h 2342147"/>
              <a:gd name="connsiteX3" fmla="*/ 0 w 4828673"/>
              <a:gd name="connsiteY3" fmla="*/ 2342147 h 234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673" h="2342147">
                <a:moveTo>
                  <a:pt x="0" y="0"/>
                </a:moveTo>
                <a:lnTo>
                  <a:pt x="4828673" y="0"/>
                </a:lnTo>
                <a:lnTo>
                  <a:pt x="4828673" y="2342147"/>
                </a:lnTo>
                <a:lnTo>
                  <a:pt x="0" y="23421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="" xmlns:a16="http://schemas.microsoft.com/office/drawing/2014/main" id="{42924A16-B704-41F3-B4B6-C35EDC7D4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4126" y="895048"/>
            <a:ext cx="5438274" cy="2798202"/>
          </a:xfrm>
          <a:custGeom>
            <a:avLst/>
            <a:gdLst>
              <a:gd name="connsiteX0" fmla="*/ 0 w 4748463"/>
              <a:gd name="connsiteY0" fmla="*/ 0 h 2133600"/>
              <a:gd name="connsiteX1" fmla="*/ 4748463 w 4748463"/>
              <a:gd name="connsiteY1" fmla="*/ 0 h 2133600"/>
              <a:gd name="connsiteX2" fmla="*/ 4748463 w 4748463"/>
              <a:gd name="connsiteY2" fmla="*/ 2133600 h 2133600"/>
              <a:gd name="connsiteX3" fmla="*/ 0 w 4748463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463" h="2133600">
                <a:moveTo>
                  <a:pt x="0" y="0"/>
                </a:moveTo>
                <a:lnTo>
                  <a:pt x="4748463" y="0"/>
                </a:lnTo>
                <a:lnTo>
                  <a:pt x="4748463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4E9EF22B-F126-4CE9-9F8E-ED402950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10150" cy="6858000"/>
          </a:xfrm>
          <a:custGeom>
            <a:avLst/>
            <a:gdLst>
              <a:gd name="connsiteX0" fmla="*/ 4772950 w 5010150"/>
              <a:gd name="connsiteY0" fmla="*/ 1140719 h 6858000"/>
              <a:gd name="connsiteX1" fmla="*/ 4932217 w 5010150"/>
              <a:gd name="connsiteY1" fmla="*/ 1190949 h 6858000"/>
              <a:gd name="connsiteX2" fmla="*/ 4959086 w 5010150"/>
              <a:gd name="connsiteY2" fmla="*/ 1498352 h 6858000"/>
              <a:gd name="connsiteX3" fmla="*/ 461065 w 5010150"/>
              <a:gd name="connsiteY3" fmla="*/ 6858000 h 6858000"/>
              <a:gd name="connsiteX4" fmla="*/ 96500 w 5010150"/>
              <a:gd name="connsiteY4" fmla="*/ 6858000 h 6858000"/>
              <a:gd name="connsiteX5" fmla="*/ 82977 w 5010150"/>
              <a:gd name="connsiteY5" fmla="*/ 6836977 h 6858000"/>
              <a:gd name="connsiteX6" fmla="*/ 110143 w 5010150"/>
              <a:gd name="connsiteY6" fmla="*/ 6597307 h 6858000"/>
              <a:gd name="connsiteX7" fmla="*/ 4624813 w 5010150"/>
              <a:gd name="connsiteY7" fmla="*/ 1217819 h 6858000"/>
              <a:gd name="connsiteX8" fmla="*/ 4772950 w 5010150"/>
              <a:gd name="connsiteY8" fmla="*/ 1140719 h 6858000"/>
              <a:gd name="connsiteX9" fmla="*/ 4552806 w 5010150"/>
              <a:gd name="connsiteY9" fmla="*/ 652618 h 6858000"/>
              <a:gd name="connsiteX10" fmla="*/ 4712072 w 5010150"/>
              <a:gd name="connsiteY10" fmla="*/ 702848 h 6858000"/>
              <a:gd name="connsiteX11" fmla="*/ 4738942 w 5010150"/>
              <a:gd name="connsiteY11" fmla="*/ 1010252 h 6858000"/>
              <a:gd name="connsiteX12" fmla="*/ 85525 w 5010150"/>
              <a:gd name="connsiteY12" fmla="*/ 6555063 h 6858000"/>
              <a:gd name="connsiteX13" fmla="*/ 17793 w 5010150"/>
              <a:gd name="connsiteY13" fmla="*/ 6609097 h 6858000"/>
              <a:gd name="connsiteX14" fmla="*/ 0 w 5010150"/>
              <a:gd name="connsiteY14" fmla="*/ 6616107 h 6858000"/>
              <a:gd name="connsiteX15" fmla="*/ 0 w 5010150"/>
              <a:gd name="connsiteY15" fmla="*/ 5978131 h 6858000"/>
              <a:gd name="connsiteX16" fmla="*/ 4404669 w 5010150"/>
              <a:gd name="connsiteY16" fmla="*/ 729718 h 6858000"/>
              <a:gd name="connsiteX17" fmla="*/ 4552806 w 5010150"/>
              <a:gd name="connsiteY17" fmla="*/ 652618 h 6858000"/>
              <a:gd name="connsiteX18" fmla="*/ 4455398 w 5010150"/>
              <a:gd name="connsiteY18" fmla="*/ 24037 h 6858000"/>
              <a:gd name="connsiteX19" fmla="*/ 4614664 w 5010150"/>
              <a:gd name="connsiteY19" fmla="*/ 74268 h 6858000"/>
              <a:gd name="connsiteX20" fmla="*/ 4641533 w 5010150"/>
              <a:gd name="connsiteY20" fmla="*/ 381671 h 6858000"/>
              <a:gd name="connsiteX21" fmla="*/ 134302 w 5010150"/>
              <a:gd name="connsiteY21" fmla="*/ 5752296 h 6858000"/>
              <a:gd name="connsiteX22" fmla="*/ 27333 w 5010150"/>
              <a:gd name="connsiteY22" fmla="*/ 5821788 h 6858000"/>
              <a:gd name="connsiteX23" fmla="*/ 0 w 5010150"/>
              <a:gd name="connsiteY23" fmla="*/ 5826839 h 6858000"/>
              <a:gd name="connsiteX24" fmla="*/ 0 w 5010150"/>
              <a:gd name="connsiteY24" fmla="*/ 5233485 h 6858000"/>
              <a:gd name="connsiteX25" fmla="*/ 4307261 w 5010150"/>
              <a:gd name="connsiteY25" fmla="*/ 101138 h 6858000"/>
              <a:gd name="connsiteX26" fmla="*/ 4455398 w 5010150"/>
              <a:gd name="connsiteY26" fmla="*/ 24037 h 6858000"/>
              <a:gd name="connsiteX27" fmla="*/ 3841720 w 5010150"/>
              <a:gd name="connsiteY27" fmla="*/ 24036 h 6858000"/>
              <a:gd name="connsiteX28" fmla="*/ 4000987 w 5010150"/>
              <a:gd name="connsiteY28" fmla="*/ 74267 h 6858000"/>
              <a:gd name="connsiteX29" fmla="*/ 4027855 w 5010150"/>
              <a:gd name="connsiteY29" fmla="*/ 381671 h 6858000"/>
              <a:gd name="connsiteX30" fmla="*/ 0 w 5010150"/>
              <a:gd name="connsiteY30" fmla="*/ 5181090 h 6858000"/>
              <a:gd name="connsiteX31" fmla="*/ 0 w 5010150"/>
              <a:gd name="connsiteY31" fmla="*/ 4502251 h 6858000"/>
              <a:gd name="connsiteX32" fmla="*/ 3693583 w 5010150"/>
              <a:gd name="connsiteY32" fmla="*/ 101136 h 6858000"/>
              <a:gd name="connsiteX33" fmla="*/ 3841720 w 5010150"/>
              <a:gd name="connsiteY33" fmla="*/ 24036 h 6858000"/>
              <a:gd name="connsiteX34" fmla="*/ 3154035 w 5010150"/>
              <a:gd name="connsiteY34" fmla="*/ 0 h 6858000"/>
              <a:gd name="connsiteX35" fmla="*/ 3723742 w 5010150"/>
              <a:gd name="connsiteY35" fmla="*/ 0 h 6858000"/>
              <a:gd name="connsiteX36" fmla="*/ 0 w 5010150"/>
              <a:gd name="connsiteY36" fmla="*/ 4437052 h 6858000"/>
              <a:gd name="connsiteX37" fmla="*/ 0 w 5010150"/>
              <a:gd name="connsiteY37" fmla="*/ 3758213 h 6858000"/>
              <a:gd name="connsiteX38" fmla="*/ 2538028 w 5010150"/>
              <a:gd name="connsiteY38" fmla="*/ 0 h 6858000"/>
              <a:gd name="connsiteX39" fmla="*/ 3107736 w 5010150"/>
              <a:gd name="connsiteY39" fmla="*/ 0 h 6858000"/>
              <a:gd name="connsiteX40" fmla="*/ 0 w 5010150"/>
              <a:gd name="connsiteY40" fmla="*/ 3703045 h 6858000"/>
              <a:gd name="connsiteX41" fmla="*/ 0 w 5010150"/>
              <a:gd name="connsiteY41" fmla="*/ 3024206 h 6858000"/>
              <a:gd name="connsiteX42" fmla="*/ 1914643 w 5010150"/>
              <a:gd name="connsiteY42" fmla="*/ 0 h 6858000"/>
              <a:gd name="connsiteX43" fmla="*/ 2484351 w 5010150"/>
              <a:gd name="connsiteY43" fmla="*/ 0 h 6858000"/>
              <a:gd name="connsiteX44" fmla="*/ 0 w 5010150"/>
              <a:gd name="connsiteY44" fmla="*/ 2960247 h 6858000"/>
              <a:gd name="connsiteX45" fmla="*/ 0 w 5010150"/>
              <a:gd name="connsiteY45" fmla="*/ 2281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010150" h="6858000">
                <a:moveTo>
                  <a:pt x="4772950" y="1140719"/>
                </a:moveTo>
                <a:cubicBezTo>
                  <a:pt x="4828581" y="1135856"/>
                  <a:pt x="4886063" y="1152217"/>
                  <a:pt x="4932217" y="1190949"/>
                </a:cubicBezTo>
                <a:cubicBezTo>
                  <a:pt x="5024523" y="1268417"/>
                  <a:pt x="5036554" y="1406047"/>
                  <a:pt x="4959086" y="1498352"/>
                </a:cubicBezTo>
                <a:lnTo>
                  <a:pt x="461065" y="6858000"/>
                </a:lnTo>
                <a:lnTo>
                  <a:pt x="96500" y="6858000"/>
                </a:lnTo>
                <a:lnTo>
                  <a:pt x="82977" y="6836977"/>
                </a:lnTo>
                <a:cubicBezTo>
                  <a:pt x="44284" y="6761261"/>
                  <a:pt x="52042" y="6666536"/>
                  <a:pt x="110143" y="6597307"/>
                </a:cubicBezTo>
                <a:lnTo>
                  <a:pt x="4624813" y="1217819"/>
                </a:lnTo>
                <a:cubicBezTo>
                  <a:pt x="4663546" y="1171665"/>
                  <a:pt x="4717321" y="1145581"/>
                  <a:pt x="4772950" y="1140719"/>
                </a:cubicBezTo>
                <a:close/>
                <a:moveTo>
                  <a:pt x="4552806" y="652618"/>
                </a:moveTo>
                <a:cubicBezTo>
                  <a:pt x="4608435" y="647756"/>
                  <a:pt x="4665919" y="664115"/>
                  <a:pt x="4712072" y="702848"/>
                </a:cubicBezTo>
                <a:cubicBezTo>
                  <a:pt x="4804378" y="780315"/>
                  <a:pt x="4816408" y="917945"/>
                  <a:pt x="4738942" y="1010252"/>
                </a:cubicBezTo>
                <a:lnTo>
                  <a:pt x="85525" y="6555063"/>
                </a:lnTo>
                <a:cubicBezTo>
                  <a:pt x="66159" y="6578140"/>
                  <a:pt x="43032" y="6596199"/>
                  <a:pt x="17793" y="6609097"/>
                </a:cubicBezTo>
                <a:lnTo>
                  <a:pt x="0" y="6616107"/>
                </a:lnTo>
                <a:lnTo>
                  <a:pt x="0" y="5978131"/>
                </a:lnTo>
                <a:lnTo>
                  <a:pt x="4404669" y="729718"/>
                </a:lnTo>
                <a:cubicBezTo>
                  <a:pt x="4443403" y="683565"/>
                  <a:pt x="4497176" y="657480"/>
                  <a:pt x="4552806" y="652618"/>
                </a:cubicBezTo>
                <a:close/>
                <a:moveTo>
                  <a:pt x="4455398" y="24037"/>
                </a:moveTo>
                <a:cubicBezTo>
                  <a:pt x="4511027" y="19175"/>
                  <a:pt x="4568512" y="35534"/>
                  <a:pt x="4614664" y="74268"/>
                </a:cubicBezTo>
                <a:cubicBezTo>
                  <a:pt x="4706971" y="151735"/>
                  <a:pt x="4719001" y="289365"/>
                  <a:pt x="4641533" y="381671"/>
                </a:cubicBezTo>
                <a:lnTo>
                  <a:pt x="134302" y="5752296"/>
                </a:lnTo>
                <a:cubicBezTo>
                  <a:pt x="105252" y="5786911"/>
                  <a:pt x="67741" y="5810237"/>
                  <a:pt x="27333" y="5821788"/>
                </a:cubicBezTo>
                <a:lnTo>
                  <a:pt x="0" y="5826839"/>
                </a:lnTo>
                <a:lnTo>
                  <a:pt x="0" y="5233485"/>
                </a:lnTo>
                <a:lnTo>
                  <a:pt x="4307261" y="101138"/>
                </a:lnTo>
                <a:cubicBezTo>
                  <a:pt x="4345994" y="54984"/>
                  <a:pt x="4399770" y="28899"/>
                  <a:pt x="4455398" y="24037"/>
                </a:cubicBezTo>
                <a:close/>
                <a:moveTo>
                  <a:pt x="3841720" y="24036"/>
                </a:moveTo>
                <a:cubicBezTo>
                  <a:pt x="3897349" y="19174"/>
                  <a:pt x="3954834" y="35533"/>
                  <a:pt x="4000987" y="74267"/>
                </a:cubicBezTo>
                <a:cubicBezTo>
                  <a:pt x="4093294" y="151734"/>
                  <a:pt x="4105324" y="289364"/>
                  <a:pt x="4027855" y="381671"/>
                </a:cubicBezTo>
                <a:lnTo>
                  <a:pt x="0" y="5181090"/>
                </a:lnTo>
                <a:lnTo>
                  <a:pt x="0" y="4502251"/>
                </a:lnTo>
                <a:lnTo>
                  <a:pt x="3693583" y="101136"/>
                </a:lnTo>
                <a:cubicBezTo>
                  <a:pt x="3732317" y="54983"/>
                  <a:pt x="3786091" y="28899"/>
                  <a:pt x="3841720" y="24036"/>
                </a:cubicBezTo>
                <a:close/>
                <a:moveTo>
                  <a:pt x="3154035" y="0"/>
                </a:moveTo>
                <a:lnTo>
                  <a:pt x="3723742" y="0"/>
                </a:lnTo>
                <a:lnTo>
                  <a:pt x="0" y="4437052"/>
                </a:lnTo>
                <a:lnTo>
                  <a:pt x="0" y="3758213"/>
                </a:lnTo>
                <a:close/>
                <a:moveTo>
                  <a:pt x="2538028" y="0"/>
                </a:moveTo>
                <a:lnTo>
                  <a:pt x="3107736" y="0"/>
                </a:lnTo>
                <a:lnTo>
                  <a:pt x="0" y="3703045"/>
                </a:lnTo>
                <a:lnTo>
                  <a:pt x="0" y="3024206"/>
                </a:lnTo>
                <a:close/>
                <a:moveTo>
                  <a:pt x="1914643" y="0"/>
                </a:moveTo>
                <a:lnTo>
                  <a:pt x="2484351" y="0"/>
                </a:lnTo>
                <a:lnTo>
                  <a:pt x="0" y="2960247"/>
                </a:lnTo>
                <a:lnTo>
                  <a:pt x="0" y="22814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958C3DF6-06AA-4ACE-8F11-1CFCA4121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0182" y="0"/>
            <a:ext cx="4769260" cy="6858000"/>
          </a:xfrm>
          <a:custGeom>
            <a:avLst/>
            <a:gdLst>
              <a:gd name="connsiteX0" fmla="*/ 0 w 4769260"/>
              <a:gd name="connsiteY0" fmla="*/ 0 h 6858000"/>
              <a:gd name="connsiteX1" fmla="*/ 4769260 w 4769260"/>
              <a:gd name="connsiteY1" fmla="*/ 0 h 6858000"/>
              <a:gd name="connsiteX2" fmla="*/ 4769260 w 4769260"/>
              <a:gd name="connsiteY2" fmla="*/ 6858000 h 6858000"/>
              <a:gd name="connsiteX3" fmla="*/ 0 w 47692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260" h="6858000">
                <a:moveTo>
                  <a:pt x="0" y="0"/>
                </a:moveTo>
                <a:lnTo>
                  <a:pt x="4769260" y="0"/>
                </a:lnTo>
                <a:lnTo>
                  <a:pt x="476926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565C75C-12D7-46AC-924C-859EBB08FE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43849" y="400049"/>
            <a:ext cx="3790950" cy="6019800"/>
          </a:xfrm>
          <a:custGeom>
            <a:avLst/>
            <a:gdLst>
              <a:gd name="connsiteX0" fmla="*/ 1475916 w 3790950"/>
              <a:gd name="connsiteY0" fmla="*/ 1288085 h 6019800"/>
              <a:gd name="connsiteX1" fmla="*/ 1475916 w 3790950"/>
              <a:gd name="connsiteY1" fmla="*/ 4674570 h 6019800"/>
              <a:gd name="connsiteX2" fmla="*/ 2883373 w 3790950"/>
              <a:gd name="connsiteY2" fmla="*/ 4674570 h 6019800"/>
              <a:gd name="connsiteX3" fmla="*/ 2883373 w 3790950"/>
              <a:gd name="connsiteY3" fmla="*/ 4191304 h 6019800"/>
              <a:gd name="connsiteX4" fmla="*/ 2007569 w 3790950"/>
              <a:gd name="connsiteY4" fmla="*/ 4191304 h 6019800"/>
              <a:gd name="connsiteX5" fmla="*/ 2007569 w 3790950"/>
              <a:gd name="connsiteY5" fmla="*/ 1288085 h 6019800"/>
              <a:gd name="connsiteX6" fmla="*/ 0 w 3790950"/>
              <a:gd name="connsiteY6" fmla="*/ 0 h 6019800"/>
              <a:gd name="connsiteX7" fmla="*/ 3790950 w 3790950"/>
              <a:gd name="connsiteY7" fmla="*/ 0 h 6019800"/>
              <a:gd name="connsiteX8" fmla="*/ 3790950 w 3790950"/>
              <a:gd name="connsiteY8" fmla="*/ 6019800 h 6019800"/>
              <a:gd name="connsiteX9" fmla="*/ 0 w 3790950"/>
              <a:gd name="connsiteY9" fmla="*/ 601980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950" h="6019800">
                <a:moveTo>
                  <a:pt x="1475916" y="1288085"/>
                </a:moveTo>
                <a:lnTo>
                  <a:pt x="1475916" y="4674570"/>
                </a:lnTo>
                <a:lnTo>
                  <a:pt x="2883373" y="4674570"/>
                </a:lnTo>
                <a:lnTo>
                  <a:pt x="2883373" y="4191304"/>
                </a:lnTo>
                <a:lnTo>
                  <a:pt x="2007569" y="4191304"/>
                </a:lnTo>
                <a:lnTo>
                  <a:pt x="2007569" y="1288085"/>
                </a:lnTo>
                <a:close/>
                <a:moveTo>
                  <a:pt x="0" y="0"/>
                </a:moveTo>
                <a:lnTo>
                  <a:pt x="3790950" y="0"/>
                </a:lnTo>
                <a:lnTo>
                  <a:pt x="3790950" y="6019800"/>
                </a:lnTo>
                <a:lnTo>
                  <a:pt x="0" y="601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C8069CAD-09CA-48E2-A514-27529E209E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6850" y="895350"/>
            <a:ext cx="5676900" cy="304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5D2E5830-6A3F-4E77-A55C-881C70835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79" y="306143"/>
            <a:ext cx="3862387" cy="6245714"/>
          </a:xfrm>
          <a:custGeom>
            <a:avLst/>
            <a:gdLst>
              <a:gd name="connsiteX0" fmla="*/ 1148678 w 3862387"/>
              <a:gd name="connsiteY0" fmla="*/ 1536717 h 6245714"/>
              <a:gd name="connsiteX1" fmla="*/ 1148678 w 3862387"/>
              <a:gd name="connsiteY1" fmla="*/ 4694414 h 6245714"/>
              <a:gd name="connsiteX2" fmla="*/ 1644413 w 3862387"/>
              <a:gd name="connsiteY2" fmla="*/ 4694414 h 6245714"/>
              <a:gd name="connsiteX3" fmla="*/ 1644413 w 3862387"/>
              <a:gd name="connsiteY3" fmla="*/ 3340873 h 6245714"/>
              <a:gd name="connsiteX4" fmla="*/ 2208953 w 3862387"/>
              <a:gd name="connsiteY4" fmla="*/ 3340873 h 6245714"/>
              <a:gd name="connsiteX5" fmla="*/ 2208953 w 3862387"/>
              <a:gd name="connsiteY5" fmla="*/ 4694414 h 6245714"/>
              <a:gd name="connsiteX6" fmla="*/ 2713710 w 3862387"/>
              <a:gd name="connsiteY6" fmla="*/ 4694414 h 6245714"/>
              <a:gd name="connsiteX7" fmla="*/ 2713710 w 3862387"/>
              <a:gd name="connsiteY7" fmla="*/ 1536717 h 6245714"/>
              <a:gd name="connsiteX8" fmla="*/ 2208953 w 3862387"/>
              <a:gd name="connsiteY8" fmla="*/ 1536717 h 6245714"/>
              <a:gd name="connsiteX9" fmla="*/ 2208953 w 3862387"/>
              <a:gd name="connsiteY9" fmla="*/ 2890257 h 6245714"/>
              <a:gd name="connsiteX10" fmla="*/ 1644413 w 3862387"/>
              <a:gd name="connsiteY10" fmla="*/ 2890257 h 6245714"/>
              <a:gd name="connsiteX11" fmla="*/ 1644413 w 3862387"/>
              <a:gd name="connsiteY11" fmla="*/ 1536717 h 6245714"/>
              <a:gd name="connsiteX12" fmla="*/ 0 w 3862387"/>
              <a:gd name="connsiteY12" fmla="*/ 0 h 6245714"/>
              <a:gd name="connsiteX13" fmla="*/ 3862387 w 3862387"/>
              <a:gd name="connsiteY13" fmla="*/ 0 h 6245714"/>
              <a:gd name="connsiteX14" fmla="*/ 3862387 w 3862387"/>
              <a:gd name="connsiteY14" fmla="*/ 6245714 h 6245714"/>
              <a:gd name="connsiteX15" fmla="*/ 0 w 3862387"/>
              <a:gd name="connsiteY15" fmla="*/ 6245714 h 624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2387" h="6245714">
                <a:moveTo>
                  <a:pt x="1148678" y="1536717"/>
                </a:moveTo>
                <a:lnTo>
                  <a:pt x="1148678" y="4694414"/>
                </a:lnTo>
                <a:lnTo>
                  <a:pt x="1644413" y="4694414"/>
                </a:lnTo>
                <a:lnTo>
                  <a:pt x="1644413" y="3340873"/>
                </a:lnTo>
                <a:lnTo>
                  <a:pt x="2208953" y="3340873"/>
                </a:lnTo>
                <a:lnTo>
                  <a:pt x="2208953" y="4694414"/>
                </a:lnTo>
                <a:lnTo>
                  <a:pt x="2713710" y="4694414"/>
                </a:lnTo>
                <a:lnTo>
                  <a:pt x="2713710" y="1536717"/>
                </a:lnTo>
                <a:lnTo>
                  <a:pt x="2208953" y="1536717"/>
                </a:lnTo>
                <a:lnTo>
                  <a:pt x="2208953" y="2890257"/>
                </a:lnTo>
                <a:lnTo>
                  <a:pt x="1644413" y="2890257"/>
                </a:lnTo>
                <a:lnTo>
                  <a:pt x="1644413" y="1536717"/>
                </a:lnTo>
                <a:close/>
                <a:moveTo>
                  <a:pt x="0" y="0"/>
                </a:moveTo>
                <a:lnTo>
                  <a:pt x="3862387" y="0"/>
                </a:lnTo>
                <a:lnTo>
                  <a:pt x="3862387" y="6245714"/>
                </a:lnTo>
                <a:lnTo>
                  <a:pt x="0" y="6245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C6BD124B-7C6E-4C8C-9426-E81D3D2D8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5853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FCB5A12B-532C-4B37-A2C4-8F38E80DC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181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E5F0C73-7F73-4B6B-AD54-F57F015E0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10616"/>
          <a:stretch/>
        </p:blipFill>
        <p:spPr>
          <a:xfrm flipH="1">
            <a:off x="-277563" y="654270"/>
            <a:ext cx="6485523" cy="5549459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="" xmlns:a16="http://schemas.microsoft.com/office/drawing/2014/main" id="{50830010-B425-4D29-9937-AE72FA96E9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62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7">
            <a:extLst>
              <a:ext uri="{FF2B5EF4-FFF2-40B4-BE49-F238E27FC236}">
                <a16:creationId xmlns="" xmlns:a16="http://schemas.microsoft.com/office/drawing/2014/main" id="{6FC7C59B-645F-45AE-B8D3-510D92377C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8736" y="983234"/>
            <a:ext cx="4445000" cy="3591446"/>
          </a:xfrm>
          <a:custGeom>
            <a:avLst/>
            <a:gdLst>
              <a:gd name="connsiteX0" fmla="*/ 0 w 4445000"/>
              <a:gd name="connsiteY0" fmla="*/ 0 h 3591446"/>
              <a:gd name="connsiteX1" fmla="*/ 4216400 w 4445000"/>
              <a:gd name="connsiteY1" fmla="*/ 1104900 h 3591446"/>
              <a:gd name="connsiteX2" fmla="*/ 4445000 w 4445000"/>
              <a:gd name="connsiteY2" fmla="*/ 3591446 h 3591446"/>
              <a:gd name="connsiteX3" fmla="*/ 241300 w 4445000"/>
              <a:gd name="connsiteY3" fmla="*/ 3223146 h 35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591446">
                <a:moveTo>
                  <a:pt x="0" y="0"/>
                </a:moveTo>
                <a:lnTo>
                  <a:pt x="4216400" y="1104900"/>
                </a:lnTo>
                <a:lnTo>
                  <a:pt x="4445000" y="3591446"/>
                </a:lnTo>
                <a:lnTo>
                  <a:pt x="241300" y="3223146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2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="" xmlns:a16="http://schemas.microsoft.com/office/drawing/2014/main" id="{0731A28E-EF6F-4497-A5B5-67E53BF122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808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="" xmlns:a16="http://schemas.microsoft.com/office/drawing/2014/main" id="{5A927B4B-45C2-477C-88A3-271B2BF44B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3236" y="-19050"/>
            <a:ext cx="2533650" cy="4095750"/>
          </a:xfrm>
          <a:custGeom>
            <a:avLst/>
            <a:gdLst>
              <a:gd name="connsiteX0" fmla="*/ 0 w 2533650"/>
              <a:gd name="connsiteY0" fmla="*/ 0 h 4095750"/>
              <a:gd name="connsiteX1" fmla="*/ 2533650 w 2533650"/>
              <a:gd name="connsiteY1" fmla="*/ 0 h 4095750"/>
              <a:gd name="connsiteX2" fmla="*/ 2533650 w 2533650"/>
              <a:gd name="connsiteY2" fmla="*/ 4095750 h 4095750"/>
              <a:gd name="connsiteX3" fmla="*/ 0 w 2533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95750">
                <a:moveTo>
                  <a:pt x="0" y="0"/>
                </a:moveTo>
                <a:lnTo>
                  <a:pt x="2533650" y="0"/>
                </a:lnTo>
                <a:lnTo>
                  <a:pt x="2533650" y="4095750"/>
                </a:lnTo>
                <a:lnTo>
                  <a:pt x="0" y="4095750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47769D2A-F843-4BA2-AFB9-BC0D046546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35202" y="948897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9D624706-7130-4F86-A9FB-2B47A295C1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49297" y="3882564"/>
            <a:ext cx="2206169" cy="1182747"/>
          </a:xfrm>
          <a:custGeom>
            <a:avLst/>
            <a:gdLst>
              <a:gd name="connsiteX0" fmla="*/ 0 w 2206169"/>
              <a:gd name="connsiteY0" fmla="*/ 0 h 1182747"/>
              <a:gd name="connsiteX1" fmla="*/ 2206169 w 2206169"/>
              <a:gd name="connsiteY1" fmla="*/ 0 h 1182747"/>
              <a:gd name="connsiteX2" fmla="*/ 2206169 w 2206169"/>
              <a:gd name="connsiteY2" fmla="*/ 1182747 h 1182747"/>
              <a:gd name="connsiteX3" fmla="*/ 0 w 2206169"/>
              <a:gd name="connsiteY3" fmla="*/ 1182747 h 118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6169" h="1182747">
                <a:moveTo>
                  <a:pt x="0" y="0"/>
                </a:moveTo>
                <a:lnTo>
                  <a:pt x="2206169" y="0"/>
                </a:lnTo>
                <a:lnTo>
                  <a:pt x="2206169" y="1182747"/>
                </a:lnTo>
                <a:lnTo>
                  <a:pt x="0" y="1182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="" xmlns:a16="http://schemas.microsoft.com/office/drawing/2014/main" id="{85F6D326-EDD1-448A-898B-D1F1B3BF19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1066" y="1054243"/>
            <a:ext cx="1388534" cy="1388534"/>
          </a:xfrm>
          <a:custGeom>
            <a:avLst/>
            <a:gdLst>
              <a:gd name="connsiteX0" fmla="*/ 694267 w 1388534"/>
              <a:gd name="connsiteY0" fmla="*/ 0 h 1388534"/>
              <a:gd name="connsiteX1" fmla="*/ 1388534 w 1388534"/>
              <a:gd name="connsiteY1" fmla="*/ 694267 h 1388534"/>
              <a:gd name="connsiteX2" fmla="*/ 694267 w 1388534"/>
              <a:gd name="connsiteY2" fmla="*/ 1388534 h 1388534"/>
              <a:gd name="connsiteX3" fmla="*/ 0 w 1388534"/>
              <a:gd name="connsiteY3" fmla="*/ 694267 h 1388534"/>
              <a:gd name="connsiteX4" fmla="*/ 694267 w 1388534"/>
              <a:gd name="connsiteY4" fmla="*/ 0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534" h="1388534">
                <a:moveTo>
                  <a:pt x="694267" y="0"/>
                </a:moveTo>
                <a:cubicBezTo>
                  <a:pt x="1077700" y="0"/>
                  <a:pt x="1388534" y="310834"/>
                  <a:pt x="1388534" y="694267"/>
                </a:cubicBezTo>
                <a:cubicBezTo>
                  <a:pt x="1388534" y="1077700"/>
                  <a:pt x="1077700" y="1388534"/>
                  <a:pt x="694267" y="1388534"/>
                </a:cubicBezTo>
                <a:cubicBezTo>
                  <a:pt x="310834" y="1388534"/>
                  <a:pt x="0" y="1077700"/>
                  <a:pt x="0" y="694267"/>
                </a:cubicBezTo>
                <a:cubicBezTo>
                  <a:pt x="0" y="310834"/>
                  <a:pt x="310834" y="0"/>
                  <a:pt x="694267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616476D5-66A6-4C46-924C-4A9F30DF3B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3230" y="0"/>
            <a:ext cx="6501582" cy="6858000"/>
          </a:xfrm>
          <a:custGeom>
            <a:avLst/>
            <a:gdLst>
              <a:gd name="connsiteX0" fmla="*/ 3739332 w 6501582"/>
              <a:gd name="connsiteY0" fmla="*/ 2198914 h 6858000"/>
              <a:gd name="connsiteX1" fmla="*/ 6501582 w 6501582"/>
              <a:gd name="connsiteY1" fmla="*/ 2198914 h 6858000"/>
              <a:gd name="connsiteX2" fmla="*/ 4970183 w 6501582"/>
              <a:gd name="connsiteY2" fmla="*/ 6858000 h 6858000"/>
              <a:gd name="connsiteX3" fmla="*/ 2263955 w 6501582"/>
              <a:gd name="connsiteY3" fmla="*/ 6858000 h 6858000"/>
              <a:gd name="connsiteX4" fmla="*/ 1475377 w 6501582"/>
              <a:gd name="connsiteY4" fmla="*/ 0 h 6858000"/>
              <a:gd name="connsiteX5" fmla="*/ 4237627 w 6501582"/>
              <a:gd name="connsiteY5" fmla="*/ 0 h 6858000"/>
              <a:gd name="connsiteX6" fmla="*/ 2706228 w 6501582"/>
              <a:gd name="connsiteY6" fmla="*/ 4659086 h 6858000"/>
              <a:gd name="connsiteX7" fmla="*/ 0 w 6501582"/>
              <a:gd name="connsiteY7" fmla="*/ 46590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582" h="6858000">
                <a:moveTo>
                  <a:pt x="3739332" y="2198914"/>
                </a:moveTo>
                <a:lnTo>
                  <a:pt x="6501582" y="2198914"/>
                </a:lnTo>
                <a:lnTo>
                  <a:pt x="4970183" y="6858000"/>
                </a:lnTo>
                <a:lnTo>
                  <a:pt x="2263955" y="6858000"/>
                </a:lnTo>
                <a:close/>
                <a:moveTo>
                  <a:pt x="1475377" y="0"/>
                </a:moveTo>
                <a:lnTo>
                  <a:pt x="4237627" y="0"/>
                </a:lnTo>
                <a:lnTo>
                  <a:pt x="2706228" y="4659086"/>
                </a:lnTo>
                <a:lnTo>
                  <a:pt x="0" y="4659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="" xmlns:a16="http://schemas.microsoft.com/office/drawing/2014/main" id="{18B07573-FFD8-4E59-A415-3F715ADED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8">
            <a:extLst>
              <a:ext uri="{FF2B5EF4-FFF2-40B4-BE49-F238E27FC236}">
                <a16:creationId xmlns="" xmlns:a16="http://schemas.microsoft.com/office/drawing/2014/main" id="{C8D781CD-B4A8-4E3A-B7B9-11D6C7D1F2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5833" y="1"/>
            <a:ext cx="5254171" cy="5254171"/>
          </a:xfrm>
          <a:custGeom>
            <a:avLst/>
            <a:gdLst>
              <a:gd name="connsiteX0" fmla="*/ 2627086 w 5254171"/>
              <a:gd name="connsiteY0" fmla="*/ 0 h 5254171"/>
              <a:gd name="connsiteX1" fmla="*/ 5254171 w 5254171"/>
              <a:gd name="connsiteY1" fmla="*/ 2627086 h 5254171"/>
              <a:gd name="connsiteX2" fmla="*/ 2627086 w 5254171"/>
              <a:gd name="connsiteY2" fmla="*/ 5254171 h 5254171"/>
              <a:gd name="connsiteX3" fmla="*/ 0 w 5254171"/>
              <a:gd name="connsiteY3" fmla="*/ 2627086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4171" h="5254171">
                <a:moveTo>
                  <a:pt x="2627086" y="0"/>
                </a:moveTo>
                <a:lnTo>
                  <a:pt x="5254171" y="2627086"/>
                </a:lnTo>
                <a:lnTo>
                  <a:pt x="2627086" y="5254171"/>
                </a:lnTo>
                <a:lnTo>
                  <a:pt x="0" y="2627086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DADDB39-429D-4A32-8166-42E2B042CE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62778" y="0"/>
            <a:ext cx="6414448" cy="3207224"/>
          </a:xfrm>
          <a:custGeom>
            <a:avLst/>
            <a:gdLst>
              <a:gd name="connsiteX0" fmla="*/ 0 w 6414448"/>
              <a:gd name="connsiteY0" fmla="*/ 0 h 3207224"/>
              <a:gd name="connsiteX1" fmla="*/ 6414448 w 6414448"/>
              <a:gd name="connsiteY1" fmla="*/ 0 h 3207224"/>
              <a:gd name="connsiteX2" fmla="*/ 3207224 w 6414448"/>
              <a:gd name="connsiteY2" fmla="*/ 3207224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4448" h="3207224">
                <a:moveTo>
                  <a:pt x="0" y="0"/>
                </a:moveTo>
                <a:lnTo>
                  <a:pt x="6414448" y="0"/>
                </a:lnTo>
                <a:lnTo>
                  <a:pt x="3207224" y="3207224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12113BAC-C64B-407D-910B-CB1ED1198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371" y="2"/>
            <a:ext cx="4622381" cy="6572741"/>
          </a:xfrm>
          <a:custGeom>
            <a:avLst/>
            <a:gdLst>
              <a:gd name="connsiteX0" fmla="*/ 3525099 w 4622381"/>
              <a:gd name="connsiteY0" fmla="*/ 0 h 6572741"/>
              <a:gd name="connsiteX1" fmla="*/ 4622381 w 4622381"/>
              <a:gd name="connsiteY1" fmla="*/ 0 h 6572741"/>
              <a:gd name="connsiteX2" fmla="*/ 4622380 w 4622381"/>
              <a:gd name="connsiteY2" fmla="*/ 4731203 h 6572741"/>
              <a:gd name="connsiteX3" fmla="*/ 4073739 w 4622381"/>
              <a:gd name="connsiteY3" fmla="*/ 5279844 h 6572741"/>
              <a:gd name="connsiteX4" fmla="*/ 4073740 w 4622381"/>
              <a:gd name="connsiteY4" fmla="*/ 5279843 h 6572741"/>
              <a:gd name="connsiteX5" fmla="*/ 3525099 w 4622381"/>
              <a:gd name="connsiteY5" fmla="*/ 4731202 h 6572741"/>
              <a:gd name="connsiteX6" fmla="*/ 2350658 w 4622381"/>
              <a:gd name="connsiteY6" fmla="*/ 0 h 6572741"/>
              <a:gd name="connsiteX7" fmla="*/ 3447940 w 4622381"/>
              <a:gd name="connsiteY7" fmla="*/ 0 h 6572741"/>
              <a:gd name="connsiteX8" fmla="*/ 3447939 w 4622381"/>
              <a:gd name="connsiteY8" fmla="*/ 6024100 h 6572741"/>
              <a:gd name="connsiteX9" fmla="*/ 2899298 w 4622381"/>
              <a:gd name="connsiteY9" fmla="*/ 6572741 h 6572741"/>
              <a:gd name="connsiteX10" fmla="*/ 2899299 w 4622381"/>
              <a:gd name="connsiteY10" fmla="*/ 6572740 h 6572741"/>
              <a:gd name="connsiteX11" fmla="*/ 2350658 w 4622381"/>
              <a:gd name="connsiteY11" fmla="*/ 6024099 h 6572741"/>
              <a:gd name="connsiteX12" fmla="*/ 1176217 w 4622381"/>
              <a:gd name="connsiteY12" fmla="*/ 0 h 6572741"/>
              <a:gd name="connsiteX13" fmla="*/ 2273499 w 4622381"/>
              <a:gd name="connsiteY13" fmla="*/ 0 h 6572741"/>
              <a:gd name="connsiteX14" fmla="*/ 2273498 w 4622381"/>
              <a:gd name="connsiteY14" fmla="*/ 4900346 h 6572741"/>
              <a:gd name="connsiteX15" fmla="*/ 1724857 w 4622381"/>
              <a:gd name="connsiteY15" fmla="*/ 5448987 h 6572741"/>
              <a:gd name="connsiteX16" fmla="*/ 1724858 w 4622381"/>
              <a:gd name="connsiteY16" fmla="*/ 5448986 h 6572741"/>
              <a:gd name="connsiteX17" fmla="*/ 1176217 w 4622381"/>
              <a:gd name="connsiteY17" fmla="*/ 4900345 h 6572741"/>
              <a:gd name="connsiteX18" fmla="*/ 100 w 4622381"/>
              <a:gd name="connsiteY18" fmla="*/ 0 h 6572741"/>
              <a:gd name="connsiteX19" fmla="*/ 1097182 w 4622381"/>
              <a:gd name="connsiteY19" fmla="*/ 0 h 6572741"/>
              <a:gd name="connsiteX20" fmla="*/ 1097282 w 4622381"/>
              <a:gd name="connsiteY20" fmla="*/ 994 h 6572741"/>
              <a:gd name="connsiteX21" fmla="*/ 1097281 w 4622381"/>
              <a:gd name="connsiteY21" fmla="*/ 5262310 h 6572741"/>
              <a:gd name="connsiteX22" fmla="*/ 548640 w 4622381"/>
              <a:gd name="connsiteY22" fmla="*/ 5810951 h 6572741"/>
              <a:gd name="connsiteX23" fmla="*/ 548641 w 4622381"/>
              <a:gd name="connsiteY23" fmla="*/ 5810950 h 6572741"/>
              <a:gd name="connsiteX24" fmla="*/ 0 w 4622381"/>
              <a:gd name="connsiteY24" fmla="*/ 5262309 h 6572741"/>
              <a:gd name="connsiteX25" fmla="*/ 0 w 4622381"/>
              <a:gd name="connsiteY25" fmla="*/ 994 h 657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22381" h="6572741">
                <a:moveTo>
                  <a:pt x="3525099" y="0"/>
                </a:moveTo>
                <a:lnTo>
                  <a:pt x="4622381" y="0"/>
                </a:lnTo>
                <a:lnTo>
                  <a:pt x="4622380" y="4731203"/>
                </a:lnTo>
                <a:cubicBezTo>
                  <a:pt x="4622380" y="5034209"/>
                  <a:pt x="4376745" y="5279844"/>
                  <a:pt x="4073739" y="5279844"/>
                </a:cubicBezTo>
                <a:lnTo>
                  <a:pt x="4073740" y="5279843"/>
                </a:lnTo>
                <a:cubicBezTo>
                  <a:pt x="3770734" y="5279843"/>
                  <a:pt x="3525099" y="5034208"/>
                  <a:pt x="3525099" y="4731202"/>
                </a:cubicBezTo>
                <a:close/>
                <a:moveTo>
                  <a:pt x="2350658" y="0"/>
                </a:moveTo>
                <a:lnTo>
                  <a:pt x="3447940" y="0"/>
                </a:lnTo>
                <a:lnTo>
                  <a:pt x="3447939" y="6024100"/>
                </a:lnTo>
                <a:cubicBezTo>
                  <a:pt x="3447939" y="6327106"/>
                  <a:pt x="3202304" y="6572741"/>
                  <a:pt x="2899298" y="6572741"/>
                </a:cubicBezTo>
                <a:lnTo>
                  <a:pt x="2899299" y="6572740"/>
                </a:lnTo>
                <a:cubicBezTo>
                  <a:pt x="2596293" y="6572740"/>
                  <a:pt x="2350658" y="6327105"/>
                  <a:pt x="2350658" y="6024099"/>
                </a:cubicBezTo>
                <a:close/>
                <a:moveTo>
                  <a:pt x="1176217" y="0"/>
                </a:moveTo>
                <a:lnTo>
                  <a:pt x="2273499" y="0"/>
                </a:lnTo>
                <a:lnTo>
                  <a:pt x="2273498" y="4900346"/>
                </a:lnTo>
                <a:cubicBezTo>
                  <a:pt x="2273498" y="5203352"/>
                  <a:pt x="2027863" y="5448987"/>
                  <a:pt x="1724857" y="5448987"/>
                </a:cubicBezTo>
                <a:lnTo>
                  <a:pt x="1724858" y="5448986"/>
                </a:lnTo>
                <a:cubicBezTo>
                  <a:pt x="1421852" y="5448986"/>
                  <a:pt x="1176217" y="5203351"/>
                  <a:pt x="1176217" y="4900345"/>
                </a:cubicBezTo>
                <a:close/>
                <a:moveTo>
                  <a:pt x="100" y="0"/>
                </a:moveTo>
                <a:lnTo>
                  <a:pt x="1097182" y="0"/>
                </a:lnTo>
                <a:lnTo>
                  <a:pt x="1097282" y="994"/>
                </a:lnTo>
                <a:cubicBezTo>
                  <a:pt x="1097282" y="1754766"/>
                  <a:pt x="1097281" y="3508538"/>
                  <a:pt x="1097281" y="5262310"/>
                </a:cubicBezTo>
                <a:cubicBezTo>
                  <a:pt x="1097281" y="5565316"/>
                  <a:pt x="851646" y="5810951"/>
                  <a:pt x="548640" y="5810951"/>
                </a:cubicBezTo>
                <a:lnTo>
                  <a:pt x="548641" y="5810950"/>
                </a:lnTo>
                <a:cubicBezTo>
                  <a:pt x="245635" y="5810950"/>
                  <a:pt x="0" y="5565315"/>
                  <a:pt x="0" y="5262309"/>
                </a:cubicBezTo>
                <a:lnTo>
                  <a:pt x="0" y="9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A57DEFE0-78F0-4B2C-BC9B-A50364A042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6550" y="3048000"/>
            <a:ext cx="4933950" cy="299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91" r:id="rId3"/>
    <p:sldLayoutId id="2147483687" r:id="rId4"/>
    <p:sldLayoutId id="2147483685" r:id="rId5"/>
    <p:sldLayoutId id="2147483684" r:id="rId6"/>
    <p:sldLayoutId id="2147483680" r:id="rId7"/>
    <p:sldLayoutId id="2147483676" r:id="rId8"/>
    <p:sldLayoutId id="2147483670" r:id="rId9"/>
    <p:sldLayoutId id="2147483668" r:id="rId10"/>
    <p:sldLayoutId id="2147483665" r:id="rId11"/>
    <p:sldLayoutId id="2147483662" r:id="rId12"/>
    <p:sldLayoutId id="2147483660" r:id="rId13"/>
    <p:sldLayoutId id="2147483657" r:id="rId14"/>
    <p:sldLayoutId id="2147483656" r:id="rId15"/>
    <p:sldLayoutId id="2147483655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lab.research.google.com/drive/14AXtvDUE_O7Vej9wWRCHo6BDtrkL7o3w?usp=shari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judicial.gov.tw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="" xmlns:a16="http://schemas.microsoft.com/office/drawing/2014/main" id="{5CD61CD8-4BC4-4EB4-A31F-7F227EA3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BA01079-291E-4ECF-ACB2-53018DFE72FB}"/>
              </a:ext>
            </a:extLst>
          </p:cNvPr>
          <p:cNvSpPr/>
          <p:nvPr/>
        </p:nvSpPr>
        <p:spPr>
          <a:xfrm>
            <a:off x="1914525" y="813335"/>
            <a:ext cx="8362949" cy="531495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FA81E18E-88F8-4481-B813-266BCEB75D10}"/>
              </a:ext>
            </a:extLst>
          </p:cNvPr>
          <p:cNvSpPr txBox="1">
            <a:spLocks/>
          </p:cNvSpPr>
          <p:nvPr/>
        </p:nvSpPr>
        <p:spPr>
          <a:xfrm>
            <a:off x="2745333" y="1997126"/>
            <a:ext cx="6657038" cy="2320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How The Balance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Bebas Neue" panose="020B0606020202050201" pitchFamily="34" charset="0"/>
                <a:ea typeface="Source Sans Pro Black" panose="020B0803030403020204" pitchFamily="34" charset="0"/>
              </a:rPr>
              <a:t>  Is Tipped?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="" xmlns:a16="http://schemas.microsoft.com/office/drawing/2014/main" id="{EA108C30-D01D-417F-A6DB-7E3E1A18283F}"/>
              </a:ext>
            </a:extLst>
          </p:cNvPr>
          <p:cNvSpPr txBox="1">
            <a:spLocks/>
          </p:cNvSpPr>
          <p:nvPr/>
        </p:nvSpPr>
        <p:spPr>
          <a:xfrm>
            <a:off x="3401983" y="4434519"/>
            <a:ext cx="5388031" cy="113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spc="3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</a:rPr>
              <a:t>Predict The Months of Imprisonment sentenced on Drunken Driving Through Mining from Written Verdicts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2B3FCDF-458E-41F9-B50B-584CAA66AE49}"/>
              </a:ext>
            </a:extLst>
          </p:cNvPr>
          <p:cNvGrpSpPr/>
          <p:nvPr/>
        </p:nvGrpSpPr>
        <p:grpSpPr>
          <a:xfrm>
            <a:off x="8604437" y="3971516"/>
            <a:ext cx="1020748" cy="498703"/>
            <a:chOff x="4492546" y="1990497"/>
            <a:chExt cx="1020748" cy="498703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A494C9AC-696B-46CC-9EF4-575192040433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8611751-E931-4FD9-92E5-DE522A238FB1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6EB3EB0-D2A9-4C1D-994C-B7539F767E6F}"/>
              </a:ext>
            </a:extLst>
          </p:cNvPr>
          <p:cNvGrpSpPr/>
          <p:nvPr/>
        </p:nvGrpSpPr>
        <p:grpSpPr>
          <a:xfrm flipH="1" flipV="1">
            <a:off x="2543849" y="1609821"/>
            <a:ext cx="1020748" cy="498703"/>
            <a:chOff x="4492546" y="1990497"/>
            <a:chExt cx="1020748" cy="4987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15716DD7-9C2C-419A-B2A2-0BBB0156832E}"/>
                </a:ext>
              </a:extLst>
            </p:cNvPr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C91F2F8A-D2A8-432C-A9C0-B45630159E43}"/>
                </a:ext>
              </a:extLst>
            </p:cNvPr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8702494-F8A8-4855-9792-7210A0D15896}"/>
              </a:ext>
            </a:extLst>
          </p:cNvPr>
          <p:cNvSpPr txBox="1"/>
          <p:nvPr/>
        </p:nvSpPr>
        <p:spPr>
          <a:xfrm>
            <a:off x="2168434" y="5658605"/>
            <a:ext cx="81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aseline="30000" dirty="0" smtClean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盧</a:t>
            </a:r>
            <a:r>
              <a:rPr lang="zh-TW" altLang="en-US" sz="2800" baseline="30000" dirty="0" smtClean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奕</a:t>
            </a:r>
            <a:r>
              <a:rPr lang="zh-CN" altLang="en-US" sz="2800" baseline="30000" dirty="0" smtClean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盛</a:t>
            </a:r>
            <a:r>
              <a:rPr lang="zh-CN" altLang="en-US" sz="2800" baseline="300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，林成鍇</a:t>
            </a:r>
            <a:r>
              <a:rPr lang="en-US" altLang="zh-CN" sz="2800" baseline="30000" dirty="0">
                <a:solidFill>
                  <a:schemeClr val="bg1"/>
                </a:solidFill>
                <a:latin typeface="Lato" panose="020F0502020204030203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@ 108 Statistical Machine Learning &amp; Applications</a:t>
            </a:r>
            <a:endParaRPr lang="en-GB" sz="2800" baseline="30000" dirty="0">
              <a:solidFill>
                <a:schemeClr val="bg1"/>
              </a:solidFill>
              <a:latin typeface="Lato" panose="020F0502020204030203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sp>
        <p:nvSpPr>
          <p:cNvPr id="17" name="Subtitle 8">
            <a:extLst>
              <a:ext uri="{FF2B5EF4-FFF2-40B4-BE49-F238E27FC236}">
                <a16:creationId xmlns="" xmlns:a16="http://schemas.microsoft.com/office/drawing/2014/main" id="{9AF739F9-8DB0-4FD9-B670-D2F83829B24E}"/>
              </a:ext>
            </a:extLst>
          </p:cNvPr>
          <p:cNvSpPr txBox="1">
            <a:spLocks/>
          </p:cNvSpPr>
          <p:nvPr/>
        </p:nvSpPr>
        <p:spPr>
          <a:xfrm>
            <a:off x="5264144" y="6064487"/>
            <a:ext cx="5013329" cy="61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pc="300" dirty="0">
                <a:latin typeface="Lato" panose="020F0502020204030203"/>
                <a:ea typeface="Source Sans Pro" panose="020B0503030403020204" pitchFamily="34" charset="0"/>
                <a:cs typeface="Calibri" panose="020F0502020204030204" pitchFamily="34" charset="0"/>
              </a:rPr>
              <a:t>Advisor: Prof. Po-Hsien Huang</a:t>
            </a:r>
            <a:endParaRPr lang="en-US" sz="1400" spc="300" dirty="0">
              <a:latin typeface="Lato" panose="020F0502020204030203"/>
              <a:ea typeface="Source Sans Pro" panose="020B0503030403020204" pitchFamily="34" charset="0"/>
            </a:endParaRPr>
          </a:p>
        </p:txBody>
      </p:sp>
      <p:pic>
        <p:nvPicPr>
          <p:cNvPr id="3" name="Graphic 2" descr="Scales of justice">
            <a:extLst>
              <a:ext uri="{FF2B5EF4-FFF2-40B4-BE49-F238E27FC236}">
                <a16:creationId xmlns="" xmlns:a16="http://schemas.microsoft.com/office/drawing/2014/main" id="{018484A9-7170-4926-AD64-20CBBBD4D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8" y="11735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DC7B37A-B46D-4D31-BB20-AAA41B2FC3BC}"/>
              </a:ext>
            </a:extLst>
          </p:cNvPr>
          <p:cNvCxnSpPr>
            <a:cxnSpLocks/>
          </p:cNvCxnSpPr>
          <p:nvPr/>
        </p:nvCxnSpPr>
        <p:spPr>
          <a:xfrm>
            <a:off x="252685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="" xmlns:a16="http://schemas.microsoft.com/office/drawing/2014/main" id="{617F77B2-687B-4415-AE72-74999684C3D6}"/>
              </a:ext>
            </a:extLst>
          </p:cNvPr>
          <p:cNvSpPr/>
          <p:nvPr/>
        </p:nvSpPr>
        <p:spPr>
          <a:xfrm>
            <a:off x="2388022" y="1048509"/>
            <a:ext cx="279932" cy="2799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Black" panose="020F0A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0573ADD-2C50-42C8-B941-F621E550F685}"/>
              </a:ext>
            </a:extLst>
          </p:cNvPr>
          <p:cNvSpPr/>
          <p:nvPr/>
        </p:nvSpPr>
        <p:spPr>
          <a:xfrm>
            <a:off x="2388022" y="3430251"/>
            <a:ext cx="279932" cy="2799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Black" panose="020F0A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15C73C-9907-4BAD-BBD1-73BEEC654DA3}"/>
              </a:ext>
            </a:extLst>
          </p:cNvPr>
          <p:cNvSpPr txBox="1"/>
          <p:nvPr/>
        </p:nvSpPr>
        <p:spPr>
          <a:xfrm>
            <a:off x="2914138" y="865309"/>
            <a:ext cx="5338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Exploratory Data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5820B22-2B2D-471D-8AE4-292F560552B4}"/>
              </a:ext>
            </a:extLst>
          </p:cNvPr>
          <p:cNvSpPr txBox="1"/>
          <p:nvPr/>
        </p:nvSpPr>
        <p:spPr>
          <a:xfrm>
            <a:off x="2985953" y="3247052"/>
            <a:ext cx="723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Model Fitting &amp; Results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7BBB24-D975-496D-80E3-7BB47CFF5BF5}"/>
              </a:ext>
            </a:extLst>
          </p:cNvPr>
          <p:cNvSpPr txBox="1"/>
          <p:nvPr/>
        </p:nvSpPr>
        <p:spPr>
          <a:xfrm>
            <a:off x="2914138" y="1779181"/>
            <a:ext cx="648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Data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46AC1BE-51ED-4BEB-B518-7F5E41FAB595}"/>
              </a:ext>
            </a:extLst>
          </p:cNvPr>
          <p:cNvSpPr txBox="1"/>
          <p:nvPr/>
        </p:nvSpPr>
        <p:spPr>
          <a:xfrm>
            <a:off x="2914138" y="4150985"/>
            <a:ext cx="4338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altLang="zh-CN" sz="2400" dirty="0"/>
              <a:t>andom Forest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Neural Network (Regression)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51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t Scamander Wanted Poster - Fantastic Beasts - MinaLima">
            <a:extLst>
              <a:ext uri="{FF2B5EF4-FFF2-40B4-BE49-F238E27FC236}">
                <a16:creationId xmlns="" xmlns:a16="http://schemas.microsoft.com/office/drawing/2014/main" id="{BC0ABACA-E286-48E1-AF45-1823A648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0" y="1227626"/>
            <a:ext cx="4402748" cy="44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625CF34-1663-4DA5-83BA-96904AB00C65}"/>
              </a:ext>
            </a:extLst>
          </p:cNvPr>
          <p:cNvSpPr txBox="1"/>
          <p:nvPr/>
        </p:nvSpPr>
        <p:spPr>
          <a:xfrm>
            <a:off x="945272" y="1800190"/>
            <a:ext cx="515072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‘</a:t>
            </a:r>
            <a:r>
              <a:rPr lang="zh-CN" altLang="en-US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是否累犯</a:t>
            </a: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’</a:t>
            </a:r>
            <a:r>
              <a:rPr lang="zh-CN" altLang="en-US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endParaRPr lang="en-US" altLang="zh-CN" sz="2800" spc="60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SUM(NaN) = 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‘</a:t>
            </a:r>
            <a:r>
              <a:rPr lang="zh-CN" altLang="en-US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累犯次數</a:t>
            </a: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zh-CN" sz="2800" spc="60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SUM(NaN) </a:t>
            </a:r>
            <a:r>
              <a:rPr lang="en-US" altLang="zh-CN" sz="2800" spc="600">
                <a:latin typeface="Calibri" panose="020F0502020204030204" pitchFamily="34" charset="0"/>
                <a:ea typeface="Lato Black" panose="020F0502020204030203" pitchFamily="34" charset="0"/>
                <a:cs typeface="Calibri" panose="020F0502020204030204" pitchFamily="34" charset="0"/>
              </a:rPr>
              <a:t>≈ 8000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ADC44E-EE6C-453A-BC8B-AF59593ABD67}"/>
              </a:ext>
            </a:extLst>
          </p:cNvPr>
          <p:cNvSpPr txBox="1"/>
          <p:nvPr/>
        </p:nvSpPr>
        <p:spPr>
          <a:xfrm>
            <a:off x="945272" y="4515093"/>
            <a:ext cx="6299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How they are to be combined to a single column (</a:t>
            </a:r>
            <a:r>
              <a:rPr lang="zh-CN" altLang="en-US" sz="28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犯罪次數</a:t>
            </a: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) yet still </a:t>
            </a: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preserv</a:t>
            </a:r>
            <a:r>
              <a:rPr lang="en-US" altLang="zh-CN" sz="3600" dirty="0">
                <a:solidFill>
                  <a:schemeClr val="bg1"/>
                </a:solidFill>
                <a:highlight>
                  <a:srgbClr val="000000"/>
                </a:highlight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all the info. given</a:t>
            </a: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2AF6BE-AA35-4665-8202-BCD7AC38BD6B}"/>
              </a:ext>
            </a:extLst>
          </p:cNvPr>
          <p:cNvSpPr txBox="1"/>
          <p:nvPr/>
        </p:nvSpPr>
        <p:spPr>
          <a:xfrm>
            <a:off x="945272" y="1049799"/>
            <a:ext cx="5338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 Data Handling</a:t>
            </a:r>
            <a:endParaRPr lang="en-US" sz="36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 picture containing building, brick&#10;&#10;Description automatically generated">
            <a:extLst>
              <a:ext uri="{FF2B5EF4-FFF2-40B4-BE49-F238E27FC236}">
                <a16:creationId xmlns="" xmlns:a16="http://schemas.microsoft.com/office/drawing/2014/main" id="{9ACD96B3-59AF-40A8-BC28-4209BC53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022" y="321734"/>
            <a:ext cx="424112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EC66083-5AB8-4859-848F-32C583E9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225" y="3631096"/>
            <a:ext cx="4488715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Rectangle 74">
            <a:extLst>
              <a:ext uri="{FF2B5EF4-FFF2-40B4-BE49-F238E27FC236}">
                <a16:creationId xmlns="" xmlns:a16="http://schemas.microsoft.com/office/drawing/2014/main" id="{799448F2-0E5B-42DA-B2D1-11A14E947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76">
            <a:extLst>
              <a:ext uri="{FF2B5EF4-FFF2-40B4-BE49-F238E27FC236}">
                <a16:creationId xmlns="" xmlns:a16="http://schemas.microsoft.com/office/drawing/2014/main" id="{4E8A7552-20E1-4F34-ADAB-C1DB6634D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A picture containing fence&#10;&#10;Description automatically generated">
            <a:extLst>
              <a:ext uri="{FF2B5EF4-FFF2-40B4-BE49-F238E27FC236}">
                <a16:creationId xmlns="" xmlns:a16="http://schemas.microsoft.com/office/drawing/2014/main" id="{92EEEAC9-96E0-474C-99C2-4CE14C83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366743"/>
            <a:ext cx="5426764" cy="59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4EC984F-D8D0-4EE7-9E94-095B4ED4917C}"/>
              </a:ext>
            </a:extLst>
          </p:cNvPr>
          <p:cNvSpPr/>
          <p:nvPr/>
        </p:nvSpPr>
        <p:spPr>
          <a:xfrm>
            <a:off x="7542357" y="773724"/>
            <a:ext cx="2609828" cy="2582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69DD91C-4EDC-4BEA-B821-A6B061857D54}"/>
              </a:ext>
            </a:extLst>
          </p:cNvPr>
          <p:cNvSpPr/>
          <p:nvPr/>
        </p:nvSpPr>
        <p:spPr>
          <a:xfrm>
            <a:off x="2196123" y="1727200"/>
            <a:ext cx="1813169" cy="1499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="" xmlns:a16="http://schemas.microsoft.com/office/drawing/2014/main" id="{22F15A2D-2324-487D-A02A-BF46C5C58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2AEAFA59-923A-4F54-8B49-44C970BCC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="" xmlns:a16="http://schemas.microsoft.com/office/drawing/2014/main" id="{C37E9D4B-7BFA-4D10-B666-547BAC4994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8AE2D96-F1FC-4B9B-9CA9-04F99EAB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52403"/>
              </p:ext>
            </p:extLst>
          </p:nvPr>
        </p:nvGraphicFramePr>
        <p:xfrm>
          <a:off x="1357298" y="846197"/>
          <a:ext cx="5789114" cy="4979340"/>
        </p:xfrm>
        <a:graphic>
          <a:graphicData uri="http://schemas.openxmlformats.org/drawingml/2006/table">
            <a:tbl>
              <a:tblPr/>
              <a:tblGrid>
                <a:gridCol w="1263629">
                  <a:extLst>
                    <a:ext uri="{9D8B030D-6E8A-4147-A177-3AD203B41FA5}">
                      <a16:colId xmlns="" xmlns:a16="http://schemas.microsoft.com/office/drawing/2014/main" val="1872847684"/>
                    </a:ext>
                  </a:extLst>
                </a:gridCol>
                <a:gridCol w="1366341">
                  <a:extLst>
                    <a:ext uri="{9D8B030D-6E8A-4147-A177-3AD203B41FA5}">
                      <a16:colId xmlns="" xmlns:a16="http://schemas.microsoft.com/office/drawing/2014/main" val="3306839441"/>
                    </a:ext>
                  </a:extLst>
                </a:gridCol>
                <a:gridCol w="1914680">
                  <a:extLst>
                    <a:ext uri="{9D8B030D-6E8A-4147-A177-3AD203B41FA5}">
                      <a16:colId xmlns="" xmlns:a16="http://schemas.microsoft.com/office/drawing/2014/main" val="479805660"/>
                    </a:ext>
                  </a:extLst>
                </a:gridCol>
                <a:gridCol w="1244464">
                  <a:extLst>
                    <a:ext uri="{9D8B030D-6E8A-4147-A177-3AD203B41FA5}">
                      <a16:colId xmlns="" xmlns:a16="http://schemas.microsoft.com/office/drawing/2014/main" val="181914051"/>
                    </a:ext>
                  </a:extLst>
                </a:gridCol>
              </a:tblGrid>
              <a:tr h="369210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index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correlation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correlation_label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19465508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changhua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0.005639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2744496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chiayi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-0.006102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8051533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hsinchu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-0.016601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0472606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hualien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-0.038601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6798563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kaohsiung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0.054868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1878232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keelung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-0.020577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3100413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kinmen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0.017887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441952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miaoli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0.059019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1147620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nantou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0.050994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1241637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newTaipei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-0.094585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-0.09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4916329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penghu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0.012648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2583039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pingtung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0.009167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0561215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quaotou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0.057874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7685086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shilin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0.079018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334563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taichung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0.044026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7000044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tainan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0.036442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9032090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taipei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-0.049794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-0.05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304444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taitung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0.021105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6756242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taoyuan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-0.033153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-0.03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7101918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yilan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-0.011796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-0.01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2521205"/>
                  </a:ext>
                </a:extLst>
              </a:tr>
              <a:tr h="2195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yunlin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0.037523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49893" marR="49893" marT="24947" marB="2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72729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3B5C925-7594-4254-8D7A-7A7BE5608196}"/>
              </a:ext>
            </a:extLst>
          </p:cNvPr>
          <p:cNvSpPr/>
          <p:nvPr/>
        </p:nvSpPr>
        <p:spPr>
          <a:xfrm>
            <a:off x="6495095" y="1069017"/>
            <a:ext cx="973903" cy="4798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813BADE-DDA1-41F9-8E22-F7063D345A91}"/>
              </a:ext>
            </a:extLst>
          </p:cNvPr>
          <p:cNvSpPr txBox="1"/>
          <p:nvPr/>
        </p:nvSpPr>
        <p:spPr>
          <a:xfrm>
            <a:off x="7861936" y="1432878"/>
            <a:ext cx="3858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The correlation between “court” and  “jail” are barely negligible.</a:t>
            </a:r>
          </a:p>
        </p:txBody>
      </p:sp>
    </p:spTree>
    <p:extLst>
      <p:ext uri="{BB962C8B-B14F-4D97-AF65-F5344CB8AC3E}">
        <p14:creationId xmlns:p14="http://schemas.microsoft.com/office/powerpoint/2010/main" val="53851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BF5EF8-C2BC-4637-AAD2-E1E66592EF33}"/>
              </a:ext>
            </a:extLst>
          </p:cNvPr>
          <p:cNvSpPr txBox="1"/>
          <p:nvPr/>
        </p:nvSpPr>
        <p:spPr>
          <a:xfrm>
            <a:off x="1766081" y="1920386"/>
            <a:ext cx="639337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Correlation </a:t>
            </a:r>
            <a:r>
              <a:rPr lang="en-US" altLang="zh-CN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“alcohol” &amp; “jail”                     </a:t>
            </a: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=  0.20</a:t>
            </a:r>
          </a:p>
          <a:p>
            <a:pPr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defRPr/>
            </a:pP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Correlation </a:t>
            </a:r>
            <a:r>
              <a:rPr lang="en-US" altLang="zh-CN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zh-CN" dirty="0" err="1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total_crime_nums</a:t>
            </a:r>
            <a:r>
              <a:rPr lang="en-US" altLang="zh-CN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” &amp; “jail” </a:t>
            </a: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=  </a:t>
            </a:r>
            <a:r>
              <a:rPr lang="en-US" altLang="zh-CN" sz="36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0.59</a:t>
            </a:r>
            <a:endParaRPr lang="en-US" sz="3600" dirty="0">
              <a:solidFill>
                <a:srgbClr val="C00000"/>
              </a:solidFill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0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AE8D1B6B-C098-48FC-AAD5-5A62BF3C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6" y="1357310"/>
            <a:ext cx="5074924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F7231BDC-B08A-4067-BE9E-CD984914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55" y="1357310"/>
            <a:ext cx="5077169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7732EB-8AB2-4648-BA62-2874357165ED}"/>
              </a:ext>
            </a:extLst>
          </p:cNvPr>
          <p:cNvSpPr txBox="1"/>
          <p:nvPr/>
        </p:nvSpPr>
        <p:spPr>
          <a:xfrm>
            <a:off x="1018830" y="710979"/>
            <a:ext cx="10152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Series of Correlation Heatmap (Act .</a:t>
            </a:r>
            <a:r>
              <a:rPr lang="en-US" altLang="zh-CN" sz="3600" dirty="0" err="1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corrwith</a:t>
            </a:r>
            <a:r>
              <a:rPr lang="en-US" altLang="zh-CN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“jail”)</a:t>
            </a:r>
            <a:endParaRPr lang="en-US" sz="36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3D0628-F542-43E6-AD84-444D12C4884C}"/>
              </a:ext>
            </a:extLst>
          </p:cNvPr>
          <p:cNvSpPr txBox="1"/>
          <p:nvPr/>
        </p:nvSpPr>
        <p:spPr>
          <a:xfrm>
            <a:off x="1319945" y="2611702"/>
            <a:ext cx="4675911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trike="sngStrike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法官</a:t>
            </a:r>
            <a:endParaRPr lang="en-US" altLang="zh-CN" sz="2800" strike="sngStrike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最終判刑月數（</a:t>
            </a: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</a:t>
            </a: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）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法條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地區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E0595A-CFB4-42E8-8360-7D7B8C8F56FF}"/>
              </a:ext>
            </a:extLst>
          </p:cNvPr>
          <p:cNvSpPr txBox="1"/>
          <p:nvPr/>
        </p:nvSpPr>
        <p:spPr>
          <a:xfrm>
            <a:off x="1452807" y="1339840"/>
            <a:ext cx="257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Features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DEB66E-E491-4C90-B9D5-4021376A178D}"/>
              </a:ext>
            </a:extLst>
          </p:cNvPr>
          <p:cNvSpPr txBox="1"/>
          <p:nvPr/>
        </p:nvSpPr>
        <p:spPr>
          <a:xfrm>
            <a:off x="6514016" y="2609715"/>
            <a:ext cx="4675911" cy="196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酒精濃度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交通工具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犯罪次數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5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B645FC-A801-4AB8-8686-D7DEDED2558B}"/>
              </a:ext>
            </a:extLst>
          </p:cNvPr>
          <p:cNvSpPr txBox="1"/>
          <p:nvPr/>
        </p:nvSpPr>
        <p:spPr>
          <a:xfrm>
            <a:off x="1610445" y="769575"/>
            <a:ext cx="7760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Model Fitting &amp; Results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259AEC-7D7E-42B7-AD61-0FCAE5BF9818}"/>
              </a:ext>
            </a:extLst>
          </p:cNvPr>
          <p:cNvSpPr txBox="1"/>
          <p:nvPr/>
        </p:nvSpPr>
        <p:spPr>
          <a:xfrm>
            <a:off x="1610445" y="1847471"/>
            <a:ext cx="45949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LASSO Regression</a:t>
            </a:r>
          </a:p>
          <a:p>
            <a:r>
              <a:rPr lang="en-US" sz="2400" dirty="0"/>
              <a:t>     </a:t>
            </a:r>
            <a:r>
              <a:rPr lang="en-US" altLang="zh-CN" sz="2400" dirty="0"/>
              <a:t>MSE = 1.15,</a:t>
            </a:r>
            <a:r>
              <a:rPr lang="zh-CN" altLang="en-US" sz="2400" dirty="0"/>
              <a:t> </a:t>
            </a:r>
            <a:r>
              <a:rPr lang="en-US" altLang="zh-CN" sz="2400" dirty="0"/>
              <a:t>R-square = 0.60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altLang="zh-CN" sz="2400" dirty="0"/>
              <a:t>andom Forest Regression</a:t>
            </a:r>
          </a:p>
          <a:p>
            <a:r>
              <a:rPr lang="en-US" altLang="zh-CN" sz="2400" dirty="0"/>
              <a:t>     MSE = 1.03,</a:t>
            </a:r>
            <a:r>
              <a:rPr lang="zh-CN" altLang="en-US" sz="2400" dirty="0"/>
              <a:t> </a:t>
            </a:r>
            <a:r>
              <a:rPr lang="en-US" altLang="zh-CN" sz="2400" dirty="0"/>
              <a:t>R-square = 0.64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*** Decision Tree Regression </a:t>
            </a:r>
          </a:p>
          <a:p>
            <a:r>
              <a:rPr lang="en-US" altLang="zh-CN" sz="2400" dirty="0"/>
              <a:t>             MSE = 1.06, R-square = 0.63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Neural Network (Regression)</a:t>
            </a:r>
          </a:p>
          <a:p>
            <a:r>
              <a:rPr lang="en-US" altLang="zh-CN" sz="2400" dirty="0"/>
              <a:t>     MSE = 1.02</a:t>
            </a:r>
            <a:endParaRPr lang="en-US" sz="2400" dirty="0"/>
          </a:p>
        </p:txBody>
      </p:sp>
      <p:pic>
        <p:nvPicPr>
          <p:cNvPr id="7170" name="Picture 2" descr="DOWN THE RABBIT HOLE WE GO! I Just Got My Hardcore Republican ...">
            <a:hlinkClick r:id="rId2"/>
            <a:extLst>
              <a:ext uri="{FF2B5EF4-FFF2-40B4-BE49-F238E27FC236}">
                <a16:creationId xmlns="" xmlns:a16="http://schemas.microsoft.com/office/drawing/2014/main" id="{035C5EAC-E3C4-4359-8CFB-70B4AD1AC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7"/>
          <a:stretch/>
        </p:blipFill>
        <p:spPr bwMode="auto">
          <a:xfrm>
            <a:off x="7543941" y="1900900"/>
            <a:ext cx="3037614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DC7B37A-B46D-4D31-BB20-AAA41B2FC3BC}"/>
              </a:ext>
            </a:extLst>
          </p:cNvPr>
          <p:cNvCxnSpPr>
            <a:cxnSpLocks/>
          </p:cNvCxnSpPr>
          <p:nvPr/>
        </p:nvCxnSpPr>
        <p:spPr>
          <a:xfrm>
            <a:off x="2526853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="" xmlns:a16="http://schemas.microsoft.com/office/drawing/2014/main" id="{617F77B2-687B-4415-AE72-74999684C3D6}"/>
              </a:ext>
            </a:extLst>
          </p:cNvPr>
          <p:cNvSpPr/>
          <p:nvPr/>
        </p:nvSpPr>
        <p:spPr>
          <a:xfrm>
            <a:off x="2388022" y="1322047"/>
            <a:ext cx="279932" cy="2799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Black" panose="020F0A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0573ADD-2C50-42C8-B941-F621E550F685}"/>
              </a:ext>
            </a:extLst>
          </p:cNvPr>
          <p:cNvSpPr/>
          <p:nvPr/>
        </p:nvSpPr>
        <p:spPr>
          <a:xfrm>
            <a:off x="2388022" y="3703789"/>
            <a:ext cx="279932" cy="2799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Black" panose="020F0A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15C73C-9907-4BAD-BBD1-73BEEC654DA3}"/>
              </a:ext>
            </a:extLst>
          </p:cNvPr>
          <p:cNvSpPr txBox="1"/>
          <p:nvPr/>
        </p:nvSpPr>
        <p:spPr>
          <a:xfrm>
            <a:off x="2914138" y="1138847"/>
            <a:ext cx="8574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Approach for Practical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5820B22-2B2D-471D-8AE4-292F560552B4}"/>
              </a:ext>
            </a:extLst>
          </p:cNvPr>
          <p:cNvSpPr txBox="1"/>
          <p:nvPr/>
        </p:nvSpPr>
        <p:spPr>
          <a:xfrm>
            <a:off x="2985953" y="3520590"/>
            <a:ext cx="723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Further Discussion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7BBB24-D975-496D-80E3-7BB47CFF5BF5}"/>
              </a:ext>
            </a:extLst>
          </p:cNvPr>
          <p:cNvSpPr txBox="1"/>
          <p:nvPr/>
        </p:nvSpPr>
        <p:spPr>
          <a:xfrm>
            <a:off x="2914138" y="2052719"/>
            <a:ext cx="715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LASSO Regression with Currently Available Factors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46AC1BE-51ED-4BEB-B518-7F5E41FAB595}"/>
              </a:ext>
            </a:extLst>
          </p:cNvPr>
          <p:cNvSpPr txBox="1"/>
          <p:nvPr/>
        </p:nvSpPr>
        <p:spPr>
          <a:xfrm>
            <a:off x="2914138" y="4424523"/>
            <a:ext cx="492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Features-to-be-Mined from Text</a:t>
            </a:r>
          </a:p>
        </p:txBody>
      </p:sp>
    </p:spTree>
    <p:extLst>
      <p:ext uri="{BB962C8B-B14F-4D97-AF65-F5344CB8AC3E}">
        <p14:creationId xmlns:p14="http://schemas.microsoft.com/office/powerpoint/2010/main" val="315279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hicken Little (character) | The Chicken Little Wiki | Fandom">
            <a:extLst>
              <a:ext uri="{FF2B5EF4-FFF2-40B4-BE49-F238E27FC236}">
                <a16:creationId xmlns="" xmlns:a16="http://schemas.microsoft.com/office/drawing/2014/main" id="{15F81985-9B5A-4EA5-ADB0-6972A9D4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4721" y="2264230"/>
            <a:ext cx="1924104" cy="40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="" xmlns:a16="http://schemas.microsoft.com/office/drawing/2014/main" id="{16C5FF8D-B8AE-4B08-BFB7-18081EBD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461" y="2264229"/>
            <a:ext cx="4607531" cy="40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DA70CB4-D943-4209-9363-6E8AE0B8CAC4}"/>
              </a:ext>
            </a:extLst>
          </p:cNvPr>
          <p:cNvSpPr/>
          <p:nvPr/>
        </p:nvSpPr>
        <p:spPr>
          <a:xfrm>
            <a:off x="3312674" y="929199"/>
            <a:ext cx="5566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4000" dirty="0">
                <a:latin typeface="Bebas Neue"/>
              </a:rPr>
              <a:t>Post hoc ergo propter hoc</a:t>
            </a:r>
            <a:endParaRPr lang="en-US" sz="4000" dirty="0"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98558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85CB68-E2C8-48B3-9DFD-52738A8EE494}"/>
              </a:ext>
            </a:extLst>
          </p:cNvPr>
          <p:cNvSpPr/>
          <p:nvPr/>
        </p:nvSpPr>
        <p:spPr>
          <a:xfrm>
            <a:off x="1902401" y="999876"/>
            <a:ext cx="3522427" cy="4858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son &amp; Johnson's DePuy can't stop ex-rep from working for ...">
            <a:extLst>
              <a:ext uri="{FF2B5EF4-FFF2-40B4-BE49-F238E27FC236}">
                <a16:creationId xmlns="" xmlns:a16="http://schemas.microsoft.com/office/drawing/2014/main" id="{FD9AA01E-425B-4C36-8374-520B7B78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00" y="4096909"/>
            <a:ext cx="3522426" cy="176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AD58923-2514-4073-BF39-CC0039CBDC4F}"/>
              </a:ext>
            </a:extLst>
          </p:cNvPr>
          <p:cNvSpPr txBox="1"/>
          <p:nvPr/>
        </p:nvSpPr>
        <p:spPr>
          <a:xfrm>
            <a:off x="5579751" y="846294"/>
            <a:ext cx="4650587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n-US" sz="32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capture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US" sz="32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(more or less) the “Golden Rule” of how a judgement against </a:t>
            </a:r>
            <a:r>
              <a:rPr lang="en-US" sz="32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drunken driving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is made.</a:t>
            </a:r>
          </a:p>
          <a:p>
            <a:pPr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What are the </a:t>
            </a:r>
            <a:r>
              <a:rPr lang="en-US" sz="32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factors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play roles in directing the judgement?</a:t>
            </a:r>
          </a:p>
          <a:p>
            <a:pPr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To what extent</a:t>
            </a:r>
            <a:r>
              <a:rPr lang="en-US" sz="32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A94FE8-0AD3-4A2C-B079-39990DEA2CC6}"/>
              </a:ext>
            </a:extLst>
          </p:cNvPr>
          <p:cNvSpPr txBox="1"/>
          <p:nvPr/>
        </p:nvSpPr>
        <p:spPr>
          <a:xfrm>
            <a:off x="2211109" y="3149634"/>
            <a:ext cx="20248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Motive</a:t>
            </a:r>
            <a:endParaRPr lang="en-US" sz="44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2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52F30-E26B-4812-9108-A230B2A2C488}"/>
              </a:ext>
            </a:extLst>
          </p:cNvPr>
          <p:cNvSpPr txBox="1"/>
          <p:nvPr/>
        </p:nvSpPr>
        <p:spPr>
          <a:xfrm>
            <a:off x="1063128" y="676473"/>
            <a:ext cx="3633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Ex Ante Prediction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D57D055-A565-4818-A3F0-8230AB5F502C}"/>
              </a:ext>
            </a:extLst>
          </p:cNvPr>
          <p:cNvSpPr/>
          <p:nvPr/>
        </p:nvSpPr>
        <p:spPr>
          <a:xfrm>
            <a:off x="820614" y="1678148"/>
            <a:ext cx="1875693" cy="18756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70F7082-9552-4477-9704-B4F4791A1BFC}"/>
              </a:ext>
            </a:extLst>
          </p:cNvPr>
          <p:cNvSpPr/>
          <p:nvPr/>
        </p:nvSpPr>
        <p:spPr>
          <a:xfrm>
            <a:off x="3262922" y="2895393"/>
            <a:ext cx="1875693" cy="18756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D26FCBF-E558-47D4-9440-09EB355C7A92}"/>
              </a:ext>
            </a:extLst>
          </p:cNvPr>
          <p:cNvSpPr/>
          <p:nvPr/>
        </p:nvSpPr>
        <p:spPr>
          <a:xfrm>
            <a:off x="820613" y="4113272"/>
            <a:ext cx="1875693" cy="18756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69FFD37-9F33-45F0-94D3-7124AB55D29C}"/>
              </a:ext>
            </a:extLst>
          </p:cNvPr>
          <p:cNvSpPr/>
          <p:nvPr/>
        </p:nvSpPr>
        <p:spPr>
          <a:xfrm>
            <a:off x="9495693" y="2895393"/>
            <a:ext cx="1875693" cy="18756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D630C6C-75E7-4AC5-BCDA-917751764B58}"/>
              </a:ext>
            </a:extLst>
          </p:cNvPr>
          <p:cNvSpPr/>
          <p:nvPr/>
        </p:nvSpPr>
        <p:spPr>
          <a:xfrm>
            <a:off x="6365633" y="2453826"/>
            <a:ext cx="2762738" cy="2762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A25D96F-33FE-43A7-814D-089A818DE386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758460" y="3553841"/>
            <a:ext cx="1" cy="559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8DA1440-2211-4CEC-9E95-8FD2A8637B00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2696307" y="2615995"/>
            <a:ext cx="841304" cy="5540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5CA686C-5D45-4113-AEBE-A239161FA1A8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696306" y="4496397"/>
            <a:ext cx="841305" cy="55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492E6EA-4D31-4F46-9A43-9EA76E678DE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9128371" y="3833240"/>
            <a:ext cx="367322" cy="19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2A23AD-2749-41E1-A102-850D45D35507}"/>
              </a:ext>
            </a:extLst>
          </p:cNvPr>
          <p:cNvSpPr txBox="1"/>
          <p:nvPr/>
        </p:nvSpPr>
        <p:spPr>
          <a:xfrm>
            <a:off x="1281978" y="2354384"/>
            <a:ext cx="10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Facts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11C55E6-1D63-4A73-9295-AB1C067AFA53}"/>
              </a:ext>
            </a:extLst>
          </p:cNvPr>
          <p:cNvSpPr txBox="1"/>
          <p:nvPr/>
        </p:nvSpPr>
        <p:spPr>
          <a:xfrm>
            <a:off x="1312655" y="4358621"/>
            <a:ext cx="891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Laws &amp; Acts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8CDCB41-B33B-478D-A69C-89EE9E9097DA}"/>
              </a:ext>
            </a:extLst>
          </p:cNvPr>
          <p:cNvSpPr txBox="1"/>
          <p:nvPr/>
        </p:nvSpPr>
        <p:spPr>
          <a:xfrm>
            <a:off x="3116958" y="3566884"/>
            <a:ext cx="217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Punishment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273AEE3-BCB5-4B18-9BC8-AEA10C75BED3}"/>
              </a:ext>
            </a:extLst>
          </p:cNvPr>
          <p:cNvSpPr txBox="1"/>
          <p:nvPr/>
        </p:nvSpPr>
        <p:spPr>
          <a:xfrm>
            <a:off x="6966449" y="2920553"/>
            <a:ext cx="1561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Facts</a:t>
            </a:r>
          </a:p>
          <a:p>
            <a:pPr algn="ctr"/>
            <a:r>
              <a:rPr lang="en-US" sz="2800" dirty="0"/>
              <a:t>+</a:t>
            </a:r>
          </a:p>
          <a:p>
            <a:pPr algn="ctr"/>
            <a:r>
              <a:rPr lang="en-US" sz="2800" dirty="0"/>
              <a:t>Laws &amp; Acts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A43C6F6-9CFF-4BD7-B5AF-436280337DD3}"/>
              </a:ext>
            </a:extLst>
          </p:cNvPr>
          <p:cNvSpPr txBox="1"/>
          <p:nvPr/>
        </p:nvSpPr>
        <p:spPr>
          <a:xfrm>
            <a:off x="9347264" y="3550344"/>
            <a:ext cx="217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Punishment</a:t>
            </a:r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5F06BA8-337D-41D9-A55F-636DD37926A4}"/>
              </a:ext>
            </a:extLst>
          </p:cNvPr>
          <p:cNvSpPr txBox="1"/>
          <p:nvPr/>
        </p:nvSpPr>
        <p:spPr>
          <a:xfrm>
            <a:off x="7151077" y="676472"/>
            <a:ext cx="3520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Ex Post Prediction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68C9273-89F4-4EFD-A2C8-3193B3728E41}"/>
              </a:ext>
            </a:extLst>
          </p:cNvPr>
          <p:cNvCxnSpPr/>
          <p:nvPr/>
        </p:nvCxnSpPr>
        <p:spPr>
          <a:xfrm>
            <a:off x="5744308" y="1397000"/>
            <a:ext cx="0" cy="502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7F70EFC8-DD53-4F6D-95C0-38BC0479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17" y="1981078"/>
            <a:ext cx="5762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FBD5F3-C835-4E71-B67A-38525E83D0A4}"/>
              </a:ext>
            </a:extLst>
          </p:cNvPr>
          <p:cNvSpPr/>
          <p:nvPr/>
        </p:nvSpPr>
        <p:spPr>
          <a:xfrm>
            <a:off x="2327500" y="1075565"/>
            <a:ext cx="7537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LASSO Regression with Currently Available Factors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8AE453-5B65-4620-A6E5-4900020A77B1}"/>
              </a:ext>
            </a:extLst>
          </p:cNvPr>
          <p:cNvSpPr txBox="1"/>
          <p:nvPr/>
        </p:nvSpPr>
        <p:spPr>
          <a:xfrm>
            <a:off x="7781913" y="3938399"/>
            <a:ext cx="4594970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MSE = 1.73</a:t>
            </a:r>
          </a:p>
          <a:p>
            <a:pPr>
              <a:lnSpc>
                <a:spcPts val="2000"/>
              </a:lnSpc>
            </a:pPr>
            <a:endParaRPr lang="en-US" altLang="zh-CN" sz="2400" dirty="0"/>
          </a:p>
          <a:p>
            <a:r>
              <a:rPr lang="en-US" altLang="zh-CN" sz="2400" dirty="0"/>
              <a:t>R-square = 0.40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herlock - Season 4 Poster | Sherlock tv series, Sherlock tv ...">
            <a:extLst>
              <a:ext uri="{FF2B5EF4-FFF2-40B4-BE49-F238E27FC236}">
                <a16:creationId xmlns="" xmlns:a16="http://schemas.microsoft.com/office/drawing/2014/main" id="{F1F21939-05CF-422E-B778-904FBB29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99" y="1455295"/>
            <a:ext cx="3264697" cy="48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E6A987-C9F9-48F8-93C9-D97CD26D5E15}"/>
              </a:ext>
            </a:extLst>
          </p:cNvPr>
          <p:cNvSpPr txBox="1"/>
          <p:nvPr/>
        </p:nvSpPr>
        <p:spPr>
          <a:xfrm>
            <a:off x="4341596" y="1455295"/>
            <a:ext cx="70871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Sherlock-</a:t>
            </a:r>
            <a:r>
              <a:rPr lang="en-US" altLang="zh-CN" sz="2400" dirty="0" err="1"/>
              <a:t>ing</a:t>
            </a:r>
            <a:r>
              <a:rPr lang="en-US" altLang="zh-CN" sz="2400" dirty="0"/>
              <a:t> the verdicts for the features</a:t>
            </a:r>
          </a:p>
          <a:p>
            <a:endParaRPr lang="en-US" sz="2400" dirty="0"/>
          </a:p>
          <a:p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altLang="zh-CN" sz="2400" dirty="0"/>
              <a:t>Vehicles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Cue 1 = </a:t>
            </a:r>
            <a:r>
              <a:rPr lang="en-US" altLang="zh-CN" sz="2400" dirty="0"/>
              <a:t>“</a:t>
            </a:r>
            <a:r>
              <a:rPr lang="zh-CN" altLang="en-US" sz="2400" dirty="0"/>
              <a:t>駕駛</a:t>
            </a:r>
            <a:r>
              <a:rPr lang="en-US" altLang="zh-CN" sz="2400" dirty="0"/>
              <a:t>” or “</a:t>
            </a:r>
            <a:r>
              <a:rPr lang="zh-CN" altLang="en-US" sz="2400" dirty="0"/>
              <a:t>騎乘</a:t>
            </a:r>
            <a:r>
              <a:rPr lang="en-US" altLang="zh-CN" sz="2400" dirty="0"/>
              <a:t>”</a:t>
            </a:r>
            <a:endParaRPr lang="en-US" sz="2400" dirty="0"/>
          </a:p>
          <a:p>
            <a:r>
              <a:rPr lang="en-US" altLang="zh-CN" sz="2400" dirty="0"/>
              <a:t>Cue 2 = </a:t>
            </a:r>
            <a:r>
              <a:rPr lang="en-US" sz="2400" dirty="0"/>
              <a:t>“</a:t>
            </a:r>
            <a:r>
              <a:rPr lang="zh-CN" altLang="en-US" sz="2400" dirty="0"/>
              <a:t>車牌號碼</a:t>
            </a:r>
            <a:r>
              <a:rPr lang="en-US" sz="2400" dirty="0"/>
              <a:t>”</a:t>
            </a:r>
          </a:p>
          <a:p>
            <a:r>
              <a:rPr lang="en-US" altLang="zh-CN" sz="2400" dirty="0"/>
              <a:t>Cue 1 + Cue 2 = Strong Evidence</a:t>
            </a:r>
          </a:p>
          <a:p>
            <a:endParaRPr lang="en-US" sz="2400" dirty="0"/>
          </a:p>
          <a:p>
            <a:r>
              <a:rPr lang="en-US" sz="2400" dirty="0"/>
              <a:t>……</a:t>
            </a:r>
          </a:p>
          <a:p>
            <a:endParaRPr lang="en-US" sz="2400" dirty="0"/>
          </a:p>
          <a:p>
            <a:r>
              <a:rPr lang="en-US" sz="2400" dirty="0"/>
              <a:t>There’s probability of “</a:t>
            </a:r>
            <a:r>
              <a:rPr lang="en-US" sz="2400" dirty="0">
                <a:solidFill>
                  <a:srgbClr val="C00000"/>
                </a:solidFill>
              </a:rPr>
              <a:t>Capturing the Wrong Suspects</a:t>
            </a:r>
            <a:r>
              <a:rPr lang="en-US" sz="2400" dirty="0"/>
              <a:t>”.</a:t>
            </a:r>
          </a:p>
          <a:p>
            <a:endParaRPr lang="en-US" sz="2400" dirty="0"/>
          </a:p>
          <a:p>
            <a:r>
              <a:rPr lang="en-US" altLang="zh-CN" sz="2400" dirty="0"/>
              <a:t>Let alone the </a:t>
            </a:r>
            <a:r>
              <a:rPr lang="en-US" altLang="zh-CN" sz="2400" dirty="0">
                <a:solidFill>
                  <a:srgbClr val="C00000"/>
                </a:solidFill>
              </a:rPr>
              <a:t>missing values</a:t>
            </a:r>
            <a:r>
              <a:rPr lang="en-US" altLang="zh-CN" sz="2400" dirty="0"/>
              <a:t> in “</a:t>
            </a:r>
            <a:r>
              <a:rPr lang="zh-CN" altLang="en-US" sz="2400" dirty="0"/>
              <a:t>犯罪次數</a:t>
            </a:r>
            <a:r>
              <a:rPr lang="en-US" altLang="zh-CN" sz="2400" dirty="0"/>
              <a:t>”.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0FDEDC1-5F96-406B-BDD2-0380F1C47735}"/>
              </a:ext>
            </a:extLst>
          </p:cNvPr>
          <p:cNvSpPr txBox="1"/>
          <p:nvPr/>
        </p:nvSpPr>
        <p:spPr>
          <a:xfrm>
            <a:off x="1076899" y="509058"/>
            <a:ext cx="3633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 of Data</a:t>
            </a:r>
            <a:endParaRPr lang="en-US" sz="40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AD1471-7406-4E44-AD54-035F8CB2B81E}"/>
              </a:ext>
            </a:extLst>
          </p:cNvPr>
          <p:cNvSpPr txBox="1"/>
          <p:nvPr/>
        </p:nvSpPr>
        <p:spPr>
          <a:xfrm>
            <a:off x="1319944" y="1431273"/>
            <a:ext cx="5159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/>
              <a:t>Features-to-be-Mined</a:t>
            </a:r>
            <a:endParaRPr lang="en-US" sz="4000" dirty="0">
              <a:latin typeface="Bebas Neue" panose="020B0606020202050201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2486A0-93C7-41A7-8E7A-AAFF3DAB380C}"/>
              </a:ext>
            </a:extLst>
          </p:cNvPr>
          <p:cNvSpPr txBox="1"/>
          <p:nvPr/>
        </p:nvSpPr>
        <p:spPr>
          <a:xfrm>
            <a:off x="1319944" y="2611702"/>
            <a:ext cx="804288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Attitudes(</a:t>
            </a: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拒酒測，配合度</a:t>
            </a: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Educational Background &amp; Career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Family Background &amp; Members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Socio-economic Status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2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Leviathan by Thomas Hobbes - download the free PDF e-book">
            <a:extLst>
              <a:ext uri="{FF2B5EF4-FFF2-40B4-BE49-F238E27FC236}">
                <a16:creationId xmlns="" xmlns:a16="http://schemas.microsoft.com/office/drawing/2014/main" id="{A098A5DC-A2C6-4E06-8A42-42A598BF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4998"/>
            <a:ext cx="4352925" cy="68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B290B1-7E84-43B0-8A64-8B62FAD65843}"/>
              </a:ext>
            </a:extLst>
          </p:cNvPr>
          <p:cNvSpPr/>
          <p:nvPr/>
        </p:nvSpPr>
        <p:spPr>
          <a:xfrm>
            <a:off x="5913015" y="696912"/>
            <a:ext cx="5398288" cy="44481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="" xmlns:a16="http://schemas.microsoft.com/office/drawing/2014/main" id="{A088E3A7-4E85-49BC-8D48-2A99254F2802}"/>
              </a:ext>
            </a:extLst>
          </p:cNvPr>
          <p:cNvSpPr txBox="1">
            <a:spLocks/>
          </p:cNvSpPr>
          <p:nvPr/>
        </p:nvSpPr>
        <p:spPr>
          <a:xfrm>
            <a:off x="3785615" y="4031457"/>
            <a:ext cx="7386625" cy="19454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GB" altLang="zh-TW" b="1" dirty="0">
                <a:latin typeface="Bebas Neue" panose="020B0606020202050201"/>
                <a:cs typeface="Times New Roman" panose="02020603050405020304" pitchFamily="18" charset="0"/>
              </a:rPr>
              <a:t>‘The law is the public conscience’</a:t>
            </a:r>
          </a:p>
          <a:p>
            <a:pPr marL="0" indent="0" algn="r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GB" altLang="zh-TW" b="1" dirty="0">
                <a:latin typeface="Bebas Neue" panose="020B0606020202050201"/>
                <a:cs typeface="Times New Roman" panose="02020603050405020304" pitchFamily="18" charset="0"/>
              </a:rPr>
              <a:t>- </a:t>
            </a:r>
            <a:r>
              <a:rPr lang="en-GB" altLang="zh-TW" sz="2400" b="1" i="1" dirty="0">
                <a:latin typeface="Bebas Neue" panose="020B0606020202050201"/>
                <a:cs typeface="Times New Roman" panose="02020603050405020304" pitchFamily="18" charset="0"/>
              </a:rPr>
              <a:t>Thomas Hobbes</a:t>
            </a:r>
            <a:endParaRPr lang="en-GB" altLang="zh-TW" b="1" dirty="0">
              <a:latin typeface="Bebas Neue" panose="020B0606020202050201"/>
              <a:cs typeface="Times New Roman" panose="02020603050405020304" pitchFamily="18" charset="0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endParaRPr lang="en-GB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1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0" y="3030396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698" name="TextBox 4"/>
          <p:cNvSpPr txBox="1"/>
          <p:nvPr/>
        </p:nvSpPr>
        <p:spPr>
          <a:xfrm>
            <a:off x="1166830" y="3006226"/>
            <a:ext cx="3780092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sym typeface="Montserrat Bold"/>
              </a:rPr>
              <a:t>Thank You</a:t>
            </a:r>
          </a:p>
        </p:txBody>
      </p:sp>
      <p:sp>
        <p:nvSpPr>
          <p:cNvPr id="699" name="TextBox 5"/>
          <p:cNvSpPr txBox="1"/>
          <p:nvPr/>
        </p:nvSpPr>
        <p:spPr>
          <a:xfrm>
            <a:off x="1166830" y="4257175"/>
            <a:ext cx="443047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600">
                <a:solidFill>
                  <a:srgbClr val="FFFFFF"/>
                </a:solidFill>
                <a:latin typeface="Lato Semibold"/>
                <a:ea typeface="Lato Semibold"/>
                <a:cs typeface="Lato Semibold"/>
                <a:sym typeface="Lato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Semibold"/>
                <a:sym typeface="Lato Semibold"/>
              </a:rPr>
              <a:t>FOR WATCHING AND LISTENING</a:t>
            </a:r>
          </a:p>
        </p:txBody>
      </p:sp>
      <p:pic>
        <p:nvPicPr>
          <p:cNvPr id="4" name="Picture Placeholder 3" descr="A close up of a black background&#10;&#10;Description automatically generated">
            <a:extLst>
              <a:ext uri="{FF2B5EF4-FFF2-40B4-BE49-F238E27FC236}">
                <a16:creationId xmlns="" xmlns:a16="http://schemas.microsoft.com/office/drawing/2014/main" id="{DDCAAE22-5FF1-469B-BEDB-8FE04460DF59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b="5207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3D0628-F542-43E6-AD84-444D12C4884C}"/>
              </a:ext>
            </a:extLst>
          </p:cNvPr>
          <p:cNvSpPr txBox="1"/>
          <p:nvPr/>
        </p:nvSpPr>
        <p:spPr>
          <a:xfrm>
            <a:off x="1094109" y="1252020"/>
            <a:ext cx="1000378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</a:t>
            </a:r>
          </a:p>
          <a:p>
            <a:pPr>
              <a:lnSpc>
                <a:spcPts val="1600"/>
              </a:lnSpc>
            </a:pP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Text Mining</a:t>
            </a:r>
          </a:p>
          <a:p>
            <a:pPr>
              <a:lnSpc>
                <a:spcPct val="150000"/>
              </a:lnSpc>
            </a:pPr>
            <a:r>
              <a:rPr lang="en-US" altLang="zh-CN" sz="2800" spc="600" dirty="0">
                <a:solidFill>
                  <a:srgbClr val="C00000"/>
                </a:solidFill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Exploratory Data Analysis &amp; Visualization</a:t>
            </a:r>
          </a:p>
          <a:p>
            <a:pPr>
              <a:lnSpc>
                <a:spcPct val="150000"/>
              </a:lnSpc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Model Fitting &amp; Interpretation</a:t>
            </a:r>
          </a:p>
          <a:p>
            <a:pPr>
              <a:lnSpc>
                <a:spcPts val="1300"/>
              </a:lnSpc>
            </a:pP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US" altLang="zh-CN" sz="2800" spc="600" dirty="0">
                <a:solidFill>
                  <a:srgbClr val="C00000"/>
                </a:solidFill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Modelling Approach for Practical Application</a:t>
            </a:r>
          </a:p>
          <a:p>
            <a:pPr>
              <a:lnSpc>
                <a:spcPts val="1300"/>
              </a:lnSpc>
            </a:pPr>
            <a:endParaRPr lang="en-US" altLang="zh-TW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US" altLang="zh-TW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Further Discussion</a:t>
            </a:r>
            <a:endParaRPr lang="en-US" altLang="zh-TW" sz="2800" spc="600" dirty="0">
              <a:solidFill>
                <a:srgbClr val="C00000"/>
              </a:solidFill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C90634B9-47B2-4F79-AF7F-CBA127069A3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632016" y="2525454"/>
            <a:ext cx="10886" cy="4332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CEE7EBD-3C66-47A0-9E58-4DC202D4BC8C}"/>
              </a:ext>
            </a:extLst>
          </p:cNvPr>
          <p:cNvGrpSpPr/>
          <p:nvPr/>
        </p:nvGrpSpPr>
        <p:grpSpPr>
          <a:xfrm>
            <a:off x="2911948" y="1471614"/>
            <a:ext cx="6427433" cy="2073608"/>
            <a:chOff x="3367684" y="1471614"/>
            <a:chExt cx="5274199" cy="2073608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D0680014-6C4C-418E-A4A7-90FEAAD22026}"/>
                </a:ext>
              </a:extLst>
            </p:cNvPr>
            <p:cNvSpPr txBox="1"/>
            <p:nvPr/>
          </p:nvSpPr>
          <p:spPr>
            <a:xfrm>
              <a:off x="3367684" y="2898891"/>
              <a:ext cx="52741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latin typeface="Bebas Neue" panose="020B0606020202050201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Text Mining</a:t>
              </a:r>
              <a:endParaRPr lang="en-US" sz="36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634F048-732C-4A5E-8100-838CD005468A}"/>
                </a:ext>
              </a:extLst>
            </p:cNvPr>
            <p:cNvSpPr txBox="1"/>
            <p:nvPr/>
          </p:nvSpPr>
          <p:spPr bwMode="auto">
            <a:xfrm>
              <a:off x="6284685" y="1471614"/>
              <a:ext cx="18473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Bebas Neue" panose="020B0606020202050201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3640786A-B4B9-47C7-AA3E-1570E1EB9D17}"/>
              </a:ext>
            </a:extLst>
          </p:cNvPr>
          <p:cNvSpPr/>
          <p:nvPr/>
        </p:nvSpPr>
        <p:spPr>
          <a:xfrm>
            <a:off x="1833299" y="928021"/>
            <a:ext cx="1597433" cy="15974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0587C4F9-B72D-4A78-B2D6-7292D5202FE9}"/>
              </a:ext>
            </a:extLst>
          </p:cNvPr>
          <p:cNvSpPr/>
          <p:nvPr/>
        </p:nvSpPr>
        <p:spPr>
          <a:xfrm>
            <a:off x="2502936" y="3079158"/>
            <a:ext cx="279932" cy="2799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5EFCB4-E29C-48E5-859C-E4F1A50955C2}"/>
              </a:ext>
            </a:extLst>
          </p:cNvPr>
          <p:cNvSpPr txBox="1"/>
          <p:nvPr/>
        </p:nvSpPr>
        <p:spPr>
          <a:xfrm>
            <a:off x="3049922" y="3783577"/>
            <a:ext cx="7283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of Text Mining</a:t>
            </a:r>
          </a:p>
        </p:txBody>
      </p:sp>
      <p:pic>
        <p:nvPicPr>
          <p:cNvPr id="19" name="Graphic 18" descr="Scales of justice">
            <a:extLst>
              <a:ext uri="{FF2B5EF4-FFF2-40B4-BE49-F238E27FC236}">
                <a16:creationId xmlns="" xmlns:a16="http://schemas.microsoft.com/office/drawing/2014/main" id="{7A7B291C-F324-444E-B43B-B83FDE3CE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815" y="1274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3D0628-F542-43E6-AD84-444D12C4884C}"/>
              </a:ext>
            </a:extLst>
          </p:cNvPr>
          <p:cNvSpPr txBox="1"/>
          <p:nvPr/>
        </p:nvSpPr>
        <p:spPr>
          <a:xfrm>
            <a:off x="1094109" y="1114264"/>
            <a:ext cx="10003782" cy="462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Open Source Data</a:t>
            </a:r>
          </a:p>
          <a:p>
            <a:pPr>
              <a:lnSpc>
                <a:spcPts val="2100"/>
              </a:lnSpc>
            </a:pPr>
            <a:endParaRPr lang="en-US" altLang="zh-CN" sz="40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年的裁判書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opendata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http://data.judicial.gov.tw/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年的終結案件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政府資料開放平台搜尋終結案件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篩選出公共危險罪中酒駕刑事案件的判決書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排除撤銷、駁回、不受理、免除其刑之案件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排除多位被告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排除沒有終結案件的判決書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87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3D0628-F542-43E6-AD84-444D12C4884C}"/>
              </a:ext>
            </a:extLst>
          </p:cNvPr>
          <p:cNvSpPr txBox="1"/>
          <p:nvPr/>
        </p:nvSpPr>
        <p:spPr>
          <a:xfrm>
            <a:off x="1319945" y="2611702"/>
            <a:ext cx="4675911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法官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最終判刑月數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solidFill>
                  <a:srgbClr val="C00000"/>
                </a:solidFill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法條</a:t>
            </a:r>
            <a:endParaRPr lang="en-US" altLang="zh-CN" sz="2800" spc="600" dirty="0">
              <a:solidFill>
                <a:srgbClr val="C00000"/>
              </a:solidFill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地區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E0595A-CFB4-42E8-8360-7D7B8C8F56FF}"/>
              </a:ext>
            </a:extLst>
          </p:cNvPr>
          <p:cNvSpPr txBox="1"/>
          <p:nvPr/>
        </p:nvSpPr>
        <p:spPr>
          <a:xfrm>
            <a:off x="1319945" y="1261686"/>
            <a:ext cx="10388142" cy="9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Features Extracted (In Progress)</a:t>
            </a:r>
          </a:p>
          <a:p>
            <a:pPr>
              <a:lnSpc>
                <a:spcPts val="1600"/>
              </a:lnSpc>
            </a:pP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DEB66E-E491-4C90-B9D5-4021376A178D}"/>
              </a:ext>
            </a:extLst>
          </p:cNvPr>
          <p:cNvSpPr txBox="1"/>
          <p:nvPr/>
        </p:nvSpPr>
        <p:spPr>
          <a:xfrm>
            <a:off x="6514016" y="2609715"/>
            <a:ext cx="467591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酒精濃度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交通工具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solidFill>
                  <a:srgbClr val="C00000"/>
                </a:solidFill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犯罪次數</a:t>
            </a:r>
            <a:endParaRPr lang="en-US" altLang="zh-CN" sz="2800" spc="600" dirty="0">
              <a:solidFill>
                <a:srgbClr val="C00000"/>
              </a:solidFill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32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9">
            <a:extLst>
              <a:ext uri="{FF2B5EF4-FFF2-40B4-BE49-F238E27FC236}">
                <a16:creationId xmlns="" xmlns:a16="http://schemas.microsoft.com/office/drawing/2014/main" id="{9BED074C-CD4D-4EBD-9864-33972E3ACFA6}"/>
              </a:ext>
            </a:extLst>
          </p:cNvPr>
          <p:cNvGrpSpPr/>
          <p:nvPr/>
        </p:nvGrpSpPr>
        <p:grpSpPr>
          <a:xfrm>
            <a:off x="922694" y="799459"/>
            <a:ext cx="10346612" cy="1470059"/>
            <a:chOff x="488887" y="1797414"/>
            <a:chExt cx="11448871" cy="1587874"/>
          </a:xfrm>
        </p:grpSpPr>
        <p:grpSp>
          <p:nvGrpSpPr>
            <p:cNvPr id="4" name="群組 8">
              <a:extLst>
                <a:ext uri="{FF2B5EF4-FFF2-40B4-BE49-F238E27FC236}">
                  <a16:creationId xmlns="" xmlns:a16="http://schemas.microsoft.com/office/drawing/2014/main" id="{C35DB9BB-6527-4824-957C-7628BB2C4C64}"/>
                </a:ext>
              </a:extLst>
            </p:cNvPr>
            <p:cNvGrpSpPr/>
            <p:nvPr/>
          </p:nvGrpSpPr>
          <p:grpSpPr>
            <a:xfrm>
              <a:off x="488887" y="1797414"/>
              <a:ext cx="11448871" cy="1587874"/>
              <a:chOff x="470780" y="1752855"/>
              <a:chExt cx="11448871" cy="1587874"/>
            </a:xfrm>
          </p:grpSpPr>
          <p:pic>
            <p:nvPicPr>
              <p:cNvPr id="8" name="圖片 3">
                <a:extLst>
                  <a:ext uri="{FF2B5EF4-FFF2-40B4-BE49-F238E27FC236}">
                    <a16:creationId xmlns="" xmlns:a16="http://schemas.microsoft.com/office/drawing/2014/main" id="{4AA64A13-EF89-4C33-8EEA-6D2C18878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80" y="1752855"/>
                <a:ext cx="10757285" cy="1587874"/>
              </a:xfrm>
              <a:prstGeom prst="rect">
                <a:avLst/>
              </a:prstGeom>
            </p:spPr>
          </p:pic>
          <p:pic>
            <p:nvPicPr>
              <p:cNvPr id="9" name="圖片 4">
                <a:extLst>
                  <a:ext uri="{FF2B5EF4-FFF2-40B4-BE49-F238E27FC236}">
                    <a16:creationId xmlns="" xmlns:a16="http://schemas.microsoft.com/office/drawing/2014/main" id="{8A9A09BE-0B74-4662-A58B-E79611522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3608" y="1992396"/>
                <a:ext cx="5756043" cy="243810"/>
              </a:xfrm>
              <a:prstGeom prst="rect">
                <a:avLst/>
              </a:prstGeom>
            </p:spPr>
          </p:pic>
        </p:grpSp>
        <p:sp>
          <p:nvSpPr>
            <p:cNvPr id="5" name="橢圓 5">
              <a:extLst>
                <a:ext uri="{FF2B5EF4-FFF2-40B4-BE49-F238E27FC236}">
                  <a16:creationId xmlns="" xmlns:a16="http://schemas.microsoft.com/office/drawing/2014/main" id="{7C62145A-8995-4D4B-B57C-534C6EAD36E1}"/>
                </a:ext>
              </a:extLst>
            </p:cNvPr>
            <p:cNvSpPr/>
            <p:nvPr/>
          </p:nvSpPr>
          <p:spPr>
            <a:xfrm>
              <a:off x="9841117" y="1875775"/>
              <a:ext cx="724277" cy="4770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橢圓 6">
              <a:extLst>
                <a:ext uri="{FF2B5EF4-FFF2-40B4-BE49-F238E27FC236}">
                  <a16:creationId xmlns="" xmlns:a16="http://schemas.microsoft.com/office/drawing/2014/main" id="{8A362883-FF6D-422D-9F31-D3F0DA1F46C8}"/>
                </a:ext>
              </a:extLst>
            </p:cNvPr>
            <p:cNvSpPr/>
            <p:nvPr/>
          </p:nvSpPr>
          <p:spPr>
            <a:xfrm>
              <a:off x="4271727" y="2114300"/>
              <a:ext cx="724277" cy="47705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橢圓 7">
              <a:extLst>
                <a:ext uri="{FF2B5EF4-FFF2-40B4-BE49-F238E27FC236}">
                  <a16:creationId xmlns="" xmlns:a16="http://schemas.microsoft.com/office/drawing/2014/main" id="{90F91DBC-98DF-4009-B627-ED7E98515398}"/>
                </a:ext>
              </a:extLst>
            </p:cNvPr>
            <p:cNvSpPr/>
            <p:nvPr/>
          </p:nvSpPr>
          <p:spPr>
            <a:xfrm>
              <a:off x="1023041" y="2308266"/>
              <a:ext cx="724277" cy="4770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8">
            <a:extLst>
              <a:ext uri="{FF2B5EF4-FFF2-40B4-BE49-F238E27FC236}">
                <a16:creationId xmlns="" xmlns:a16="http://schemas.microsoft.com/office/drawing/2014/main" id="{2ABDCE0C-67E1-42A1-AEC5-BCF2E19D5321}"/>
              </a:ext>
            </a:extLst>
          </p:cNvPr>
          <p:cNvGrpSpPr/>
          <p:nvPr/>
        </p:nvGrpSpPr>
        <p:grpSpPr>
          <a:xfrm>
            <a:off x="922694" y="2968520"/>
            <a:ext cx="4242124" cy="3060646"/>
            <a:chOff x="5679540" y="2072897"/>
            <a:chExt cx="5734287" cy="3997849"/>
          </a:xfrm>
        </p:grpSpPr>
        <p:pic>
          <p:nvPicPr>
            <p:cNvPr id="12" name="圖片 6">
              <a:extLst>
                <a:ext uri="{FF2B5EF4-FFF2-40B4-BE49-F238E27FC236}">
                  <a16:creationId xmlns="" xmlns:a16="http://schemas.microsoft.com/office/drawing/2014/main" id="{2B7505F5-33D7-43E3-A70C-304F585DA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540" y="2072897"/>
              <a:ext cx="5734287" cy="3997849"/>
            </a:xfrm>
            <a:prstGeom prst="rect">
              <a:avLst/>
            </a:prstGeom>
          </p:spPr>
        </p:pic>
        <p:sp>
          <p:nvSpPr>
            <p:cNvPr id="13" name="橢圓 7">
              <a:extLst>
                <a:ext uri="{FF2B5EF4-FFF2-40B4-BE49-F238E27FC236}">
                  <a16:creationId xmlns="" xmlns:a16="http://schemas.microsoft.com/office/drawing/2014/main" id="{530DF933-D777-465D-8CF4-642F34D5E8B5}"/>
                </a:ext>
              </a:extLst>
            </p:cNvPr>
            <p:cNvSpPr/>
            <p:nvPr/>
          </p:nvSpPr>
          <p:spPr>
            <a:xfrm>
              <a:off x="10689550" y="4432223"/>
              <a:ext cx="724277" cy="4770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1B619C-8130-474C-BEDC-F71BD448B070}"/>
              </a:ext>
            </a:extLst>
          </p:cNvPr>
          <p:cNvSpPr txBox="1"/>
          <p:nvPr/>
        </p:nvSpPr>
        <p:spPr>
          <a:xfrm>
            <a:off x="6634873" y="4116660"/>
            <a:ext cx="3394196" cy="13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是否累犯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600" dirty="0"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累犯次數</a:t>
            </a:r>
            <a:endParaRPr lang="en-US" altLang="zh-CN" sz="2800" spc="600" dirty="0">
              <a:latin typeface="Bebas Neue" panose="020B0606020202050201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5" name="圖片 3">
            <a:extLst>
              <a:ext uri="{FF2B5EF4-FFF2-40B4-BE49-F238E27FC236}">
                <a16:creationId xmlns="" xmlns:a16="http://schemas.microsoft.com/office/drawing/2014/main" id="{0E2128A7-B450-4ABB-B138-31F913062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4" y="2284581"/>
            <a:ext cx="10346612" cy="9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B5F320-8921-4213-BA58-F8E061E74584}"/>
              </a:ext>
            </a:extLst>
          </p:cNvPr>
          <p:cNvSpPr txBox="1"/>
          <p:nvPr/>
        </p:nvSpPr>
        <p:spPr>
          <a:xfrm>
            <a:off x="645161" y="804334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kern="1200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法條</a:t>
            </a:r>
            <a:endParaRPr lang="en-US" altLang="zh-CN" sz="2800" kern="1200" spc="6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字方塊 4">
            <a:extLst>
              <a:ext uri="{FF2B5EF4-FFF2-40B4-BE49-F238E27FC236}">
                <a16:creationId xmlns="" xmlns:a16="http://schemas.microsoft.com/office/drawing/2014/main" id="{5308CAA5-BBE1-4CBA-9757-FD776D515F50}"/>
              </a:ext>
            </a:extLst>
          </p:cNvPr>
          <p:cNvSpPr txBox="1"/>
          <p:nvPr/>
        </p:nvSpPr>
        <p:spPr>
          <a:xfrm>
            <a:off x="643467" y="2638043"/>
            <a:ext cx="3760581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Step1:</a:t>
            </a:r>
            <a:r>
              <a:rPr lang="zh-TW" altLang="en-US" dirty="0"/>
              <a:t>存出法條段落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方法</a:t>
            </a:r>
            <a:r>
              <a:rPr lang="en-US" altLang="zh-TW" dirty="0"/>
              <a:t>if </a:t>
            </a:r>
            <a:r>
              <a:rPr lang="en-US" altLang="zh-TW" dirty="0" err="1"/>
              <a:t>len</a:t>
            </a:r>
            <a:r>
              <a:rPr lang="en-US" altLang="zh-TW" dirty="0"/>
              <a:t>( </a:t>
            </a:r>
            <a:r>
              <a:rPr lang="en-US" altLang="zh-TW" dirty="0" err="1"/>
              <a:t>txt.split</a:t>
            </a:r>
            <a:r>
              <a:rPr lang="en-US" altLang="zh-TW" dirty="0"/>
              <a:t>(</a:t>
            </a:r>
            <a:r>
              <a:rPr lang="zh-TW" altLang="en-US" dirty="0"/>
              <a:t>目標字串</a:t>
            </a:r>
            <a:r>
              <a:rPr lang="en-US" altLang="zh-TW" dirty="0"/>
              <a:t>) ) ==2: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逕以簡易判決處刑如主文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刑法施行法第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判決處如主文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判決如主文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處刑如主文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判決判處如主文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適用之法條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適用之法律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依刑事判決精簡</a:t>
            </a:r>
            <a:endParaRPr lang="en-US" altLang="zh-TW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grpSp>
        <p:nvGrpSpPr>
          <p:cNvPr id="5" name="群組 6">
            <a:extLst>
              <a:ext uri="{FF2B5EF4-FFF2-40B4-BE49-F238E27FC236}">
                <a16:creationId xmlns="" xmlns:a16="http://schemas.microsoft.com/office/drawing/2014/main" id="{50C4671B-C2BC-4F27-AAC7-DB3F8BA044A4}"/>
              </a:ext>
            </a:extLst>
          </p:cNvPr>
          <p:cNvGrpSpPr/>
          <p:nvPr/>
        </p:nvGrpSpPr>
        <p:grpSpPr>
          <a:xfrm>
            <a:off x="5597223" y="804334"/>
            <a:ext cx="5698740" cy="5410199"/>
            <a:chOff x="778598" y="1774478"/>
            <a:chExt cx="5082854" cy="4825497"/>
          </a:xfrm>
        </p:grpSpPr>
        <p:pic>
          <p:nvPicPr>
            <p:cNvPr id="6" name="圖片 3">
              <a:extLst>
                <a:ext uri="{FF2B5EF4-FFF2-40B4-BE49-F238E27FC236}">
                  <a16:creationId xmlns="" xmlns:a16="http://schemas.microsoft.com/office/drawing/2014/main" id="{8959F75F-5F9D-4C1B-9100-1B34C5ED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03" y="1774478"/>
              <a:ext cx="4974649" cy="4825497"/>
            </a:xfrm>
            <a:prstGeom prst="rect">
              <a:avLst/>
            </a:prstGeom>
          </p:spPr>
        </p:pic>
        <p:sp>
          <p:nvSpPr>
            <p:cNvPr id="7" name="矩形 5">
              <a:extLst>
                <a:ext uri="{FF2B5EF4-FFF2-40B4-BE49-F238E27FC236}">
                  <a16:creationId xmlns="" xmlns:a16="http://schemas.microsoft.com/office/drawing/2014/main" id="{5D969346-B35B-42EA-BE48-2413BF27A0FB}"/>
                </a:ext>
              </a:extLst>
            </p:cNvPr>
            <p:cNvSpPr/>
            <p:nvPr/>
          </p:nvSpPr>
          <p:spPr>
            <a:xfrm>
              <a:off x="778598" y="3521798"/>
              <a:ext cx="5082854" cy="172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7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B5F320-8921-4213-BA58-F8E061E74584}"/>
              </a:ext>
            </a:extLst>
          </p:cNvPr>
          <p:cNvSpPr txBox="1"/>
          <p:nvPr/>
        </p:nvSpPr>
        <p:spPr>
          <a:xfrm>
            <a:off x="626648" y="1076465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kern="1200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法條</a:t>
            </a:r>
            <a:endParaRPr lang="en-US" altLang="zh-CN" sz="2800" kern="1200" spc="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AD154FE9-1F82-4A86-8728-F71087CE583F}"/>
              </a:ext>
            </a:extLst>
          </p:cNvPr>
          <p:cNvSpPr txBox="1"/>
          <p:nvPr/>
        </p:nvSpPr>
        <p:spPr>
          <a:xfrm>
            <a:off x="626648" y="2732131"/>
            <a:ext cx="4061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切割並存出犯特定哪幾條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得到出現過法規名稱的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replace(</a:t>
            </a:r>
            <a:r>
              <a:rPr lang="zh-TW" altLang="en-US" dirty="0">
                <a:solidFill>
                  <a:srgbClr val="3C75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法規名稱</a:t>
            </a:r>
            <a:r>
              <a:rPr lang="en-US" altLang="zh-TW" dirty="0">
                <a:solidFill>
                  <a:srgbClr val="3C75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“&amp;”+</a:t>
            </a:r>
            <a:r>
              <a:rPr lang="zh-TW" altLang="en-US" dirty="0">
                <a:solidFill>
                  <a:srgbClr val="3C75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法規名稱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split(“&amp;”)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後可確定裡面每個元素皆屬同個法規。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AE6D2BD3-20C4-4F75-8F59-E9A0E690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8" y="5283858"/>
            <a:ext cx="10869399" cy="4976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2E94F67-1FDA-4C5A-B0BC-78A99B666F68}"/>
              </a:ext>
            </a:extLst>
          </p:cNvPr>
          <p:cNvGrpSpPr/>
          <p:nvPr/>
        </p:nvGrpSpPr>
        <p:grpSpPr>
          <a:xfrm>
            <a:off x="4688042" y="1076465"/>
            <a:ext cx="6808005" cy="3720587"/>
            <a:chOff x="323873" y="2610177"/>
            <a:chExt cx="5886804" cy="3217149"/>
          </a:xfrm>
        </p:grpSpPr>
        <p:pic>
          <p:nvPicPr>
            <p:cNvPr id="14" name="圖片 7">
              <a:extLst>
                <a:ext uri="{FF2B5EF4-FFF2-40B4-BE49-F238E27FC236}">
                  <a16:creationId xmlns="" xmlns:a16="http://schemas.microsoft.com/office/drawing/2014/main" id="{56AFF31F-833B-4859-9562-53D012F40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3" t="-225" r="327" b="-2"/>
            <a:stretch/>
          </p:blipFill>
          <p:spPr>
            <a:xfrm>
              <a:off x="323873" y="2610177"/>
              <a:ext cx="5886804" cy="32171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橢圓 10">
              <a:extLst>
                <a:ext uri="{FF2B5EF4-FFF2-40B4-BE49-F238E27FC236}">
                  <a16:creationId xmlns="" xmlns:a16="http://schemas.microsoft.com/office/drawing/2014/main" id="{3F11B240-2FCC-4B21-B4A0-76485457CFD2}"/>
                </a:ext>
              </a:extLst>
            </p:cNvPr>
            <p:cNvSpPr/>
            <p:nvPr/>
          </p:nvSpPr>
          <p:spPr>
            <a:xfrm>
              <a:off x="2326741" y="4354716"/>
              <a:ext cx="385675" cy="35734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橢圓 11">
              <a:extLst>
                <a:ext uri="{FF2B5EF4-FFF2-40B4-BE49-F238E27FC236}">
                  <a16:creationId xmlns="" xmlns:a16="http://schemas.microsoft.com/office/drawing/2014/main" id="{7E60A6F9-76C2-44E7-9F45-18CDF7B3F8CD}"/>
                </a:ext>
              </a:extLst>
            </p:cNvPr>
            <p:cNvSpPr/>
            <p:nvPr/>
          </p:nvSpPr>
          <p:spPr>
            <a:xfrm>
              <a:off x="1656783" y="3861415"/>
              <a:ext cx="372700" cy="33309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橢圓 12">
              <a:extLst>
                <a:ext uri="{FF2B5EF4-FFF2-40B4-BE49-F238E27FC236}">
                  <a16:creationId xmlns="" xmlns:a16="http://schemas.microsoft.com/office/drawing/2014/main" id="{55724940-099B-42D8-81AC-99ABF6724BEB}"/>
                </a:ext>
              </a:extLst>
            </p:cNvPr>
            <p:cNvSpPr/>
            <p:nvPr/>
          </p:nvSpPr>
          <p:spPr>
            <a:xfrm>
              <a:off x="1004934" y="3367889"/>
              <a:ext cx="395867" cy="27284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1" name="圖片 13">
            <a:extLst>
              <a:ext uri="{FF2B5EF4-FFF2-40B4-BE49-F238E27FC236}">
                <a16:creationId xmlns="" xmlns:a16="http://schemas.microsoft.com/office/drawing/2014/main" id="{6DD7210B-7D6A-449C-BC62-0DD92C75A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7" y="3682467"/>
            <a:ext cx="2622552" cy="4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1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733</Words>
  <Application>Microsoft Office PowerPoint</Application>
  <PresentationFormat>寬螢幕</PresentationFormat>
  <Paragraphs>240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2" baseType="lpstr">
      <vt:lpstr>Bebas Neue</vt:lpstr>
      <vt:lpstr>Lato</vt:lpstr>
      <vt:lpstr>Lato Black</vt:lpstr>
      <vt:lpstr>Lato Semibold</vt:lpstr>
      <vt:lpstr>Montserrat Bold</vt:lpstr>
      <vt:lpstr>Source Sans Pro</vt:lpstr>
      <vt:lpstr>Source Sans Pro Black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Helvetica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Ling</dc:creator>
  <cp:lastModifiedBy>奕盛 盧</cp:lastModifiedBy>
  <cp:revision>4</cp:revision>
  <dcterms:created xsi:type="dcterms:W3CDTF">2020-06-18T14:19:07Z</dcterms:created>
  <dcterms:modified xsi:type="dcterms:W3CDTF">2023-05-27T06:40:22Z</dcterms:modified>
</cp:coreProperties>
</file>