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62" r:id="rId5"/>
    <p:sldId id="263" r:id="rId6"/>
    <p:sldId id="258" r:id="rId7"/>
    <p:sldId id="259" r:id="rId8"/>
    <p:sldId id="265" r:id="rId9"/>
    <p:sldId id="266" r:id="rId10"/>
    <p:sldId id="268" r:id="rId11"/>
    <p:sldId id="273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65859" y="852054"/>
            <a:ext cx="8915399" cy="2262781"/>
          </a:xfrm>
        </p:spPr>
        <p:txBody>
          <a:bodyPr/>
          <a:lstStyle/>
          <a:p>
            <a:r>
              <a:rPr lang="en-US" altLang="zh-CN" dirty="0" err="1" smtClean="0"/>
              <a:t>ActiveMq</a:t>
            </a:r>
            <a:r>
              <a:rPr lang="zh-CN" altLang="en-US" dirty="0" smtClean="0"/>
              <a:t>介绍与入门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560" y="400685"/>
            <a:ext cx="8915400" cy="795655"/>
          </a:xfrm>
        </p:spPr>
        <p:txBody>
          <a:bodyPr>
            <a:normAutofit fontScale="90000"/>
          </a:bodyPr>
          <a:p>
            <a:r>
              <a:rPr lang="zh-CN" altLang="en-US"/>
              <a:t>JMS 消息的可靠性机制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35810" y="1805940"/>
            <a:ext cx="48171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一条消息的消费通常包含</a:t>
            </a:r>
            <a:r>
              <a:rPr lang="en-US" altLang="zh-CN" b="1"/>
              <a:t>3</a:t>
            </a:r>
            <a:r>
              <a:rPr lang="zh-CN" altLang="en-US" b="1"/>
              <a:t>个阶段：</a:t>
            </a:r>
            <a:r>
              <a:rPr lang="zh-CN" altLang="en-US"/>
              <a:t> 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客户端接收消息 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客户端处理消息  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消息被签收</a:t>
            </a:r>
            <a:r>
              <a:rPr lang="zh-CN" altLang="en-US" sz="800"/>
              <a:t>（消息的签收取决于</a:t>
            </a:r>
            <a:r>
              <a:rPr lang="en-US" altLang="zh-CN" sz="800"/>
              <a:t>session</a:t>
            </a:r>
            <a:r>
              <a:rPr lang="zh-CN" altLang="en-US" sz="800"/>
              <a:t>的签收模式）</a:t>
            </a:r>
            <a:endParaRPr lang="zh-CN" altLang="en-US" sz="800"/>
          </a:p>
        </p:txBody>
      </p:sp>
      <p:sp>
        <p:nvSpPr>
          <p:cNvPr id="6" name="文本框 5"/>
          <p:cNvSpPr txBox="1"/>
          <p:nvPr/>
        </p:nvSpPr>
        <p:spPr>
          <a:xfrm>
            <a:off x="1407795" y="1254125"/>
            <a:ext cx="5937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客户端成功接收一条消息的标志是这条消息被签收。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5420" y="952405"/>
            <a:ext cx="8911687" cy="1280890"/>
          </a:xfrm>
        </p:spPr>
        <p:txBody>
          <a:bodyPr>
            <a:normAutofit fontScale="90000"/>
          </a:bodyPr>
          <a:p>
            <a:r>
              <a:rPr lang="en-US" altLang="zh-CN" b="1">
                <a:sym typeface="+mn-ea"/>
              </a:rPr>
              <a:t>provider</a:t>
            </a:r>
            <a:r>
              <a:rPr lang="zh-CN" altLang="en-US" b="1">
                <a:sym typeface="+mn-ea"/>
              </a:rPr>
              <a:t>与</a:t>
            </a:r>
            <a:r>
              <a:rPr lang="en-US" altLang="zh-CN" b="1">
                <a:sym typeface="+mn-ea"/>
              </a:rPr>
              <a:t>consumer</a:t>
            </a:r>
            <a:r>
              <a:rPr lang="zh-CN" altLang="en-US" b="1">
                <a:sym typeface="+mn-ea"/>
              </a:rPr>
              <a:t>事务的区别</a:t>
            </a:r>
            <a:r>
              <a:rPr lang="en-US" altLang="zh-CN" b="1">
                <a:sym typeface="+mn-ea"/>
              </a:rPr>
              <a:t>?</a:t>
            </a:r>
            <a:br>
              <a:rPr lang="en-US" altLang="zh-CN"/>
            </a:b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非事务会话常用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签收模式: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1．Session.AUTO_ACKNOWLEDGE(自动确认模式)</a:t>
            </a:r>
            <a:endParaRPr lang="zh-CN" altLang="en-US"/>
          </a:p>
          <a:p>
            <a:r>
              <a:rPr lang="zh-CN" altLang="en-US">
                <a:sym typeface="+mn-ea"/>
              </a:rPr>
              <a:t>2．Session.CLIENT_ACKNOWLEDGE(客户端确认模式)</a:t>
            </a:r>
            <a:endParaRPr lang="zh-CN" altLang="en-US"/>
          </a:p>
          <a:p>
            <a:r>
              <a:rPr lang="zh-CN" altLang="en-US">
                <a:sym typeface="+mn-ea"/>
              </a:rPr>
              <a:t>3.  Session.DUPS_OK_ACKNOWLEDGE(延时/批量确认模式)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r>
              <a:rPr lang="zh-CN" altLang="en-US"/>
              <a:t>这种确认方式允许JMS不必急于确认收到的消息,允许在收到多个消息之后一次完成确认,与Auto_AcKnowledge相比,这种确认方式在某些情况下可能更有效,因为没有确认,当系统崩溃或者网络出现故障的时候,消息可以被重新传递. 这种方式会引起消息的重复，但是降低了Session的开销，所以只有客户端能容忍重复的消息，才可使用。(如果ActiveMQ再次传送同一消息，那么消息头中的JMSRedelivered将被设置为true)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5145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消息中间件的初步认识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503218"/>
          </a:xfrm>
        </p:spPr>
        <p:txBody>
          <a:bodyPr>
            <a:normAutofit/>
          </a:bodyPr>
          <a:lstStyle/>
          <a:p>
            <a:r>
              <a:rPr lang="zh-CN" altLang="en-US" dirty="0"/>
              <a:t>消息中间件是值利用高效可靠的消息传递机制进行</a:t>
            </a:r>
            <a:r>
              <a:rPr lang="zh-CN" altLang="en-US" b="1" dirty="0"/>
              <a:t>平台无</a:t>
            </a:r>
            <a:br>
              <a:rPr lang="zh-CN" altLang="en-US" b="1" dirty="0"/>
            </a:br>
            <a:r>
              <a:rPr lang="zh-CN" altLang="en-US" b="1" dirty="0"/>
              <a:t>关</a:t>
            </a:r>
            <a:r>
              <a:rPr lang="zh-CN" altLang="en-US" dirty="0"/>
              <a:t>的数据交流， 并基于数据通信来进行分布式系统的集成。</a:t>
            </a:r>
            <a:br>
              <a:rPr lang="zh-CN" altLang="en-US" dirty="0"/>
            </a:br>
            <a:r>
              <a:rPr lang="zh-CN" altLang="en-US" dirty="0"/>
              <a:t>通过提供消息传递和消息排队模型，可以在分布式架构下</a:t>
            </a:r>
            <a:br>
              <a:rPr lang="zh-CN" altLang="en-US" dirty="0"/>
            </a:br>
            <a:r>
              <a:rPr lang="zh-CN" altLang="en-US" dirty="0"/>
              <a:t>扩展进程之间的通信。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86891" y="148726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+mj-ea"/>
                <a:ea typeface="+mj-ea"/>
              </a:rPr>
              <a:t>什么是消息中间件</a:t>
            </a:r>
            <a:r>
              <a:rPr lang="zh-CN" altLang="en-US" b="1" dirty="0" smtClean="0">
                <a:solidFill>
                  <a:srgbClr val="000000"/>
                </a:solidFill>
                <a:latin typeface="+mj-ea"/>
                <a:ea typeface="+mj-ea"/>
              </a:rPr>
              <a:t>？</a:t>
            </a:r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2589212" y="4283149"/>
            <a:ext cx="8915400" cy="1503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消息中间件主要解决的就是分布式系统之间消息传递的问</a:t>
            </a:r>
            <a:br>
              <a:rPr lang="zh-CN" altLang="en-US" dirty="0"/>
            </a:br>
            <a:r>
              <a:rPr lang="zh-CN" altLang="en-US" dirty="0"/>
              <a:t>题， 它能够屏蔽各种平台以及协议之间的特性，实现应用</a:t>
            </a:r>
            <a:br>
              <a:rPr lang="zh-CN" altLang="en-US" dirty="0"/>
            </a:br>
            <a:r>
              <a:rPr lang="zh-CN" altLang="en-US" dirty="0"/>
              <a:t>程序之间的协同</a:t>
            </a:r>
            <a:r>
              <a:rPr lang="zh-CN" altLang="en-US" dirty="0" smtClean="0"/>
              <a:t>。</a:t>
            </a:r>
            <a:r>
              <a:rPr lang="zh-CN" altLang="en-US" sz="1000" dirty="0" smtClean="0"/>
              <a:t>（注册、秒杀）</a:t>
            </a:r>
            <a:r>
              <a:rPr lang="en-US" altLang="zh-CN" sz="1000" dirty="0" smtClean="0"/>
              <a:t>(</a:t>
            </a:r>
            <a:r>
              <a:rPr lang="zh-CN" altLang="en-US" sz="1000" dirty="0" smtClean="0"/>
              <a:t>多线程，消息延迟，持久化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sp>
        <p:nvSpPr>
          <p:cNvPr id="6" name="矩形 5"/>
          <p:cNvSpPr/>
          <p:nvPr/>
        </p:nvSpPr>
        <p:spPr>
          <a:xfrm>
            <a:off x="2486891" y="363681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/>
              <a:t>消息中间件能做</a:t>
            </a:r>
            <a:r>
              <a:rPr lang="zh-CN" altLang="en-US" b="1" dirty="0">
                <a:solidFill>
                  <a:srgbClr val="000000"/>
                </a:solidFill>
                <a:latin typeface="+mj-ea"/>
                <a:ea typeface="+mj-ea"/>
              </a:rPr>
              <a:t>什么</a:t>
            </a:r>
            <a:r>
              <a:rPr lang="zh-CN" altLang="en-US" b="1" dirty="0" smtClean="0"/>
              <a:t>？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ActiveMQ</a:t>
            </a:r>
            <a:r>
              <a:rPr lang="en-US" altLang="zh-CN" b="1" dirty="0"/>
              <a:t> </a:t>
            </a:r>
            <a:r>
              <a:rPr lang="zh-CN" altLang="en-US" b="1" dirty="0"/>
              <a:t>简介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ActiveMQ</a:t>
            </a:r>
            <a:r>
              <a:rPr lang="en-US" altLang="zh-CN" sz="2400" dirty="0"/>
              <a:t> </a:t>
            </a:r>
            <a:r>
              <a:rPr lang="zh-CN" altLang="en-US" sz="2400" dirty="0"/>
              <a:t>是完全基于 </a:t>
            </a:r>
            <a:r>
              <a:rPr lang="en-US" altLang="zh-CN" sz="2400" dirty="0"/>
              <a:t>JMS </a:t>
            </a:r>
            <a:r>
              <a:rPr lang="zh-CN" altLang="en-US" sz="2400" dirty="0"/>
              <a:t>规范实现的一个消息中间件产</a:t>
            </a:r>
            <a:br>
              <a:rPr lang="zh-CN" altLang="en-US" sz="2400" dirty="0"/>
            </a:br>
            <a:r>
              <a:rPr lang="zh-CN" altLang="en-US" sz="2400" dirty="0"/>
              <a:t>品。 是 </a:t>
            </a:r>
            <a:r>
              <a:rPr lang="en-US" altLang="zh-CN" sz="2400" dirty="0"/>
              <a:t>Apache </a:t>
            </a:r>
            <a:r>
              <a:rPr lang="zh-CN" altLang="en-US" sz="2400" dirty="0"/>
              <a:t>开源基金会研发的消息中间件。 </a:t>
            </a:r>
            <a:r>
              <a:rPr lang="en-US" altLang="zh-CN" sz="2400" dirty="0" err="1"/>
              <a:t>ActiveMQ</a:t>
            </a:r>
            <a:br>
              <a:rPr lang="en-US" altLang="zh-CN" sz="2400" dirty="0"/>
            </a:br>
            <a:r>
              <a:rPr lang="zh-CN" altLang="en-US" sz="2400" dirty="0"/>
              <a:t>主要应用在分布式系统架构中，帮助构建高可用、 高性能、</a:t>
            </a:r>
            <a:br>
              <a:rPr lang="zh-CN" altLang="en-US" sz="2400" dirty="0"/>
            </a:br>
            <a:r>
              <a:rPr lang="zh-CN" altLang="en-US" sz="2400" dirty="0"/>
              <a:t>可伸缩的企业级面向消息服务的</a:t>
            </a:r>
            <a:r>
              <a:rPr lang="zh-CN" altLang="en-US" sz="2400" dirty="0" smtClean="0"/>
              <a:t>系统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jdbc</a:t>
            </a:r>
            <a:r>
              <a:rPr lang="en-US" altLang="zh-CN" sz="1000" dirty="0" smtClean="0"/>
              <a:t>)</a:t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JMS?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消息服务（ </a:t>
            </a:r>
            <a:r>
              <a:rPr lang="en-US" altLang="zh-CN" dirty="0"/>
              <a:t>Java Message Service</a:t>
            </a:r>
            <a:r>
              <a:rPr lang="zh-CN" altLang="en-US" dirty="0"/>
              <a:t>）是 </a:t>
            </a:r>
            <a:r>
              <a:rPr lang="en-US" altLang="zh-CN" dirty="0"/>
              <a:t>java </a:t>
            </a:r>
            <a:r>
              <a:rPr lang="zh-CN" altLang="en-US" dirty="0"/>
              <a:t>平台</a:t>
            </a:r>
            <a:r>
              <a:rPr lang="zh-CN" altLang="en-US" dirty="0" smtClean="0"/>
              <a:t>中</a:t>
            </a:r>
            <a:r>
              <a:rPr lang="zh-CN" altLang="en-US" dirty="0"/>
              <a:t>有关</a:t>
            </a:r>
            <a:r>
              <a:rPr lang="zh-CN" altLang="en-US" dirty="0" smtClean="0"/>
              <a:t>面向</a:t>
            </a:r>
            <a:r>
              <a:rPr lang="en-US" altLang="zh-CN" dirty="0" smtClean="0"/>
              <a:t>MOM </a:t>
            </a:r>
            <a:r>
              <a:rPr lang="zh-CN" altLang="en-US" dirty="0"/>
              <a:t>的技术规范</a:t>
            </a:r>
            <a:r>
              <a:rPr lang="zh-CN" altLang="en-US" dirty="0" smtClean="0"/>
              <a:t>的 </a:t>
            </a:r>
            <a:r>
              <a:rPr lang="en-US" altLang="zh-CN" dirty="0"/>
              <a:t>API</a:t>
            </a:r>
            <a:r>
              <a:rPr lang="zh-CN" altLang="en-US" dirty="0"/>
              <a:t>，用于在两个应用程序之间，</a:t>
            </a:r>
            <a:r>
              <a:rPr lang="zh-CN" altLang="en-US" dirty="0" smtClean="0"/>
              <a:t>或者分布式</a:t>
            </a:r>
            <a:r>
              <a:rPr lang="zh-CN" altLang="en-US" dirty="0"/>
              <a:t>系统中发送消息，进行异步通信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JMS </a:t>
            </a:r>
            <a:r>
              <a:rPr lang="zh-CN" altLang="en-US" dirty="0"/>
              <a:t>是一个与具体平台无关的 </a:t>
            </a:r>
            <a:r>
              <a:rPr lang="en-US" altLang="zh-CN" dirty="0"/>
              <a:t>API</a:t>
            </a:r>
            <a:r>
              <a:rPr lang="zh-CN" altLang="en-US" dirty="0"/>
              <a:t>，绝大多数 </a:t>
            </a:r>
            <a:r>
              <a:rPr lang="en-US" altLang="zh-CN" dirty="0"/>
              <a:t>MOM</a:t>
            </a:r>
            <a:br>
              <a:rPr lang="en-US" altLang="zh-CN" dirty="0"/>
            </a:br>
            <a:r>
              <a:rPr lang="zh-CN" altLang="en-US" dirty="0"/>
              <a:t>（ </a:t>
            </a:r>
            <a:r>
              <a:rPr lang="en-US" altLang="zh-CN" dirty="0"/>
              <a:t>Message Oriented Middleware</a:t>
            </a:r>
            <a:r>
              <a:rPr lang="zh-CN" altLang="en-US" dirty="0"/>
              <a:t>）（面向消息中间件）提</a:t>
            </a:r>
            <a:br>
              <a:rPr lang="zh-CN" altLang="en-US" dirty="0"/>
            </a:br>
            <a:r>
              <a:rPr lang="zh-CN" altLang="en-US" dirty="0"/>
              <a:t>供商都对 </a:t>
            </a:r>
            <a:r>
              <a:rPr lang="en-US" altLang="zh-CN" dirty="0"/>
              <a:t>JMS </a:t>
            </a:r>
            <a:r>
              <a:rPr lang="zh-CN" altLang="en-US" dirty="0"/>
              <a:t>提供了支持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ActiveMq</a:t>
            </a:r>
            <a:r>
              <a:rPr lang="zh-CN" altLang="en-US" dirty="0" smtClean="0"/>
              <a:t>就是其中一种实现。</a:t>
            </a: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9379" y="489028"/>
            <a:ext cx="3942957" cy="58907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MOM?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23031" y="1413164"/>
            <a:ext cx="60299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MOM</a:t>
            </a:r>
            <a:r>
              <a:rPr lang="zh-CN" altLang="en-US" dirty="0"/>
              <a:t>是</a:t>
            </a:r>
            <a:r>
              <a:rPr lang="en-US" altLang="zh-CN" dirty="0"/>
              <a:t>Message Oriented Middleware</a:t>
            </a:r>
            <a:r>
              <a:rPr lang="zh-CN" altLang="en-US" dirty="0"/>
              <a:t>的英文缩写，指的是利用高效可靠的消息传递机制进行平台无关的数据交流，并基于数据通信来进行分布式系统的集成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0331" y="2431342"/>
            <a:ext cx="4438095" cy="23619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937" y="2431342"/>
            <a:ext cx="1171429" cy="1809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330857" y="2679003"/>
            <a:ext cx="57849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特点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:</a:t>
            </a:r>
            <a:br>
              <a:rPr lang="zh-CN" altLang="en-US" dirty="0">
                <a:solidFill>
                  <a:srgbClr val="000000"/>
                </a:solidFill>
                <a:latin typeface="MicrosoftYaHeiLight"/>
              </a:rPr>
            </a:br>
            <a:r>
              <a:rPr lang="en-US" altLang="zh-CN" dirty="0">
                <a:solidFill>
                  <a:srgbClr val="000000"/>
                </a:solidFill>
                <a:latin typeface="MicrosoftYaHeiLight"/>
              </a:rPr>
              <a:t>1. </a:t>
            </a:r>
            <a:r>
              <a:rPr lang="zh-CN" altLang="en-US" dirty="0">
                <a:solidFill>
                  <a:srgbClr val="000000"/>
                </a:solidFill>
                <a:latin typeface="MicrosoftYaHeiLight"/>
              </a:rPr>
              <a:t>消息异步接收，发送者不需要等待消息接受者响应</a:t>
            </a:r>
            <a:br>
              <a:rPr lang="zh-CN" altLang="en-US" dirty="0">
                <a:solidFill>
                  <a:srgbClr val="000000"/>
                </a:solidFill>
                <a:latin typeface="MicrosoftYaHeiLight"/>
              </a:rPr>
            </a:br>
            <a:r>
              <a:rPr lang="en-US" altLang="zh-CN" dirty="0">
                <a:solidFill>
                  <a:srgbClr val="000000"/>
                </a:solidFill>
                <a:latin typeface="MicrosoftYaHeiLight"/>
              </a:rPr>
              <a:t>2. </a:t>
            </a:r>
            <a:r>
              <a:rPr lang="zh-CN" altLang="en-US" dirty="0">
                <a:solidFill>
                  <a:srgbClr val="000000"/>
                </a:solidFill>
                <a:latin typeface="MicrosoftYaHeiLight"/>
              </a:rPr>
              <a:t>消息可靠接收，确保消息在中间件可靠保存。只有</a:t>
            </a:r>
            <a:r>
              <a:rPr lang="zh-CN" altLang="en-US" dirty="0" smtClean="0">
                <a:solidFill>
                  <a:srgbClr val="000000"/>
                </a:solidFill>
                <a:latin typeface="MicrosoftYaHeiLight"/>
              </a:rPr>
              <a:t>接收方</a:t>
            </a:r>
            <a:r>
              <a:rPr lang="zh-CN" altLang="en-US" dirty="0">
                <a:solidFill>
                  <a:srgbClr val="000000"/>
                </a:solidFill>
                <a:latin typeface="MicrosoftYaHeiLight"/>
              </a:rPr>
              <a:t>收到后才删除消息</a:t>
            </a:r>
            <a:br>
              <a:rPr lang="zh-CN" altLang="en-US" dirty="0">
                <a:solidFill>
                  <a:srgbClr val="000000"/>
                </a:solidFill>
                <a:latin typeface="MicrosoftYaHeiLight"/>
              </a:rPr>
            </a:b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JMS </a:t>
            </a:r>
            <a:r>
              <a:rPr lang="zh-CN" altLang="en-US" dirty="0"/>
              <a:t>的体系结构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2957" y="1905000"/>
            <a:ext cx="5666667" cy="35142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消息传递域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JMS </a:t>
            </a:r>
            <a:r>
              <a:rPr lang="zh-CN" altLang="en-US" dirty="0"/>
              <a:t>规范中定义了两种消息传递</a:t>
            </a:r>
            <a:r>
              <a:rPr lang="zh-CN" altLang="en-US" dirty="0" smtClean="0"/>
              <a:t>域</a:t>
            </a:r>
            <a:endParaRPr lang="en-US" altLang="zh-CN" dirty="0" smtClean="0"/>
          </a:p>
          <a:p>
            <a:r>
              <a:rPr lang="zh-CN" altLang="en-US" dirty="0" smtClean="0"/>
              <a:t>点对点消 </a:t>
            </a:r>
            <a:r>
              <a:rPr lang="zh-CN" altLang="en-US" dirty="0"/>
              <a:t>息 传 递 域 （ </a:t>
            </a:r>
            <a:r>
              <a:rPr lang="en-US" altLang="zh-CN" dirty="0"/>
              <a:t>point-to-point </a:t>
            </a:r>
            <a:r>
              <a:rPr lang="zh-CN" altLang="en-US" dirty="0"/>
              <a:t>） 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zh-CN" altLang="en-US" dirty="0"/>
              <a:t>发 布 </a:t>
            </a:r>
            <a:r>
              <a:rPr lang="en-US" altLang="zh-CN" dirty="0"/>
              <a:t>/ </a:t>
            </a:r>
            <a:r>
              <a:rPr lang="zh-CN" altLang="en-US" dirty="0"/>
              <a:t>订 阅 消 息 传 递 </a:t>
            </a:r>
            <a:r>
              <a:rPr lang="zh-CN" altLang="en-US" dirty="0" smtClean="0"/>
              <a:t>域</a:t>
            </a:r>
            <a:r>
              <a:rPr lang="en-US" altLang="zh-CN" dirty="0" smtClean="0"/>
              <a:t>(</a:t>
            </a:r>
            <a:r>
              <a:rPr lang="en-US" altLang="zh-CN" dirty="0"/>
              <a:t>publish/subscribe</a:t>
            </a:r>
            <a:r>
              <a:rPr lang="en-US" altLang="zh-CN" dirty="0" smtClean="0"/>
              <a:t>) Topic</a:t>
            </a:r>
            <a:br>
              <a:rPr lang="en-US" altLang="zh-CN" dirty="0"/>
            </a:br>
            <a:r>
              <a:rPr lang="zh-CN" altLang="en-US" sz="1000" dirty="0" smtClean="0"/>
              <a:t>（</a:t>
            </a:r>
            <a:r>
              <a:rPr lang="en-US" altLang="zh-CN" sz="1000" dirty="0" err="1" smtClean="0"/>
              <a:t>qq</a:t>
            </a:r>
            <a:r>
              <a:rPr lang="zh-CN" altLang="en-US" sz="1000" dirty="0" smtClean="0"/>
              <a:t>）</a:t>
            </a:r>
            <a:endParaRPr lang="zh-CN" altLang="en-US" sz="1000" dirty="0" smtClean="0"/>
          </a:p>
          <a:p>
            <a:pPr marL="0" indent="0">
              <a:buNone/>
            </a:pPr>
            <a:r>
              <a:rPr lang="zh-CN" altLang="en-US" sz="800">
                <a:sym typeface="+mn-ea"/>
              </a:rPr>
              <a:t>生产者和消费者之间有时间上的相关性</a:t>
            </a:r>
            <a:endParaRPr lang="zh-CN" altLang="en-US" sz="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非持久订阅与持久订阅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持久订阅者和非持久订阅者针对的 </a:t>
            </a:r>
            <a:r>
              <a:rPr lang="en-US" altLang="zh-CN" dirty="0"/>
              <a:t>Domain </a:t>
            </a:r>
            <a:r>
              <a:rPr lang="zh-CN" altLang="en-US" dirty="0"/>
              <a:t>是 </a:t>
            </a:r>
            <a:r>
              <a:rPr lang="en-US" altLang="zh-CN" dirty="0"/>
              <a:t>Pub/Sub</a:t>
            </a:r>
            <a:r>
              <a:rPr lang="zh-CN" altLang="en-US" dirty="0"/>
              <a:t>，</a:t>
            </a:r>
            <a:br>
              <a:rPr lang="zh-CN" altLang="en-US" dirty="0"/>
            </a:br>
            <a:r>
              <a:rPr lang="zh-CN" altLang="en-US" dirty="0"/>
              <a:t>而不是 </a:t>
            </a:r>
            <a:r>
              <a:rPr lang="en-US" altLang="zh-CN" dirty="0"/>
              <a:t>P2P</a:t>
            </a:r>
            <a:br>
              <a:rPr lang="en-US" altLang="zh-CN" dirty="0"/>
            </a:br>
            <a:r>
              <a:rPr lang="en-US" altLang="zh-CN" dirty="0"/>
              <a:t>2. </a:t>
            </a:r>
            <a:r>
              <a:rPr lang="zh-CN" altLang="en-US" dirty="0"/>
              <a:t>当 </a:t>
            </a:r>
            <a:r>
              <a:rPr lang="en-US" altLang="zh-CN" dirty="0"/>
              <a:t>Broker </a:t>
            </a:r>
            <a:r>
              <a:rPr lang="zh-CN" altLang="en-US" dirty="0"/>
              <a:t>发送消息给订阅者时，如果订阅者处于 未激</a:t>
            </a:r>
            <a:br>
              <a:rPr lang="zh-CN" altLang="en-US" dirty="0"/>
            </a:br>
            <a:r>
              <a:rPr lang="zh-CN" altLang="en-US" dirty="0"/>
              <a:t>活状态状态：持久订阅者可以收到消息，而非持久订阅</a:t>
            </a:r>
            <a:br>
              <a:rPr lang="zh-CN" altLang="en-US" dirty="0"/>
            </a:br>
            <a:r>
              <a:rPr lang="zh-CN" altLang="en-US" dirty="0"/>
              <a:t>者则收不到消息。</a:t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消息的持久化存储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消息的持久化存储也是保证可靠性最重要的机制之一， 也</a:t>
            </a:r>
            <a:br>
              <a:rPr lang="zh-CN" altLang="en-US" dirty="0"/>
            </a:br>
            <a:r>
              <a:rPr lang="zh-CN" altLang="en-US" dirty="0"/>
              <a:t>就是消息发送到 </a:t>
            </a:r>
            <a:r>
              <a:rPr lang="en-US" altLang="zh-CN" dirty="0"/>
              <a:t>Broker </a:t>
            </a:r>
            <a:r>
              <a:rPr lang="zh-CN" altLang="en-US" dirty="0"/>
              <a:t>上以后， 如果 </a:t>
            </a:r>
            <a:r>
              <a:rPr lang="en-US" altLang="zh-CN" dirty="0"/>
              <a:t>broker </a:t>
            </a:r>
            <a:r>
              <a:rPr lang="zh-CN" altLang="en-US" dirty="0"/>
              <a:t>出现故障宕</a:t>
            </a:r>
            <a:br>
              <a:rPr lang="zh-CN" altLang="en-US" dirty="0"/>
            </a:br>
            <a:r>
              <a:rPr lang="zh-CN" altLang="en-US" dirty="0"/>
              <a:t>机了， 那么存储在 </a:t>
            </a:r>
            <a:r>
              <a:rPr lang="en-US" altLang="zh-CN" dirty="0"/>
              <a:t>broker </a:t>
            </a:r>
            <a:r>
              <a:rPr lang="zh-CN" altLang="en-US" dirty="0"/>
              <a:t>上的消息不应该丢失。 </a:t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1533</Words>
  <Application>WPS 演示</Application>
  <PresentationFormat>宽屏</PresentationFormat>
  <Paragraphs>62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Wingdings 3</vt:lpstr>
      <vt:lpstr>Arial</vt:lpstr>
      <vt:lpstr>MicrosoftYaHeiLight</vt:lpstr>
      <vt:lpstr>Century Gothic</vt:lpstr>
      <vt:lpstr>Century</vt:lpstr>
      <vt:lpstr>幼圆</vt:lpstr>
      <vt:lpstr>微软雅黑</vt:lpstr>
      <vt:lpstr>Arial Unicode MS</vt:lpstr>
      <vt:lpstr>Calibri</vt:lpstr>
      <vt:lpstr>Segoe Print</vt:lpstr>
      <vt:lpstr>丝状</vt:lpstr>
      <vt:lpstr>ActiveMq介绍与入门</vt:lpstr>
      <vt:lpstr>消息中间件的初步认识 </vt:lpstr>
      <vt:lpstr>ActiveMQ 简介 </vt:lpstr>
      <vt:lpstr>JMS?</vt:lpstr>
      <vt:lpstr>MOM?</vt:lpstr>
      <vt:lpstr>JMS 的体系结构 </vt:lpstr>
      <vt:lpstr>消息传递域 </vt:lpstr>
      <vt:lpstr>非持久订阅与持久订阅</vt:lpstr>
      <vt:lpstr>消息的持久化存储 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ActiveMq介绍与入门</dc:title>
  <dc:creator>Eason Yin</dc:creator>
  <cp:lastModifiedBy> o</cp:lastModifiedBy>
  <cp:revision>30</cp:revision>
  <dcterms:created xsi:type="dcterms:W3CDTF">2018-07-05T02:27:00Z</dcterms:created>
  <dcterms:modified xsi:type="dcterms:W3CDTF">2018-07-08T09:44:17Z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