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80" r:id="rId7"/>
    <p:sldId id="281" r:id="rId8"/>
    <p:sldId id="261" r:id="rId9"/>
    <p:sldId id="282" r:id="rId10"/>
    <p:sldId id="264" r:id="rId11"/>
    <p:sldId id="283" r:id="rId12"/>
    <p:sldId id="265" r:id="rId13"/>
    <p:sldId id="284" r:id="rId14"/>
    <p:sldId id="266" r:id="rId15"/>
    <p:sldId id="268" r:id="rId16"/>
    <p:sldId id="285" r:id="rId17"/>
    <p:sldId id="286" r:id="rId18"/>
    <p:sldId id="287" r:id="rId19"/>
    <p:sldId id="269" r:id="rId20"/>
    <p:sldId id="288" r:id="rId21"/>
    <p:sldId id="270" r:id="rId22"/>
    <p:sldId id="289" r:id="rId23"/>
    <p:sldId id="271" r:id="rId24"/>
    <p:sldId id="290" r:id="rId25"/>
    <p:sldId id="291" r:id="rId26"/>
    <p:sldId id="293" r:id="rId27"/>
    <p:sldId id="298" r:id="rId28"/>
    <p:sldId id="294" r:id="rId29"/>
    <p:sldId id="295" r:id="rId30"/>
    <p:sldId id="296" r:id="rId31"/>
    <p:sldId id="297" r:id="rId32"/>
    <p:sldId id="292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C233B-EA4C-45FF-9504-246AE24323D8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B3076-F69A-4EE3-8531-DE4D1DDD5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8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ttwooldridge/HikariCP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hlinkClick r:id="rId3"/>
              </a:rPr>
              <a:t>https://github.com/brettwooldridge/HikariCP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B3076-F69A-4EE3-8531-DE4D1DDD58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rettwooldridge/HikariCP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hama1993/p/11421579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6805"/>
            <a:ext cx="6947491" cy="506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57245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60282" y="1250107"/>
            <a:ext cx="7843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Fast, simple, reliable. HikariCP is a "zero-overhead" production ready JDBC connection pool. </a:t>
            </a:r>
            <a:endParaRPr lang="en-US" altLang="zh-CN" sz="1600" smtClean="0"/>
          </a:p>
          <a:p>
            <a:r>
              <a:rPr lang="en-US" altLang="zh-CN" sz="1600" smtClean="0"/>
              <a:t>At </a:t>
            </a:r>
            <a:r>
              <a:rPr lang="en-US" altLang="zh-CN" sz="1600"/>
              <a:t>roughly 130Kb, the library is very light</a:t>
            </a:r>
            <a:r>
              <a:rPr lang="en-US" altLang="zh-CN" sz="1600" smtClean="0"/>
              <a:t>.</a:t>
            </a:r>
            <a:endParaRPr lang="en-US" altLang="zh-CN" sz="1600" smtClean="0">
              <a:hlinkClick r:id="rId5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9423" y="2560779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HikariCP:</a:t>
            </a:r>
          </a:p>
          <a:p>
            <a:r>
              <a:rPr lang="en-US" altLang="zh-CN" smtClean="0"/>
              <a:t>SpringBoot2</a:t>
            </a:r>
            <a:r>
              <a:rPr lang="zh-CN" altLang="en-US" smtClean="0"/>
              <a:t>的默认数据库连接池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0208" y="1052736"/>
            <a:ext cx="831641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requite(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bagEntry.setState(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 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waiters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.get()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 i++)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(bagEntry.getState() !=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||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handoffQueue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.offer(bagEntry))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else 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((i &amp;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0xff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==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0xff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parkNanos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MICROSECONDS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.toNanos(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else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yield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List&lt;Object&gt; threadLocalList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threadList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.get();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是一个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ThreadLocal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变量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(threadLocalList.size() &lt;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50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threadLocalList.add(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weakThreadLocals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?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WeakReference&lt;&gt;(bagEntry) : bagEntry);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467380"/>
            <a:ext cx="5547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最终调用：</a:t>
            </a:r>
            <a:r>
              <a:rPr lang="en-US" altLang="zh-CN" smtClean="0"/>
              <a:t>com.zaxxer.hikari.util.ConcurrentBag#requite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558924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思考：这里为什么没有直接放入 </a:t>
            </a:r>
            <a:r>
              <a:rPr lang="en-US" altLang="zh-CN" smtClean="0"/>
              <a:t>CopyOnWriteList</a:t>
            </a:r>
            <a:r>
              <a:rPr lang="zh-CN" altLang="en-US" smtClean="0"/>
              <a:t>容器中，而是放到 </a:t>
            </a:r>
            <a:r>
              <a:rPr lang="en-US" altLang="zh-CN" smtClean="0"/>
              <a:t>ThreadLocal </a:t>
            </a:r>
            <a:r>
              <a:rPr lang="zh-CN" altLang="en-US" smtClean="0"/>
              <a:t>中？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能够获取数据库连接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2、</a:t>
            </a:r>
            <a:r>
              <a:rPr lang="zh-CN" altLang="en-US">
                <a:solidFill>
                  <a:srgbClr val="FF0000"/>
                </a:solidFill>
              </a:rPr>
              <a:t>能够将连接存储在池子中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3、</a:t>
            </a:r>
            <a:r>
              <a:rPr lang="zh-CN" altLang="en-US">
                <a:solidFill>
                  <a:srgbClr val="FF0000"/>
                </a:solidFill>
              </a:rPr>
              <a:t>使用连接时直接从池子中获取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4、</a:t>
            </a:r>
            <a:r>
              <a:rPr lang="zh-CN" altLang="en-US">
                <a:solidFill>
                  <a:srgbClr val="FF0000"/>
                </a:solidFill>
              </a:rPr>
              <a:t>使用完之后归还到池子中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5、</a:t>
            </a:r>
            <a:r>
              <a:rPr lang="zh-CN" altLang="en-US"/>
              <a:t>池子的最大值和最小值可以自由配置</a:t>
            </a:r>
            <a:endParaRPr lang="en-US" altLang="zh-CN"/>
          </a:p>
          <a:p>
            <a:r>
              <a:rPr lang="en-US" altLang="zh-CN"/>
              <a:t>6、</a:t>
            </a:r>
            <a:r>
              <a:rPr lang="zh-CN" altLang="en-US"/>
              <a:t>连接不够用时可以新建</a:t>
            </a:r>
            <a:endParaRPr lang="en-US" altLang="zh-CN"/>
          </a:p>
          <a:p>
            <a:r>
              <a:rPr lang="en-US" altLang="zh-CN"/>
              <a:t>7、</a:t>
            </a:r>
            <a:r>
              <a:rPr lang="zh-CN" altLang="en-US"/>
              <a:t>连接空闲时可以关闭一部分</a:t>
            </a:r>
            <a:endParaRPr lang="en-US" altLang="zh-CN"/>
          </a:p>
          <a:p>
            <a:r>
              <a:rPr lang="en-US" altLang="zh-CN"/>
              <a:t>8、</a:t>
            </a:r>
            <a:r>
              <a:rPr lang="zh-CN" altLang="en-US"/>
              <a:t>获取连接要有超时时间限制</a:t>
            </a:r>
            <a:endParaRPr lang="en-US" altLang="zh-CN"/>
          </a:p>
          <a:p>
            <a:r>
              <a:rPr lang="en-US" altLang="zh-CN"/>
              <a:t>9</a:t>
            </a:r>
            <a:r>
              <a:rPr lang="en-US" altLang="zh-CN" smtClean="0"/>
              <a:t>、</a:t>
            </a:r>
            <a:r>
              <a:rPr lang="zh-CN" altLang="en-US"/>
              <a:t>所有已创建的连接要有最大存活时</a:t>
            </a:r>
            <a:r>
              <a:rPr lang="zh-CN" altLang="en-US" smtClean="0"/>
              <a:t>间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10、</a:t>
            </a:r>
            <a:r>
              <a:rPr lang="zh-CN" altLang="en-US">
                <a:solidFill>
                  <a:srgbClr val="FF0000"/>
                </a:solidFill>
              </a:rPr>
              <a:t>归还连接时可以自动关闭打开的资源，如</a:t>
            </a:r>
            <a:r>
              <a:rPr lang="en-US" altLang="zh-CN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CN"/>
              <a:t>11、</a:t>
            </a:r>
            <a:r>
              <a:rPr lang="zh-CN" altLang="en-US"/>
              <a:t>连接泄漏检测：规定时间内连接未归还就日志告警</a:t>
            </a:r>
            <a:endParaRPr lang="en-US" altLang="zh-CN"/>
          </a:p>
          <a:p>
            <a:r>
              <a:rPr lang="en-US" altLang="zh-CN"/>
              <a:t>12、</a:t>
            </a:r>
            <a:r>
              <a:rPr lang="zh-CN" altLang="en-US"/>
              <a:t>支持事务操作</a:t>
            </a:r>
            <a:endParaRPr lang="en-US" altLang="zh-CN"/>
          </a:p>
          <a:p>
            <a:r>
              <a:rPr lang="en-US" altLang="zh-CN"/>
              <a:t>13、</a:t>
            </a:r>
            <a:r>
              <a:rPr lang="zh-CN" altLang="en-US"/>
              <a:t>暴露连接池内部的各个数据指标，用来监控</a:t>
            </a:r>
          </a:p>
        </p:txBody>
      </p:sp>
    </p:spTree>
    <p:extLst>
      <p:ext uri="{BB962C8B-B14F-4D97-AF65-F5344CB8AC3E}">
        <p14:creationId xmlns:p14="http://schemas.microsoft.com/office/powerpoint/2010/main" val="12943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44624"/>
            <a:ext cx="871296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addBagItem(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waiting)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boolean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shouldAdd = waiting -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addConnectionQueue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.size() &gt;=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Yes, &gt;= is intentional.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(shouldAdd)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addConnectionExecutor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.submit(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poolEntryCreator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646" y="1597442"/>
            <a:ext cx="858780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Boolean call()</a:t>
            </a: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sleepBackoff 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250L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while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poolState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==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POOL_NORMAL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shouldCreateAnotherConnection())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 poolEntry = createPoolEntry();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(poolEntry 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connectionBag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.add(poolEntry);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.debug(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"{} - Added connection {}"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poolEntry.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loggingPrefix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logPoolState(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loggingPrefix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Boolean.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failed to get connection from db, sleep and retry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quietlySleep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(sleepBackoff);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sleepBackoff = Math.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min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SECONDS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.toMillis(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), Math.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min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connectionTimeout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(sleepBackoff *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1.5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Pool is suspended or shutdown or at max size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Boolean.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FALSE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632938" y="1052736"/>
            <a:ext cx="2218982" cy="485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7504" y="5900179"/>
            <a:ext cx="880272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private synchronized boolean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shouldCreateAnotherConnection()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getTotalConnections() &lt;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.getMaximumPoolSize() &amp;&amp;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connectionBag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.getWaitingThreadCount()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|| getIdleConnections() &lt;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.getMinimumIdle());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3084384" y="3476457"/>
            <a:ext cx="3695314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能够获取数据库连接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2、</a:t>
            </a:r>
            <a:r>
              <a:rPr lang="zh-CN" altLang="en-US">
                <a:solidFill>
                  <a:srgbClr val="FF0000"/>
                </a:solidFill>
              </a:rPr>
              <a:t>能够将连接存储在池子中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3、</a:t>
            </a:r>
            <a:r>
              <a:rPr lang="zh-CN" altLang="en-US">
                <a:solidFill>
                  <a:srgbClr val="FF0000"/>
                </a:solidFill>
              </a:rPr>
              <a:t>使用连接时直接从池子中获取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4、</a:t>
            </a:r>
            <a:r>
              <a:rPr lang="zh-CN" altLang="en-US">
                <a:solidFill>
                  <a:srgbClr val="FF0000"/>
                </a:solidFill>
              </a:rPr>
              <a:t>使用完之后归还到池子中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5、</a:t>
            </a:r>
            <a:r>
              <a:rPr lang="zh-CN" altLang="en-US">
                <a:solidFill>
                  <a:srgbClr val="FF0000"/>
                </a:solidFill>
              </a:rPr>
              <a:t>池子的最大值和最小值可以自由配置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6、</a:t>
            </a:r>
            <a:r>
              <a:rPr lang="zh-CN" altLang="en-US">
                <a:solidFill>
                  <a:srgbClr val="FF0000"/>
                </a:solidFill>
              </a:rPr>
              <a:t>连接不够用时可以新建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7、</a:t>
            </a:r>
            <a:r>
              <a:rPr lang="zh-CN" altLang="en-US"/>
              <a:t>连接空闲时可以关闭一部分</a:t>
            </a:r>
            <a:endParaRPr lang="en-US" altLang="zh-CN"/>
          </a:p>
          <a:p>
            <a:r>
              <a:rPr lang="en-US" altLang="zh-CN"/>
              <a:t>8、</a:t>
            </a:r>
            <a:r>
              <a:rPr lang="zh-CN" altLang="en-US"/>
              <a:t>获取连接要有超时时间限制</a:t>
            </a:r>
            <a:endParaRPr lang="en-US" altLang="zh-CN"/>
          </a:p>
          <a:p>
            <a:r>
              <a:rPr lang="en-US" altLang="zh-CN"/>
              <a:t>9</a:t>
            </a:r>
            <a:r>
              <a:rPr lang="en-US" altLang="zh-CN" smtClean="0"/>
              <a:t>、</a:t>
            </a:r>
            <a:r>
              <a:rPr lang="zh-CN" altLang="en-US"/>
              <a:t>所有已创建的连接要有最大存活时</a:t>
            </a:r>
            <a:r>
              <a:rPr lang="zh-CN" altLang="en-US" smtClean="0"/>
              <a:t>间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10、</a:t>
            </a:r>
            <a:r>
              <a:rPr lang="zh-CN" altLang="en-US">
                <a:solidFill>
                  <a:srgbClr val="FF0000"/>
                </a:solidFill>
              </a:rPr>
              <a:t>归还连接时可以自动关闭打开的资源，如</a:t>
            </a:r>
            <a:r>
              <a:rPr lang="en-US" altLang="zh-CN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CN"/>
              <a:t>11、</a:t>
            </a:r>
            <a:r>
              <a:rPr lang="zh-CN" altLang="en-US"/>
              <a:t>连接泄漏检测：规定时间内连接未归还就日志告警</a:t>
            </a:r>
            <a:endParaRPr lang="en-US" altLang="zh-CN"/>
          </a:p>
          <a:p>
            <a:r>
              <a:rPr lang="en-US" altLang="zh-CN"/>
              <a:t>12、</a:t>
            </a:r>
            <a:r>
              <a:rPr lang="zh-CN" altLang="en-US"/>
              <a:t>支持事务操作</a:t>
            </a:r>
            <a:endParaRPr lang="en-US" altLang="zh-CN"/>
          </a:p>
          <a:p>
            <a:r>
              <a:rPr lang="en-US" altLang="zh-CN"/>
              <a:t>13、</a:t>
            </a:r>
            <a:r>
              <a:rPr lang="zh-CN" altLang="en-US"/>
              <a:t>暴露连接池内部的各个数据指标，用来监控</a:t>
            </a:r>
          </a:p>
        </p:txBody>
      </p:sp>
    </p:spTree>
    <p:extLst>
      <p:ext uri="{BB962C8B-B14F-4D97-AF65-F5344CB8AC3E}">
        <p14:creationId xmlns:p14="http://schemas.microsoft.com/office/powerpoint/2010/main" val="38230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2" y="260648"/>
            <a:ext cx="846043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smtClean="0"/>
              <a:t>HikariPool.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houseKeeperTask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houseKeepingExecutorService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.scheduleWithFixedDelay(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12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	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HouseKeeper(),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100L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housekeepingPeriodMs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MILLISECONDS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694" y="908720"/>
            <a:ext cx="8919794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省</a:t>
            </a:r>
            <a:r>
              <a:rPr lang="zh-CN" altLang="en-US" sz="1200" b="1" smtClean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略了部分代码：</a:t>
            </a:r>
            <a:endParaRPr lang="en-US" altLang="zh-CN" sz="1200" b="1" smtClean="0">
              <a:solidFill>
                <a:srgbClr val="00008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private final class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HouseKeeper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Runnable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private volatile long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previous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plusMillis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currentTime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(), -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housekeepingPeriodMs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run()</a:t>
            </a:r>
            <a:r>
              <a:rPr lang="en-US" altLang="zh-CN" sz="12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try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idleTimeout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.getIdleTimeout();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(idleTimeout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.getMinimumIdle() &lt;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.getMaximumPoolSize())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List&lt;PoolEntry&gt; notInUse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connectionBag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.values(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toRemove = notInUse.size() -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.getMinimumIdle();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(PoolEntry entry : notInUse)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(toRemove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elapsedMillis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(entry.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lastAccessed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now) &gt; idleTimeout &amp;&amp;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connectionBag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.reserve(entry))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   closeConnection(entry,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"(connection has passed idleTimeout)"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   toRemove--;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fillPool();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Try to maintain minimum connections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catch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(Exception e)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.error(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"Unexpected exception in housekeeping task"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e);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4766" y="332656"/>
            <a:ext cx="831641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private synchronized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fillPool()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connectionsToAdd = Math.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min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.getMaximumPoolSize() - getTotalConnections(),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.getMinimumIdle() - getIdleConnections())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                 -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addConnectionQueue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.size();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 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 i &lt; connectionsToAdd; i++)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addConnectionExecutor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.submit((i &lt; connectionsToAdd 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?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poolEntryCreator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postFillPoolEntryCreator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225708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机器发生了始终回拨怎么办？</a:t>
            </a: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0621" y="2626418"/>
            <a:ext cx="8100392" cy="21236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now 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currentTime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Detect retrograde time, allowing +128ms as per NTP spec.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plusMillis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(now,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128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&lt;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plusMillis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previous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housekeepingPeriodMs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.warn(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"{} - Retrograde clock change detected (housekeeper delta={}), soft-evicting connections from pool."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elapsedDisplayString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previous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now));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previous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now;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softEvictConnections();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3304" y="4750076"/>
            <a:ext cx="8940696" cy="2769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connectionBag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.values().forEach(poolEntry </a:t>
            </a:r>
            <a:r>
              <a:rPr lang="zh-CN" altLang="zh-CN" sz="12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-&gt; </a:t>
            </a:r>
            <a:r>
              <a:rPr lang="en-US" altLang="zh-CN" sz="12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poolEntry.markEvicted(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//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标记为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“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驱逐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”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状态，等待后续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close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3304" y="5432012"/>
            <a:ext cx="8920485" cy="938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(poolEntry.isMarkedEvicted() || (</a:t>
            </a:r>
            <a: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elapsedMillis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(poolEntry.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lastAccessed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now) &gt;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aliveBypassWindowMs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!isConnectionAlive(poolEntry.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))) {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closeConnection(poolEntry, poolEntry.isMarkedEvicted() ? </a:t>
            </a:r>
            <a:r>
              <a:rPr kumimoji="0" lang="zh-CN" altLang="zh-CN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EVICTED_CONNECTION_MESSAGE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 </a:t>
            </a:r>
            <a:r>
              <a:rPr kumimoji="0" lang="zh-CN" altLang="zh-CN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DEAD_CONNECTION_MESSAGE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411760" y="5027075"/>
            <a:ext cx="6264696" cy="404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能够获取数据库连接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2、</a:t>
            </a:r>
            <a:r>
              <a:rPr lang="zh-CN" altLang="en-US">
                <a:solidFill>
                  <a:srgbClr val="FF0000"/>
                </a:solidFill>
              </a:rPr>
              <a:t>能够将连接存储在池子中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3、</a:t>
            </a:r>
            <a:r>
              <a:rPr lang="zh-CN" altLang="en-US">
                <a:solidFill>
                  <a:srgbClr val="FF0000"/>
                </a:solidFill>
              </a:rPr>
              <a:t>使用连接时直接从池子中获取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4、</a:t>
            </a:r>
            <a:r>
              <a:rPr lang="zh-CN" altLang="en-US">
                <a:solidFill>
                  <a:srgbClr val="FF0000"/>
                </a:solidFill>
              </a:rPr>
              <a:t>使用完之后归还到池子中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5、</a:t>
            </a:r>
            <a:r>
              <a:rPr lang="zh-CN" altLang="en-US">
                <a:solidFill>
                  <a:srgbClr val="FF0000"/>
                </a:solidFill>
              </a:rPr>
              <a:t>池子的最大值和最小值可以自由配置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6、</a:t>
            </a:r>
            <a:r>
              <a:rPr lang="zh-CN" altLang="en-US">
                <a:solidFill>
                  <a:srgbClr val="FF0000"/>
                </a:solidFill>
              </a:rPr>
              <a:t>连接不够用时可以新建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7、</a:t>
            </a:r>
            <a:r>
              <a:rPr lang="zh-CN" altLang="en-US">
                <a:solidFill>
                  <a:srgbClr val="FF0000"/>
                </a:solidFill>
              </a:rPr>
              <a:t>连接空闲时可以关闭一部分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8、</a:t>
            </a:r>
            <a:r>
              <a:rPr lang="zh-CN" altLang="en-US"/>
              <a:t>获取连接要有超时时间限制</a:t>
            </a:r>
            <a:endParaRPr lang="en-US" altLang="zh-CN"/>
          </a:p>
          <a:p>
            <a:r>
              <a:rPr lang="en-US" altLang="zh-CN"/>
              <a:t>9</a:t>
            </a:r>
            <a:r>
              <a:rPr lang="en-US" altLang="zh-CN" smtClean="0"/>
              <a:t>、</a:t>
            </a:r>
            <a:r>
              <a:rPr lang="zh-CN" altLang="en-US"/>
              <a:t>所有已创建的连接要有最大存活时</a:t>
            </a:r>
            <a:r>
              <a:rPr lang="zh-CN" altLang="en-US" smtClean="0"/>
              <a:t>间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10、</a:t>
            </a:r>
            <a:r>
              <a:rPr lang="zh-CN" altLang="en-US">
                <a:solidFill>
                  <a:srgbClr val="FF0000"/>
                </a:solidFill>
              </a:rPr>
              <a:t>归还连接时可以自动关闭打开的资源，如</a:t>
            </a:r>
            <a:r>
              <a:rPr lang="en-US" altLang="zh-CN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CN"/>
              <a:t>11、</a:t>
            </a:r>
            <a:r>
              <a:rPr lang="zh-CN" altLang="en-US"/>
              <a:t>连接泄漏检测：规定时间内连接未归还就日志告警</a:t>
            </a:r>
            <a:endParaRPr lang="en-US" altLang="zh-CN"/>
          </a:p>
          <a:p>
            <a:r>
              <a:rPr lang="en-US" altLang="zh-CN"/>
              <a:t>12、</a:t>
            </a:r>
            <a:r>
              <a:rPr lang="zh-CN" altLang="en-US"/>
              <a:t>支持事务操作</a:t>
            </a:r>
            <a:endParaRPr lang="en-US" altLang="zh-CN"/>
          </a:p>
          <a:p>
            <a:r>
              <a:rPr lang="en-US" altLang="zh-CN"/>
              <a:t>13、</a:t>
            </a:r>
            <a:r>
              <a:rPr lang="zh-CN" altLang="en-US"/>
              <a:t>暴露连接池内部的各个数据指标，用来监控</a:t>
            </a:r>
          </a:p>
        </p:txBody>
      </p:sp>
    </p:spTree>
    <p:extLst>
      <p:ext uri="{BB962C8B-B14F-4D97-AF65-F5344CB8AC3E}">
        <p14:creationId xmlns:p14="http://schemas.microsoft.com/office/powerpoint/2010/main" val="17757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404664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1、</a:t>
            </a:r>
            <a:r>
              <a:rPr lang="zh-CN" altLang="en-US" smtClean="0"/>
              <a:t>尝试从</a:t>
            </a:r>
            <a:r>
              <a:rPr lang="en-US" altLang="zh-CN" smtClean="0"/>
              <a:t>ThreadLocal</a:t>
            </a:r>
            <a:r>
              <a:rPr lang="zh-CN" altLang="en-US" smtClean="0"/>
              <a:t>中获取连接</a:t>
            </a:r>
            <a:endParaRPr lang="en-US" altLang="zh-CN" smtClean="0"/>
          </a:p>
          <a:p>
            <a:r>
              <a:rPr lang="en-US" altLang="zh-CN" smtClean="0"/>
              <a:t>2、</a:t>
            </a:r>
            <a:r>
              <a:rPr lang="zh-CN" altLang="en-US"/>
              <a:t>失</a:t>
            </a:r>
            <a:r>
              <a:rPr lang="zh-CN" altLang="en-US" smtClean="0"/>
              <a:t>败的话，尝试从</a:t>
            </a:r>
            <a:r>
              <a:rPr lang="en-US" altLang="zh-CN" smtClean="0"/>
              <a:t>CopyOnWriteList</a:t>
            </a:r>
            <a:r>
              <a:rPr lang="zh-CN" altLang="en-US" smtClean="0"/>
              <a:t>容器中获取连接</a:t>
            </a:r>
            <a:endParaRPr lang="en-US" altLang="zh-CN" smtClean="0"/>
          </a:p>
          <a:p>
            <a:r>
              <a:rPr lang="en-US" altLang="zh-CN" smtClean="0"/>
              <a:t>3、</a:t>
            </a:r>
            <a:r>
              <a:rPr lang="zh-CN" altLang="en-US" smtClean="0"/>
              <a:t>失败的话，运行以下代码：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1764499"/>
            <a:ext cx="860444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listener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.addBagItem(waiting);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timeout = timeUnit.toNanos(timeout);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do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start 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currentTime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handoffQueue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.poll(timeout,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NANOSECONDS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(bagEntry ==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|| bagEntry.compareAndSet(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timeout -=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elapsedNanos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(start);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while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(timeout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10_000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1620389"/>
            <a:ext cx="35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异步创建连接并尝试提供给其他线程使用（而不是添加到容器中）</a:t>
            </a:r>
            <a:endParaRPr lang="zh-CN" altLang="en-US" sz="1600"/>
          </a:p>
        </p:txBody>
      </p:sp>
      <p:cxnSp>
        <p:nvCxnSpPr>
          <p:cNvPr id="6" name="直接箭头连接符 5"/>
          <p:cNvCxnSpPr>
            <a:stCxn id="4" idx="1"/>
          </p:cNvCxnSpPr>
          <p:nvPr/>
        </p:nvCxnSpPr>
        <p:spPr>
          <a:xfrm flipH="1" flipV="1">
            <a:off x="2843808" y="1912776"/>
            <a:ext cx="23762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2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能够获取数据库连接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2、</a:t>
            </a:r>
            <a:r>
              <a:rPr lang="zh-CN" altLang="en-US">
                <a:solidFill>
                  <a:srgbClr val="FF0000"/>
                </a:solidFill>
              </a:rPr>
              <a:t>能够将连接存储在池子中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3、</a:t>
            </a:r>
            <a:r>
              <a:rPr lang="zh-CN" altLang="en-US">
                <a:solidFill>
                  <a:srgbClr val="FF0000"/>
                </a:solidFill>
              </a:rPr>
              <a:t>使用连接时直接从池子中获取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4、</a:t>
            </a:r>
            <a:r>
              <a:rPr lang="zh-CN" altLang="en-US">
                <a:solidFill>
                  <a:srgbClr val="FF0000"/>
                </a:solidFill>
              </a:rPr>
              <a:t>使用完之后归还到池子中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5、</a:t>
            </a:r>
            <a:r>
              <a:rPr lang="zh-CN" altLang="en-US">
                <a:solidFill>
                  <a:srgbClr val="FF0000"/>
                </a:solidFill>
              </a:rPr>
              <a:t>池子的最大值和最小值可以自由配置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6、</a:t>
            </a:r>
            <a:r>
              <a:rPr lang="zh-CN" altLang="en-US">
                <a:solidFill>
                  <a:srgbClr val="FF0000"/>
                </a:solidFill>
              </a:rPr>
              <a:t>连接不够用时可以新建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7、</a:t>
            </a:r>
            <a:r>
              <a:rPr lang="zh-CN" altLang="en-US">
                <a:solidFill>
                  <a:srgbClr val="FF0000"/>
                </a:solidFill>
              </a:rPr>
              <a:t>连接空闲时可以关闭一部分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8、</a:t>
            </a:r>
            <a:r>
              <a:rPr lang="zh-CN" altLang="en-US">
                <a:solidFill>
                  <a:srgbClr val="FF0000"/>
                </a:solidFill>
              </a:rPr>
              <a:t>获取连接要有超时时间限制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9</a:t>
            </a:r>
            <a:r>
              <a:rPr lang="en-US" altLang="zh-CN" smtClean="0"/>
              <a:t>、</a:t>
            </a:r>
            <a:r>
              <a:rPr lang="zh-CN" altLang="en-US" smtClean="0"/>
              <a:t>所有已创建的连</a:t>
            </a:r>
            <a:r>
              <a:rPr lang="zh-CN" altLang="en-US"/>
              <a:t>接要</a:t>
            </a:r>
            <a:r>
              <a:rPr lang="zh-CN" altLang="en-US" smtClean="0"/>
              <a:t>有最大存活时间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10、</a:t>
            </a:r>
            <a:r>
              <a:rPr lang="zh-CN" altLang="en-US">
                <a:solidFill>
                  <a:srgbClr val="FF0000"/>
                </a:solidFill>
              </a:rPr>
              <a:t>归还连接时可以自动关闭打开的资源，如</a:t>
            </a:r>
            <a:r>
              <a:rPr lang="en-US" altLang="zh-CN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CN"/>
              <a:t>11、</a:t>
            </a:r>
            <a:r>
              <a:rPr lang="zh-CN" altLang="en-US"/>
              <a:t>连接泄漏检测：规定时间内连接未归还就日志告警</a:t>
            </a:r>
            <a:endParaRPr lang="en-US" altLang="zh-CN"/>
          </a:p>
          <a:p>
            <a:r>
              <a:rPr lang="en-US" altLang="zh-CN"/>
              <a:t>12、</a:t>
            </a:r>
            <a:r>
              <a:rPr lang="zh-CN" altLang="en-US"/>
              <a:t>支持事务操作</a:t>
            </a:r>
            <a:endParaRPr lang="en-US" altLang="zh-CN"/>
          </a:p>
          <a:p>
            <a:r>
              <a:rPr lang="en-US" altLang="zh-CN"/>
              <a:t>13、</a:t>
            </a:r>
            <a:r>
              <a:rPr lang="zh-CN" altLang="en-US"/>
              <a:t>暴露连接池内部的各个数据指标，用来监控</a:t>
            </a:r>
          </a:p>
        </p:txBody>
      </p:sp>
    </p:spTree>
    <p:extLst>
      <p:ext uri="{BB962C8B-B14F-4D97-AF65-F5344CB8AC3E}">
        <p14:creationId xmlns:p14="http://schemas.microsoft.com/office/powerpoint/2010/main" val="18882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260648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com.zaxxer.hikari.pool.HikariPool#createPoolEntry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1134036"/>
            <a:ext cx="892899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 poolEntry = newPoolEntry();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maxLifetime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.getMaxLifetime();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(maxLifetime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variance up to 2.5% of the maxlifetime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variance = maxLifetime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10_000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?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12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	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ThreadLocalRandom.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().nextLong( maxLifetime /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40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: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lifetime = maxLifetime - variance;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poolEntry.setFutureEol(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houseKeepingExecutorService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.schedule(() -&gt; {</a:t>
            </a:r>
            <a:r>
              <a:rPr kumimoji="0" lang="zh-CN" altLang="zh-CN" sz="1200" i="0" u="none" strike="noStrike" cap="none" normalizeH="0" baseline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softEvictConnection(poolEntry</a:t>
            </a:r>
            <a:r>
              <a:rPr kumimoji="0" lang="en-US" altLang="zh-CN" sz="1200" i="0" u="none" strike="noStrike" cap="none" normalizeH="0" baseline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							</a:t>
            </a:r>
            <a:r>
              <a:rPr lang="zh-CN" altLang="zh-CN" sz="1200">
                <a:latin typeface="Consolas" pitchFamily="49" charset="0"/>
                <a:ea typeface="宋体" pitchFamily="2" charset="-122"/>
                <a:cs typeface="Consolas" pitchFamily="49" charset="0"/>
              </a:rPr>
              <a:t>lifetime,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MILLISECONDS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364014"/>
            <a:ext cx="57606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思</a:t>
            </a:r>
            <a:r>
              <a:rPr lang="zh-CN" altLang="en-US" smtClean="0"/>
              <a:t>考：一个优秀的数据库连接池应该有哪些功能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691276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声</a:t>
            </a:r>
            <a:r>
              <a:rPr lang="zh-CN" altLang="en-US" smtClean="0"/>
              <a:t>明：所有的数据库连接池都是基于</a:t>
            </a:r>
            <a:r>
              <a:rPr lang="en-US" altLang="zh-CN" smtClean="0"/>
              <a:t>jdbc jar</a:t>
            </a:r>
            <a:r>
              <a:rPr lang="zh-CN" altLang="en-US" smtClean="0"/>
              <a:t>封装的，所有和数据库的直接操作都是调用</a:t>
            </a:r>
            <a:r>
              <a:rPr lang="en-US" altLang="zh-CN" smtClean="0"/>
              <a:t>jdbc jar</a:t>
            </a:r>
            <a:r>
              <a:rPr lang="zh-CN" altLang="en-US" smtClean="0"/>
              <a:t>的方法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2420888"/>
            <a:ext cx="59046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1、</a:t>
            </a:r>
            <a:r>
              <a:rPr lang="zh-CN" altLang="en-US"/>
              <a:t>能</a:t>
            </a:r>
            <a:r>
              <a:rPr lang="zh-CN" altLang="en-US" smtClean="0"/>
              <a:t>够获取数据库连接</a:t>
            </a:r>
            <a:endParaRPr lang="en-US" altLang="zh-CN" smtClean="0"/>
          </a:p>
          <a:p>
            <a:r>
              <a:rPr lang="en-US" altLang="zh-CN" smtClean="0"/>
              <a:t>2、</a:t>
            </a:r>
            <a:r>
              <a:rPr lang="zh-CN" altLang="en-US" smtClean="0"/>
              <a:t>能够将连接存储在池子中</a:t>
            </a:r>
            <a:endParaRPr lang="en-US" altLang="zh-CN" smtClean="0"/>
          </a:p>
          <a:p>
            <a:r>
              <a:rPr lang="en-US" altLang="zh-CN" smtClean="0"/>
              <a:t>3、</a:t>
            </a:r>
            <a:r>
              <a:rPr lang="zh-CN" altLang="en-US" smtClean="0"/>
              <a:t>使用连接时直接从池子中获取</a:t>
            </a:r>
            <a:endParaRPr lang="en-US" altLang="zh-CN" smtClean="0"/>
          </a:p>
          <a:p>
            <a:r>
              <a:rPr lang="en-US" altLang="zh-CN" smtClean="0"/>
              <a:t>4、</a:t>
            </a:r>
            <a:r>
              <a:rPr lang="zh-CN" altLang="en-US" smtClean="0"/>
              <a:t>使用完之后归还到池子中</a:t>
            </a:r>
            <a:endParaRPr lang="en-US" altLang="zh-CN" smtClean="0"/>
          </a:p>
          <a:p>
            <a:r>
              <a:rPr lang="en-US" altLang="zh-CN" smtClean="0"/>
              <a:t>5、</a:t>
            </a:r>
            <a:r>
              <a:rPr lang="zh-CN" altLang="en-US" smtClean="0"/>
              <a:t>池子的最</a:t>
            </a:r>
            <a:r>
              <a:rPr lang="zh-CN" altLang="en-US"/>
              <a:t>大</a:t>
            </a:r>
            <a:r>
              <a:rPr lang="zh-CN" altLang="en-US" smtClean="0"/>
              <a:t>值和最小值可以自由配置</a:t>
            </a:r>
            <a:endParaRPr lang="en-US" altLang="zh-CN" smtClean="0"/>
          </a:p>
          <a:p>
            <a:r>
              <a:rPr lang="en-US" altLang="zh-CN" smtClean="0"/>
              <a:t>6、</a:t>
            </a:r>
            <a:r>
              <a:rPr lang="zh-CN" altLang="en-US" smtClean="0"/>
              <a:t>连接不够用时可以新建</a:t>
            </a:r>
            <a:endParaRPr lang="en-US" altLang="zh-CN" smtClean="0"/>
          </a:p>
          <a:p>
            <a:r>
              <a:rPr lang="en-US" altLang="zh-CN" smtClean="0"/>
              <a:t>7、</a:t>
            </a:r>
            <a:r>
              <a:rPr lang="zh-CN" altLang="en-US" smtClean="0"/>
              <a:t>连接空闲时可以关闭一部分</a:t>
            </a:r>
            <a:endParaRPr lang="en-US" altLang="zh-CN" smtClean="0"/>
          </a:p>
          <a:p>
            <a:r>
              <a:rPr lang="en-US" altLang="zh-CN" smtClean="0"/>
              <a:t>8、</a:t>
            </a:r>
            <a:r>
              <a:rPr lang="zh-CN" altLang="en-US" smtClean="0"/>
              <a:t>获取连接要有超时时间限制</a:t>
            </a:r>
            <a:endParaRPr lang="en-US" altLang="zh-CN" smtClean="0"/>
          </a:p>
          <a:p>
            <a:r>
              <a:rPr lang="en-US" altLang="zh-CN" smtClean="0"/>
              <a:t>9、</a:t>
            </a:r>
            <a:r>
              <a:rPr lang="zh-CN" altLang="en-US"/>
              <a:t>所有已创建的连接要有最大存活时</a:t>
            </a:r>
            <a:r>
              <a:rPr lang="zh-CN" altLang="en-US" smtClean="0"/>
              <a:t>间</a:t>
            </a:r>
            <a:endParaRPr lang="en-US" altLang="zh-CN" smtClean="0"/>
          </a:p>
          <a:p>
            <a:r>
              <a:rPr lang="en-US" altLang="zh-CN" smtClean="0"/>
              <a:t>10、</a:t>
            </a:r>
            <a:r>
              <a:rPr lang="zh-CN" altLang="en-US" smtClean="0"/>
              <a:t>归还连接时可以自动关闭打开的资源，如</a:t>
            </a:r>
            <a:r>
              <a:rPr lang="en-US" altLang="zh-CN" smtClean="0"/>
              <a:t>Statement</a:t>
            </a:r>
          </a:p>
          <a:p>
            <a:r>
              <a:rPr lang="en-US" altLang="zh-CN" smtClean="0"/>
              <a:t>11、</a:t>
            </a:r>
            <a:r>
              <a:rPr lang="zh-CN" altLang="en-US" smtClean="0"/>
              <a:t>连接泄漏检测：规定时间内连接未归还就日志告警</a:t>
            </a:r>
            <a:endParaRPr lang="en-US" altLang="zh-CN" smtClean="0"/>
          </a:p>
          <a:p>
            <a:r>
              <a:rPr lang="en-US" altLang="zh-CN" smtClean="0"/>
              <a:t>12、</a:t>
            </a:r>
            <a:r>
              <a:rPr lang="zh-CN" altLang="en-US" smtClean="0"/>
              <a:t>支持事务操作</a:t>
            </a:r>
            <a:endParaRPr lang="en-US" altLang="zh-CN" smtClean="0"/>
          </a:p>
          <a:p>
            <a:r>
              <a:rPr lang="en-US" altLang="zh-CN" smtClean="0"/>
              <a:t>13、</a:t>
            </a:r>
            <a:r>
              <a:rPr lang="zh-CN" altLang="en-US" smtClean="0"/>
              <a:t>暴露连接池内部的各个数据指标，用来监控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能够获取数据库连接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2、</a:t>
            </a:r>
            <a:r>
              <a:rPr lang="zh-CN" altLang="en-US">
                <a:solidFill>
                  <a:srgbClr val="FF0000"/>
                </a:solidFill>
              </a:rPr>
              <a:t>能够将连接存储在池子中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3、</a:t>
            </a:r>
            <a:r>
              <a:rPr lang="zh-CN" altLang="en-US">
                <a:solidFill>
                  <a:srgbClr val="FF0000"/>
                </a:solidFill>
              </a:rPr>
              <a:t>使用连接时直接从池子中获取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4、</a:t>
            </a:r>
            <a:r>
              <a:rPr lang="zh-CN" altLang="en-US">
                <a:solidFill>
                  <a:srgbClr val="FF0000"/>
                </a:solidFill>
              </a:rPr>
              <a:t>使用完之后归还到池子中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5、</a:t>
            </a:r>
            <a:r>
              <a:rPr lang="zh-CN" altLang="en-US">
                <a:solidFill>
                  <a:srgbClr val="FF0000"/>
                </a:solidFill>
              </a:rPr>
              <a:t>池子的最大值和最小值可以自由配置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6、</a:t>
            </a:r>
            <a:r>
              <a:rPr lang="zh-CN" altLang="en-US">
                <a:solidFill>
                  <a:srgbClr val="FF0000"/>
                </a:solidFill>
              </a:rPr>
              <a:t>连接不够用时可以新建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7、</a:t>
            </a:r>
            <a:r>
              <a:rPr lang="zh-CN" altLang="en-US">
                <a:solidFill>
                  <a:srgbClr val="FF0000"/>
                </a:solidFill>
              </a:rPr>
              <a:t>连接空闲时可以关闭一部分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8、</a:t>
            </a:r>
            <a:r>
              <a:rPr lang="zh-CN" altLang="en-US">
                <a:solidFill>
                  <a:srgbClr val="FF0000"/>
                </a:solidFill>
              </a:rPr>
              <a:t>获取连接要有超时时间限制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9</a:t>
            </a:r>
            <a:r>
              <a:rPr lang="en-US" altLang="zh-CN" smtClean="0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所有已创建的连</a:t>
            </a:r>
            <a:r>
              <a:rPr lang="zh-CN" altLang="en-US">
                <a:solidFill>
                  <a:srgbClr val="FF0000"/>
                </a:solidFill>
              </a:rPr>
              <a:t>接要</a:t>
            </a:r>
            <a:r>
              <a:rPr lang="zh-CN" altLang="en-US" smtClean="0">
                <a:solidFill>
                  <a:srgbClr val="FF0000"/>
                </a:solidFill>
              </a:rPr>
              <a:t>有最大存活时间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10、</a:t>
            </a:r>
            <a:r>
              <a:rPr lang="zh-CN" altLang="en-US">
                <a:solidFill>
                  <a:srgbClr val="FF0000"/>
                </a:solidFill>
              </a:rPr>
              <a:t>归还连接时可以自动关闭打开的资源，如</a:t>
            </a:r>
            <a:r>
              <a:rPr lang="en-US" altLang="zh-CN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CN"/>
              <a:t>11、</a:t>
            </a:r>
            <a:r>
              <a:rPr lang="zh-CN" altLang="en-US"/>
              <a:t>连接泄漏检测：规定时间内连接未归还就日志告警</a:t>
            </a:r>
            <a:endParaRPr lang="en-US" altLang="zh-CN"/>
          </a:p>
          <a:p>
            <a:r>
              <a:rPr lang="en-US" altLang="zh-CN"/>
              <a:t>12、</a:t>
            </a:r>
            <a:r>
              <a:rPr lang="zh-CN" altLang="en-US"/>
              <a:t>支持事务操作</a:t>
            </a:r>
            <a:endParaRPr lang="en-US" altLang="zh-CN"/>
          </a:p>
          <a:p>
            <a:r>
              <a:rPr lang="en-US" altLang="zh-CN"/>
              <a:t>13、</a:t>
            </a:r>
            <a:r>
              <a:rPr lang="zh-CN" altLang="en-US"/>
              <a:t>暴露连接池内部的各个数据指标，用来监控</a:t>
            </a:r>
          </a:p>
        </p:txBody>
      </p:sp>
    </p:spTree>
    <p:extLst>
      <p:ext uri="{BB962C8B-B14F-4D97-AF65-F5344CB8AC3E}">
        <p14:creationId xmlns:p14="http://schemas.microsoft.com/office/powerpoint/2010/main" val="29157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8415" y="123595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com.zaxxer.hikari.pool.HikariPool#getConnection(long timeout)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2426" y="646815"/>
            <a:ext cx="860444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poolEntry.createProxyConnection(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leakTaskFactory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.schedule(poolEntry), now);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37" y="1772816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就</a:t>
            </a:r>
            <a:r>
              <a:rPr lang="zh-CN" altLang="en-US" sz="1600" smtClean="0"/>
              <a:t>是说：每次创建连接的时候，都会启动一个定时任务</a:t>
            </a:r>
            <a:endParaRPr lang="en-US" altLang="zh-CN" sz="1600" smtClean="0"/>
          </a:p>
          <a:p>
            <a:r>
              <a:rPr lang="zh-CN" altLang="en-US" sz="1600" smtClean="0"/>
              <a:t>（</a:t>
            </a:r>
            <a:r>
              <a:rPr lang="en-US" altLang="zh-CN" sz="1600" smtClean="0"/>
              <a:t> </a:t>
            </a:r>
            <a:r>
              <a:rPr lang="zh-CN" altLang="en-US" sz="1600" smtClean="0"/>
              <a:t>配置参数：</a:t>
            </a:r>
            <a:r>
              <a:rPr lang="en-US" altLang="zh-CN" sz="1600" smtClean="0"/>
              <a:t>leak-detection-threshold ，</a:t>
            </a:r>
            <a:r>
              <a:rPr lang="zh-CN" altLang="en-US" sz="1600" smtClean="0"/>
              <a:t>单位：秒），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一旦到时间就会打印</a:t>
            </a:r>
            <a:r>
              <a:rPr lang="en-US" altLang="zh-CN" sz="1600" smtClean="0"/>
              <a:t>WARN</a:t>
            </a:r>
            <a:r>
              <a:rPr lang="zh-CN" altLang="en-US" sz="1600"/>
              <a:t>日</a:t>
            </a:r>
            <a:r>
              <a:rPr lang="zh-CN" altLang="en-US" sz="1600" smtClean="0"/>
              <a:t>志：</a:t>
            </a:r>
            <a:endParaRPr lang="en-US" altLang="zh-CN" sz="1600" smtClean="0"/>
          </a:p>
          <a:p>
            <a:r>
              <a:rPr lang="en-US" altLang="zh-CN" sz="1600" b="1" smtClean="0"/>
              <a:t>Connection </a:t>
            </a:r>
            <a:r>
              <a:rPr lang="en-US" altLang="zh-CN" sz="1600" b="1"/>
              <a:t>leak detection triggered for {} on thread {}, stack trace </a:t>
            </a:r>
            <a:r>
              <a:rPr lang="en-US" altLang="zh-CN" sz="1600" b="1" smtClean="0"/>
              <a:t>follows</a:t>
            </a:r>
          </a:p>
          <a:p>
            <a:endParaRPr lang="en-US" altLang="zh-CN" sz="1600" b="1"/>
          </a:p>
          <a:p>
            <a:r>
              <a:rPr lang="zh-CN" altLang="en-US" sz="1600"/>
              <a:t>除非在该连接</a:t>
            </a:r>
            <a:r>
              <a:rPr lang="en-US" altLang="zh-CN" sz="1600"/>
              <a:t>close</a:t>
            </a:r>
            <a:r>
              <a:rPr lang="zh-CN" altLang="en-US" sz="1600"/>
              <a:t>的时候把这个定时任务取消了，这样就非常巧妙地实现了连接泄漏检测的功</a:t>
            </a:r>
            <a:r>
              <a:rPr lang="zh-CN" altLang="en-US" sz="1600" smtClean="0"/>
              <a:t>能，相关代码如下：</a:t>
            </a:r>
            <a:endParaRPr lang="zh-CN" altLang="en-US" sz="160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3861048"/>
            <a:ext cx="496855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cancel()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scheduledFuture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.cancel(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false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1563" y="5018355"/>
            <a:ext cx="8100392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该定时任务的参数如下：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ScheduledThreadPoolExecutor executor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ScheduledThreadPoolExecutor(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threadFactory,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ThreadPoolExecutor.DiscardPolicy());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executor.setExecuteExistingDelayedTasksAfterShutdownPolicy(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false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executor.setRemoveOnCancelPolicy(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5606" y="1279793"/>
            <a:ext cx="869687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executorService.schedule(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leakDetectionThreshold, TimeUnit.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MILLISECONDS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能够获取数据库连接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2、</a:t>
            </a:r>
            <a:r>
              <a:rPr lang="zh-CN" altLang="en-US">
                <a:solidFill>
                  <a:srgbClr val="FF0000"/>
                </a:solidFill>
              </a:rPr>
              <a:t>能够将连接存储在池子中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3、</a:t>
            </a:r>
            <a:r>
              <a:rPr lang="zh-CN" altLang="en-US">
                <a:solidFill>
                  <a:srgbClr val="FF0000"/>
                </a:solidFill>
              </a:rPr>
              <a:t>使用连接时直接从池子中获取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4、</a:t>
            </a:r>
            <a:r>
              <a:rPr lang="zh-CN" altLang="en-US">
                <a:solidFill>
                  <a:srgbClr val="FF0000"/>
                </a:solidFill>
              </a:rPr>
              <a:t>使用完之后归还到池子中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5、</a:t>
            </a:r>
            <a:r>
              <a:rPr lang="zh-CN" altLang="en-US">
                <a:solidFill>
                  <a:srgbClr val="FF0000"/>
                </a:solidFill>
              </a:rPr>
              <a:t>池子的最大值和最小值可以自由配置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6、</a:t>
            </a:r>
            <a:r>
              <a:rPr lang="zh-CN" altLang="en-US">
                <a:solidFill>
                  <a:srgbClr val="FF0000"/>
                </a:solidFill>
              </a:rPr>
              <a:t>连接不够用时可以新建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7、</a:t>
            </a:r>
            <a:r>
              <a:rPr lang="zh-CN" altLang="en-US">
                <a:solidFill>
                  <a:srgbClr val="FF0000"/>
                </a:solidFill>
              </a:rPr>
              <a:t>连接空闲时可以关闭一部分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8、</a:t>
            </a:r>
            <a:r>
              <a:rPr lang="zh-CN" altLang="en-US">
                <a:solidFill>
                  <a:srgbClr val="FF0000"/>
                </a:solidFill>
              </a:rPr>
              <a:t>获取连接要有超时时间限制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9</a:t>
            </a:r>
            <a:r>
              <a:rPr lang="en-US" altLang="zh-CN" smtClean="0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所有已创建的连</a:t>
            </a:r>
            <a:r>
              <a:rPr lang="zh-CN" altLang="en-US">
                <a:solidFill>
                  <a:srgbClr val="FF0000"/>
                </a:solidFill>
              </a:rPr>
              <a:t>接要</a:t>
            </a:r>
            <a:r>
              <a:rPr lang="zh-CN" altLang="en-US" smtClean="0">
                <a:solidFill>
                  <a:srgbClr val="FF0000"/>
                </a:solidFill>
              </a:rPr>
              <a:t>有最大存活时间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10、</a:t>
            </a:r>
            <a:r>
              <a:rPr lang="zh-CN" altLang="en-US">
                <a:solidFill>
                  <a:srgbClr val="FF0000"/>
                </a:solidFill>
              </a:rPr>
              <a:t>归还连接时可以自动关闭打开的资源，如</a:t>
            </a:r>
            <a:r>
              <a:rPr lang="en-US" altLang="zh-CN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CN">
                <a:solidFill>
                  <a:srgbClr val="FF0000"/>
                </a:solidFill>
              </a:rPr>
              <a:t>11、</a:t>
            </a:r>
            <a:r>
              <a:rPr lang="zh-CN" altLang="en-US">
                <a:solidFill>
                  <a:srgbClr val="FF0000"/>
                </a:solidFill>
              </a:rPr>
              <a:t>连接泄漏检测：规定时间内连接未归还就日志告警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12、</a:t>
            </a:r>
            <a:r>
              <a:rPr lang="zh-CN" altLang="en-US"/>
              <a:t>支持事务操作</a:t>
            </a:r>
            <a:endParaRPr lang="en-US" altLang="zh-CN"/>
          </a:p>
          <a:p>
            <a:r>
              <a:rPr lang="en-US" altLang="zh-CN"/>
              <a:t>13、</a:t>
            </a:r>
            <a:r>
              <a:rPr lang="zh-CN" altLang="en-US"/>
              <a:t>暴露连接池内部的各个数据指标，用来监控</a:t>
            </a:r>
          </a:p>
        </p:txBody>
      </p:sp>
    </p:spTree>
    <p:extLst>
      <p:ext uri="{BB962C8B-B14F-4D97-AF65-F5344CB8AC3E}">
        <p14:creationId xmlns:p14="http://schemas.microsoft.com/office/powerpoint/2010/main" val="32784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16632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com.zaxxer.hikari.pool.ProxyConnection#setTransactionIsolation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764704"/>
            <a:ext cx="853244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setTransactionIsolation(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level)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SQLException</a:t>
            </a: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delegate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.setTransactionIsolation(level);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delegate</a:t>
            </a:r>
            <a:r>
              <a:rPr lang="zh-CN" altLang="en-US" sz="12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是数据库真正的 </a:t>
            </a:r>
            <a:r>
              <a:rPr lang="en-US" altLang="zh-CN" sz="12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Jdbc Connection </a:t>
            </a:r>
            <a:r>
              <a:rPr lang="zh-CN" altLang="en-US" sz="12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对象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transactionIsolation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level;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dirtyBits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|=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DIRTY_BIT_ISOLATION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1208" y="2204864"/>
            <a:ext cx="752432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enum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IsolationLevel</a:t>
            </a: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TRANSACTION_NONE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TRANSACTION_READ_UNCOMMITTED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TRANSACTION_READ_COMMITTED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TRANSACTION_REPEATABLE_READ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4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TRANSACTION_SERIALIZABLE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TRANSACTION_SQL_SERVER_SNAPSHOT_ISOLATION_LEVEL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4096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6603" y="4005064"/>
            <a:ext cx="853244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commit()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SQLException</a:t>
            </a: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delegate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.commit();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isCommitStateDirty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false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lastAccess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currentTime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748" y="5373216"/>
            <a:ext cx="838842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rollback()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SQLException</a:t>
            </a: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delegate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.rollback();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isCommitStateDirty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false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lastAccess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currentTime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252802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事务隔离级别定义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能够获取数据库连接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2、</a:t>
            </a:r>
            <a:r>
              <a:rPr lang="zh-CN" altLang="en-US">
                <a:solidFill>
                  <a:srgbClr val="FF0000"/>
                </a:solidFill>
              </a:rPr>
              <a:t>能够将连接存储在池子中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3、</a:t>
            </a:r>
            <a:r>
              <a:rPr lang="zh-CN" altLang="en-US">
                <a:solidFill>
                  <a:srgbClr val="FF0000"/>
                </a:solidFill>
              </a:rPr>
              <a:t>使用连接时直接从池子中获取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4、</a:t>
            </a:r>
            <a:r>
              <a:rPr lang="zh-CN" altLang="en-US">
                <a:solidFill>
                  <a:srgbClr val="FF0000"/>
                </a:solidFill>
              </a:rPr>
              <a:t>使用完之后归还到池子中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5、</a:t>
            </a:r>
            <a:r>
              <a:rPr lang="zh-CN" altLang="en-US">
                <a:solidFill>
                  <a:srgbClr val="FF0000"/>
                </a:solidFill>
              </a:rPr>
              <a:t>池子的最大值和最小值可以自由配置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6、</a:t>
            </a:r>
            <a:r>
              <a:rPr lang="zh-CN" altLang="en-US">
                <a:solidFill>
                  <a:srgbClr val="FF0000"/>
                </a:solidFill>
              </a:rPr>
              <a:t>连接不够用时可以新建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7、</a:t>
            </a:r>
            <a:r>
              <a:rPr lang="zh-CN" altLang="en-US">
                <a:solidFill>
                  <a:srgbClr val="FF0000"/>
                </a:solidFill>
              </a:rPr>
              <a:t>连接空闲时可以关闭一部分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8、</a:t>
            </a:r>
            <a:r>
              <a:rPr lang="zh-CN" altLang="en-US">
                <a:solidFill>
                  <a:srgbClr val="FF0000"/>
                </a:solidFill>
              </a:rPr>
              <a:t>获取连接要有超时时间限制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9</a:t>
            </a:r>
            <a:r>
              <a:rPr lang="en-US" altLang="zh-CN" smtClean="0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所有已创建的连</a:t>
            </a:r>
            <a:r>
              <a:rPr lang="zh-CN" altLang="en-US">
                <a:solidFill>
                  <a:srgbClr val="FF0000"/>
                </a:solidFill>
              </a:rPr>
              <a:t>接要</a:t>
            </a:r>
            <a:r>
              <a:rPr lang="zh-CN" altLang="en-US" smtClean="0">
                <a:solidFill>
                  <a:srgbClr val="FF0000"/>
                </a:solidFill>
              </a:rPr>
              <a:t>有最大存活时间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10、</a:t>
            </a:r>
            <a:r>
              <a:rPr lang="zh-CN" altLang="en-US">
                <a:solidFill>
                  <a:srgbClr val="FF0000"/>
                </a:solidFill>
              </a:rPr>
              <a:t>归还连接时可以自动关闭打开的资源，如</a:t>
            </a:r>
            <a:r>
              <a:rPr lang="en-US" altLang="zh-CN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CN">
                <a:solidFill>
                  <a:srgbClr val="FF0000"/>
                </a:solidFill>
              </a:rPr>
              <a:t>11、</a:t>
            </a:r>
            <a:r>
              <a:rPr lang="zh-CN" altLang="en-US">
                <a:solidFill>
                  <a:srgbClr val="FF0000"/>
                </a:solidFill>
              </a:rPr>
              <a:t>连接泄漏检测：规定时间内连接未归还就日志告警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12、</a:t>
            </a:r>
            <a:r>
              <a:rPr lang="zh-CN" altLang="en-US">
                <a:solidFill>
                  <a:srgbClr val="FF0000"/>
                </a:solidFill>
              </a:rPr>
              <a:t>支持事务操作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13、</a:t>
            </a:r>
            <a:r>
              <a:rPr lang="zh-CN" altLang="en-US"/>
              <a:t>暴露连接池内部的各个数据指标，用来监控</a:t>
            </a:r>
          </a:p>
        </p:txBody>
      </p:sp>
      <p:sp>
        <p:nvSpPr>
          <p:cNvPr id="3" name="矩形 2"/>
          <p:cNvSpPr/>
          <p:nvPr/>
        </p:nvSpPr>
        <p:spPr>
          <a:xfrm>
            <a:off x="1619672" y="57332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Metrics</a:t>
            </a:r>
            <a:r>
              <a:rPr lang="zh-CN" altLang="en-US"/>
              <a:t>暴露数据，可以很方便地接入监控系统，这块内容不太熟悉，就不做介绍了</a:t>
            </a:r>
          </a:p>
        </p:txBody>
      </p:sp>
      <p:sp>
        <p:nvSpPr>
          <p:cNvPr id="4" name="AutoShape 2" descr="把“不好意思”当口头禅，台湾人为啥爱讲客气？-观天下-环球华人网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17011"/>
            <a:ext cx="1318555" cy="131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6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35" y="548681"/>
            <a:ext cx="6416325" cy="62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85218"/>
            <a:ext cx="5877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SpringBoot</a:t>
            </a:r>
            <a:r>
              <a:rPr lang="zh-CN" altLang="en-US" sz="1600" smtClean="0"/>
              <a:t>配置</a:t>
            </a:r>
            <a:r>
              <a:rPr lang="en-US" altLang="zh-CN" sz="1600" smtClean="0"/>
              <a:t>HikariCP:</a:t>
            </a:r>
          </a:p>
          <a:p>
            <a:r>
              <a:rPr lang="en-US" altLang="zh-CN" sz="1600" smtClean="0"/>
              <a:t>	SpringBoot2</a:t>
            </a:r>
            <a:r>
              <a:rPr lang="zh-CN" altLang="en-US" sz="1600" smtClean="0"/>
              <a:t>内置了</a:t>
            </a:r>
            <a:r>
              <a:rPr lang="en-US" altLang="zh-CN" sz="1600" smtClean="0"/>
              <a:t>HikariCP，</a:t>
            </a:r>
            <a:r>
              <a:rPr lang="zh-CN" altLang="en-US" sz="1600"/>
              <a:t>不需</a:t>
            </a:r>
            <a:r>
              <a:rPr lang="zh-CN" altLang="en-US" sz="1600" smtClean="0"/>
              <a:t>要额外的引入</a:t>
            </a:r>
            <a:r>
              <a:rPr lang="en-US" altLang="zh-CN" sz="1600" smtClean="0"/>
              <a:t>jar</a:t>
            </a:r>
            <a:r>
              <a:rPr lang="zh-CN" altLang="en-US" sz="1600" smtClean="0"/>
              <a:t>包：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7007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5443"/>
            <a:ext cx="9367514" cy="28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11663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可以使用</a:t>
            </a:r>
            <a:r>
              <a:rPr lang="en-US" altLang="zh-CN" smtClean="0"/>
              <a:t>Mybatis，jdbcTemplate，Hibernate</a:t>
            </a:r>
            <a:r>
              <a:rPr lang="zh-CN" altLang="en-US" smtClean="0"/>
              <a:t>等</a:t>
            </a:r>
            <a:r>
              <a:rPr lang="en-US" altLang="zh-CN" smtClean="0"/>
              <a:t>ORM</a:t>
            </a:r>
            <a:r>
              <a:rPr lang="zh-CN" altLang="en-US" smtClean="0"/>
              <a:t>组件来操作</a:t>
            </a:r>
            <a:r>
              <a:rPr lang="en-US" altLang="zh-CN" smtClean="0"/>
              <a:t>HikariCP，</a:t>
            </a:r>
            <a:r>
              <a:rPr lang="zh-CN" altLang="en-US" smtClean="0"/>
              <a:t>因为</a:t>
            </a:r>
            <a:r>
              <a:rPr lang="en-US" altLang="zh-CN" smtClean="0"/>
              <a:t>HikariCP</a:t>
            </a:r>
            <a:r>
              <a:rPr lang="zh-CN" altLang="en-US"/>
              <a:t>对</a:t>
            </a:r>
            <a:r>
              <a:rPr lang="zh-CN" altLang="en-US" smtClean="0"/>
              <a:t>外暴露的</a:t>
            </a:r>
            <a:r>
              <a:rPr lang="zh-CN" altLang="en-US"/>
              <a:t>是</a:t>
            </a:r>
            <a:r>
              <a:rPr lang="en-US" altLang="zh-CN" smtClean="0"/>
              <a:t>DataSource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6176" y="909096"/>
            <a:ext cx="8708715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spring.datasource.driver-class-name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com.mysql.jdbc.Driver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spring.datasource.url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jdbc:mysql://localhost:3306/mybatis?characterEncoding=utf8&amp;useSSL=false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spring.datasource.username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root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spring.datasource.password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1234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spring.datasource.type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com.zaxxer.hikari.HikariDataSource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spring.datasource.hikari.minimum-idle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spring.datasource.hikari.maximum-pool-size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spring.datasource.hikari.auto-commit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true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spring.datasource.hikari.idle-timeout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30000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spring.datasource.hikari.pool-name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DemoHikariCP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spring.datasource.hikari.max-lifetime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1800000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spring.datasource.hikari.connection-timeout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30000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4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5" y="-27384"/>
            <a:ext cx="8499947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188640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HikariConfig </a:t>
            </a:r>
            <a:r>
              <a:rPr lang="en-US" altLang="zh-CN" smtClean="0"/>
              <a:t>：</a:t>
            </a:r>
            <a:r>
              <a:rPr lang="zh-CN" altLang="en-US" smtClean="0"/>
              <a:t>负</a:t>
            </a:r>
            <a:r>
              <a:rPr lang="zh-CN" altLang="en-US"/>
              <a:t>责所有的参数</a:t>
            </a:r>
          </a:p>
          <a:p>
            <a:endParaRPr lang="zh-CN" altLang="en-US"/>
          </a:p>
          <a:p>
            <a:r>
              <a:rPr lang="en-US" altLang="zh-CN"/>
              <a:t>HikariDataSource </a:t>
            </a:r>
            <a:r>
              <a:rPr lang="zh-CN" altLang="en-US"/>
              <a:t>：</a:t>
            </a:r>
            <a:r>
              <a:rPr lang="en-US" altLang="zh-CN" smtClean="0"/>
              <a:t>HikariConfig</a:t>
            </a:r>
            <a:r>
              <a:rPr lang="zh-CN" altLang="en-US"/>
              <a:t>的子类，继承了所有参数，还包含 </a:t>
            </a:r>
            <a:r>
              <a:rPr lang="en-US" altLang="zh-CN"/>
              <a:t>HikariPool fastPathPool</a:t>
            </a:r>
          </a:p>
          <a:p>
            <a:endParaRPr lang="en-US" altLang="zh-CN"/>
          </a:p>
          <a:p>
            <a:r>
              <a:rPr lang="en-US" altLang="zh-CN"/>
              <a:t>PoolBase </a:t>
            </a:r>
            <a:r>
              <a:rPr lang="zh-CN" altLang="en-US" smtClean="0"/>
              <a:t>：一</a:t>
            </a:r>
            <a:r>
              <a:rPr lang="zh-CN" altLang="en-US"/>
              <a:t>个抽象方法，里面写了数据库</a:t>
            </a:r>
            <a:r>
              <a:rPr lang="en-US" altLang="zh-CN"/>
              <a:t>connection</a:t>
            </a:r>
            <a:r>
              <a:rPr lang="zh-CN" altLang="en-US"/>
              <a:t>的通用的常见方法</a:t>
            </a:r>
          </a:p>
        </p:txBody>
      </p:sp>
    </p:spTree>
    <p:extLst>
      <p:ext uri="{BB962C8B-B14F-4D97-AF65-F5344CB8AC3E}">
        <p14:creationId xmlns:p14="http://schemas.microsoft.com/office/powerpoint/2010/main" val="16861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964" y="116632"/>
            <a:ext cx="878653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HikariPool </a:t>
            </a:r>
            <a:r>
              <a:rPr lang="zh-CN" altLang="en-US" sz="1600"/>
              <a:t>是 </a:t>
            </a:r>
            <a:r>
              <a:rPr lang="en-US" altLang="zh-CN" sz="1600"/>
              <a:t>PoolBase</a:t>
            </a:r>
            <a:r>
              <a:rPr lang="zh-CN" altLang="en-US" sz="1600"/>
              <a:t>的子类，有很多有用方法，如</a:t>
            </a:r>
            <a:r>
              <a:rPr lang="zh-CN" altLang="en-US" sz="1600" smtClean="0"/>
              <a:t>：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/>
              <a:t>PoolEntryCreator		</a:t>
            </a:r>
            <a:r>
              <a:rPr lang="zh-CN" altLang="en-US" sz="1600"/>
              <a:t>需要补充连接到连接</a:t>
            </a:r>
            <a:r>
              <a:rPr lang="zh-CN" altLang="en-US" sz="1600" smtClean="0"/>
              <a:t>池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/>
              <a:t>addConnectionQueue	</a:t>
            </a:r>
            <a:r>
              <a:rPr lang="zh-CN" altLang="en-US" sz="1600"/>
              <a:t>等待生成连接并补充到池中的任务都在这个队列中排着，就是 </a:t>
            </a:r>
            <a:r>
              <a:rPr lang="en-US" altLang="zh-CN" sz="1600"/>
              <a:t>addConnectionExecutor </a:t>
            </a:r>
            <a:r>
              <a:rPr lang="zh-CN" altLang="en-US" sz="1600"/>
              <a:t>的</a:t>
            </a:r>
            <a:r>
              <a:rPr lang="en-US" altLang="zh-CN" sz="1600"/>
              <a:t>queue</a:t>
            </a:r>
            <a:r>
              <a:rPr lang="zh-CN" altLang="en-US" sz="1600"/>
              <a:t>属性</a:t>
            </a:r>
          </a:p>
          <a:p>
            <a:r>
              <a:rPr lang="zh-CN" altLang="en-US" sz="1600"/>
              <a:t>	</a:t>
            </a:r>
            <a:r>
              <a:rPr lang="en-US" altLang="zh-CN" sz="1600"/>
              <a:t>addConnectionExecutor</a:t>
            </a:r>
          </a:p>
          <a:p>
            <a:endParaRPr lang="en-US" altLang="zh-CN" sz="1600"/>
          </a:p>
          <a:p>
            <a:r>
              <a:rPr lang="en-US" altLang="zh-CN" sz="1600"/>
              <a:t>	closeConnectionExecutor	</a:t>
            </a:r>
            <a:r>
              <a:rPr lang="zh-CN" altLang="en-US" sz="1600" smtClean="0"/>
              <a:t>真</a:t>
            </a:r>
            <a:r>
              <a:rPr lang="zh-CN" altLang="en-US" sz="1600"/>
              <a:t>正关闭数据库连接时要这个线程池来异步处理</a:t>
            </a:r>
            <a:r>
              <a:rPr lang="en-US" altLang="zh-CN" sz="1600"/>
              <a:t>(</a:t>
            </a:r>
            <a:r>
              <a:rPr lang="zh-CN" altLang="en-US" sz="1600"/>
              <a:t>怪不得性能好，关闭连接动作都要异步</a:t>
            </a:r>
            <a:r>
              <a:rPr lang="en-US" altLang="zh-CN" sz="1600"/>
              <a:t>)</a:t>
            </a:r>
            <a:r>
              <a:rPr lang="zh-CN" altLang="en-US" sz="1600"/>
              <a:t>，是一个单线程的线程池，且 </a:t>
            </a:r>
            <a:r>
              <a:rPr lang="en-US" altLang="zh-CN" sz="1600"/>
              <a:t>queue = maximumPoolSize</a:t>
            </a:r>
          </a:p>
          <a:p>
            <a:r>
              <a:rPr lang="en-US" altLang="zh-CN" sz="1600"/>
              <a:t>	</a:t>
            </a:r>
          </a:p>
          <a:p>
            <a:r>
              <a:rPr lang="en-US" altLang="zh-CN" sz="1600"/>
              <a:t>	ConcurrentBag&lt;PoolEntry&gt;	</a:t>
            </a:r>
            <a:r>
              <a:rPr lang="zh-CN" altLang="en-US" sz="1600"/>
              <a:t>该对象有个属性 </a:t>
            </a:r>
            <a:r>
              <a:rPr lang="en-US" altLang="zh-CN" sz="1600"/>
              <a:t>CopyOnWriteArrayList </a:t>
            </a:r>
            <a:r>
              <a:rPr lang="zh-CN" altLang="en-US" sz="1600"/>
              <a:t>用来存放所有的 </a:t>
            </a:r>
            <a:r>
              <a:rPr lang="en-US" altLang="zh-CN" sz="1600"/>
              <a:t>PoolEntry</a:t>
            </a:r>
            <a:r>
              <a:rPr lang="zh-CN" altLang="en-US" sz="1600"/>
              <a:t>，</a:t>
            </a:r>
            <a:r>
              <a:rPr lang="en-US" altLang="zh-CN" sz="1600"/>
              <a:t>PoolEntry</a:t>
            </a:r>
            <a:r>
              <a:rPr lang="zh-CN" altLang="en-US" sz="1600"/>
              <a:t>中存放了真正的数据库</a:t>
            </a:r>
            <a:r>
              <a:rPr lang="en-US" altLang="zh-CN" sz="1600"/>
              <a:t>connection</a:t>
            </a:r>
          </a:p>
          <a:p>
            <a:r>
              <a:rPr lang="en-US" altLang="zh-CN" sz="1600"/>
              <a:t>	</a:t>
            </a:r>
          </a:p>
          <a:p>
            <a:r>
              <a:rPr lang="en-US" altLang="zh-CN" sz="1600"/>
              <a:t>	ProxyLeakTaskFactory	</a:t>
            </a:r>
            <a:r>
              <a:rPr lang="zh-CN" altLang="en-US" sz="1600"/>
              <a:t>检查连接有没有泄漏的情况</a:t>
            </a:r>
          </a:p>
          <a:p>
            <a:r>
              <a:rPr lang="zh-CN" altLang="en-US" sz="1600"/>
              <a:t>	</a:t>
            </a:r>
          </a:p>
          <a:p>
            <a:r>
              <a:rPr lang="zh-CN" altLang="en-US" sz="1600"/>
              <a:t>	</a:t>
            </a:r>
            <a:r>
              <a:rPr lang="en-US" altLang="zh-CN" sz="1600"/>
              <a:t>//</a:t>
            </a:r>
            <a:r>
              <a:rPr lang="zh-CN" altLang="en-US" sz="1600"/>
              <a:t>是一个定时任务调度线程池：</a:t>
            </a:r>
            <a:r>
              <a:rPr lang="en-US" altLang="zh-CN" sz="1600"/>
              <a:t>new ScheduledThreadPoolExecutor(1, threadFactory, new ThreadPoolExecutor.DiscardPolicy())</a:t>
            </a:r>
          </a:p>
          <a:p>
            <a:r>
              <a:rPr lang="en-US" altLang="zh-CN" sz="1600"/>
              <a:t>	//</a:t>
            </a:r>
            <a:r>
              <a:rPr lang="zh-CN" altLang="en-US" sz="1600"/>
              <a:t>用来执行定时任务的，主要有以下几种任务要执行：</a:t>
            </a:r>
          </a:p>
          <a:p>
            <a:r>
              <a:rPr lang="zh-CN" altLang="en-US" sz="1600"/>
              <a:t>	</a:t>
            </a:r>
            <a:r>
              <a:rPr lang="en-US" altLang="zh-CN" sz="1600"/>
              <a:t>1</a:t>
            </a:r>
            <a:r>
              <a:rPr lang="zh-CN" altLang="en-US" sz="1600"/>
              <a:t>、连接的最大存活时间</a:t>
            </a:r>
            <a:r>
              <a:rPr lang="en-US" altLang="zh-CN" sz="1600"/>
              <a:t>maxLifetime</a:t>
            </a:r>
            <a:r>
              <a:rPr lang="zh-CN" altLang="en-US" sz="1600"/>
              <a:t>控制，到时间的时候，会把连接标记为</a:t>
            </a:r>
            <a:r>
              <a:rPr lang="en-US" altLang="zh-CN" sz="1600"/>
              <a:t>evit</a:t>
            </a:r>
            <a:r>
              <a:rPr lang="zh-CN" altLang="en-US" sz="1600"/>
              <a:t>，等待后续别人拿到该连接后关闭，代码在 </a:t>
            </a:r>
            <a:r>
              <a:rPr lang="en-US" altLang="zh-CN" sz="1600"/>
              <a:t>HikariPool#createPoolEntry </a:t>
            </a:r>
            <a:r>
              <a:rPr lang="zh-CN" altLang="en-US" sz="1600"/>
              <a:t>中</a:t>
            </a:r>
          </a:p>
          <a:p>
            <a:r>
              <a:rPr lang="zh-CN" altLang="en-US" sz="1600"/>
              <a:t>	</a:t>
            </a:r>
            <a:r>
              <a:rPr lang="en-US" altLang="zh-CN" sz="1600"/>
              <a:t>2</a:t>
            </a:r>
            <a:r>
              <a:rPr lang="zh-CN" altLang="en-US" sz="1600"/>
              <a:t>、连接泄漏检测</a:t>
            </a:r>
            <a:r>
              <a:rPr lang="en-US" altLang="zh-CN" sz="1600"/>
              <a:t>(</a:t>
            </a:r>
            <a:r>
              <a:rPr lang="zh-CN" altLang="en-US" sz="1600"/>
              <a:t>某个连接被</a:t>
            </a:r>
            <a:r>
              <a:rPr lang="en-US" altLang="zh-CN" sz="1600"/>
              <a:t>get</a:t>
            </a:r>
            <a:r>
              <a:rPr lang="zh-CN" altLang="en-US" sz="1600"/>
              <a:t>后在 </a:t>
            </a:r>
            <a:r>
              <a:rPr lang="en-US" altLang="zh-CN" sz="1600"/>
              <a:t>leakDetectionThreshold </a:t>
            </a:r>
            <a:r>
              <a:rPr lang="zh-CN" altLang="en-US" sz="1600"/>
              <a:t>时间内没有归还</a:t>
            </a:r>
            <a:r>
              <a:rPr lang="en-US" altLang="zh-CN" sz="1600"/>
              <a:t>)</a:t>
            </a:r>
            <a:r>
              <a:rPr lang="zh-CN" altLang="en-US" sz="1600"/>
              <a:t>，就打印</a:t>
            </a:r>
            <a:r>
              <a:rPr lang="en-US" altLang="zh-CN" sz="1600"/>
              <a:t>warn</a:t>
            </a:r>
            <a:r>
              <a:rPr lang="zh-CN" altLang="en-US" sz="1600"/>
              <a:t>日志，其他不做啥，代码在 </a:t>
            </a:r>
            <a:r>
              <a:rPr lang="en-US" altLang="zh-CN" sz="1600"/>
              <a:t>ProxyLeakTask </a:t>
            </a:r>
            <a:r>
              <a:rPr lang="zh-CN" altLang="en-US" sz="1600"/>
              <a:t>中</a:t>
            </a:r>
          </a:p>
          <a:p>
            <a:r>
              <a:rPr lang="zh-CN" altLang="en-US" sz="1600"/>
              <a:t>	</a:t>
            </a:r>
            <a:r>
              <a:rPr lang="en-US" altLang="zh-CN" sz="1600"/>
              <a:t>3</a:t>
            </a:r>
            <a:r>
              <a:rPr lang="zh-CN" altLang="en-US" sz="1600"/>
              <a:t>、如果有多余的空闲连接，要删除到最小连接数 </a:t>
            </a:r>
            <a:r>
              <a:rPr lang="en-US" altLang="zh-CN" sz="1600"/>
              <a:t>minIdle</a:t>
            </a:r>
            <a:r>
              <a:rPr lang="zh-CN" altLang="en-US" sz="1600"/>
              <a:t>，调度的</a:t>
            </a:r>
            <a:r>
              <a:rPr lang="en-US" altLang="zh-CN" sz="1600"/>
              <a:t>Runnable</a:t>
            </a:r>
            <a:r>
              <a:rPr lang="zh-CN" altLang="en-US" sz="1600"/>
              <a:t>对象就是 </a:t>
            </a:r>
            <a:r>
              <a:rPr lang="en-US" altLang="zh-CN" sz="1600"/>
              <a:t>houseKeeperTask</a:t>
            </a:r>
          </a:p>
          <a:p>
            <a:r>
              <a:rPr lang="en-US" altLang="zh-CN" sz="1600"/>
              <a:t>	houseKeepingExecutorService</a:t>
            </a:r>
          </a:p>
          <a:p>
            <a:r>
              <a:rPr lang="en-US" altLang="zh-CN" sz="1600"/>
              <a:t>	houseKeeperTask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9829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7704" y="476672"/>
            <a:ext cx="457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/>
              <a:t>1、</a:t>
            </a:r>
            <a:r>
              <a:rPr lang="zh-CN" altLang="en-US"/>
              <a:t>能够获取数据库连</a:t>
            </a:r>
            <a:r>
              <a:rPr lang="zh-CN" altLang="en-US" smtClean="0"/>
              <a:t>接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536" y="1293331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com.zaxxer.hikari.util.DriverDataSource#getConnection(…….)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874235"/>
            <a:ext cx="864096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 getConnection(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 username,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 password)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SQLException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Properties cloned = (Properties)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driverProperties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.clone();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(username 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cloned.put(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"user"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username);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(cloned.containsKey(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"username"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cloned.put(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"username"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username);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(password 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cloned.put(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"password"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password);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driver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.connect(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jdbcUrl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cloned);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620688"/>
            <a:ext cx="8352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ConcurrentBag </a:t>
            </a:r>
            <a:r>
              <a:rPr lang="zh-CN" altLang="en-US"/>
              <a:t>：数据库连接的容器放在这里，且</a:t>
            </a:r>
            <a:r>
              <a:rPr lang="en-US" altLang="zh-CN"/>
              <a:t>ConcurrentBag</a:t>
            </a:r>
            <a:r>
              <a:rPr lang="zh-CN" altLang="en-US"/>
              <a:t>是</a:t>
            </a:r>
            <a:r>
              <a:rPr lang="en-US" altLang="zh-CN"/>
              <a:t>HikariPool</a:t>
            </a:r>
            <a:r>
              <a:rPr lang="zh-CN" altLang="en-US"/>
              <a:t>的一个属性</a:t>
            </a:r>
          </a:p>
          <a:p>
            <a:r>
              <a:rPr lang="zh-CN" altLang="en-US"/>
              <a:t>	</a:t>
            </a:r>
            <a:r>
              <a:rPr lang="en-US" altLang="zh-CN"/>
              <a:t>CopyOnWriteArrayList&lt;PoolEntry&gt; sharedList; //</a:t>
            </a:r>
            <a:r>
              <a:rPr lang="zh-CN" altLang="en-US"/>
              <a:t>存放所有的连接</a:t>
            </a:r>
          </a:p>
          <a:p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ThreadLocal&lt;List&lt;Object&gt;&gt; threadList; // ThreadLocal</a:t>
            </a:r>
            <a:r>
              <a:rPr lang="zh-CN" altLang="en-US"/>
              <a:t>中缓存的数据库连接，最多缓存</a:t>
            </a:r>
            <a:r>
              <a:rPr lang="en-US" altLang="zh-CN"/>
              <a:t>50</a:t>
            </a:r>
            <a:r>
              <a:rPr lang="zh-CN" altLang="en-US"/>
              <a:t>个</a:t>
            </a:r>
          </a:p>
          <a:p>
            <a:r>
              <a:rPr lang="zh-CN" altLang="en-US"/>
              <a:t>	</a:t>
            </a:r>
            <a:r>
              <a:rPr lang="en-US" altLang="zh-CN"/>
              <a:t>IBagStateListener listener; </a:t>
            </a:r>
            <a:r>
              <a:rPr lang="zh-CN" altLang="en-US"/>
              <a:t>这个就是 </a:t>
            </a:r>
            <a:r>
              <a:rPr lang="en-US" altLang="zh-CN"/>
              <a:t>HikariPool </a:t>
            </a:r>
            <a:r>
              <a:rPr lang="zh-CN" altLang="en-US"/>
              <a:t>对象，用来添加连接的：</a:t>
            </a:r>
            <a:r>
              <a:rPr lang="en-US" altLang="zh-CN"/>
              <a:t>addBagItem(int number)</a:t>
            </a:r>
          </a:p>
          <a:p>
            <a:r>
              <a:rPr lang="en-US" altLang="zh-CN"/>
              <a:t>	AtomicInteger waiters; //</a:t>
            </a:r>
            <a:r>
              <a:rPr lang="zh-CN" altLang="en-US"/>
              <a:t>目前已有的数据库连接都被拿完了，还有多少个正在等待获取连接的</a:t>
            </a:r>
          </a:p>
          <a:p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SynchronousQueue&lt;T&gt; handoffQueue; //</a:t>
            </a:r>
            <a:r>
              <a:rPr lang="zh-CN" altLang="en-US"/>
              <a:t>某个线程归还连接后不用再放入</a:t>
            </a:r>
            <a:r>
              <a:rPr lang="en-US" altLang="zh-CN"/>
              <a:t>sharedList</a:t>
            </a:r>
            <a:r>
              <a:rPr lang="zh-CN" altLang="en-US"/>
              <a:t>，而是通过这个</a:t>
            </a:r>
            <a:r>
              <a:rPr lang="en-US" altLang="zh-CN"/>
              <a:t>queue</a:t>
            </a:r>
            <a:r>
              <a:rPr lang="zh-CN" altLang="en-US"/>
              <a:t>直接交给其他想要获取连接的线程</a:t>
            </a:r>
          </a:p>
          <a:p>
            <a:endParaRPr lang="en-US" altLang="zh-CN" smtClean="0"/>
          </a:p>
          <a:p>
            <a:endParaRPr lang="en-US" altLang="zh-CN"/>
          </a:p>
          <a:p>
            <a:endParaRPr lang="zh-CN" altLang="en-US"/>
          </a:p>
          <a:p>
            <a:r>
              <a:rPr lang="en-US" altLang="zh-CN"/>
              <a:t>PoolEntry </a:t>
            </a:r>
            <a:r>
              <a:rPr lang="zh-CN" altLang="en-US"/>
              <a:t>：</a:t>
            </a:r>
          </a:p>
          <a:p>
            <a:r>
              <a:rPr lang="zh-CN" altLang="en-US"/>
              <a:t>	</a:t>
            </a:r>
            <a:r>
              <a:rPr lang="en-US" altLang="zh-CN"/>
              <a:t>Connection connection; //</a:t>
            </a:r>
            <a:r>
              <a:rPr lang="zh-CN" altLang="en-US"/>
              <a:t>真正的数据库连接</a:t>
            </a:r>
          </a:p>
        </p:txBody>
      </p:sp>
    </p:spTree>
    <p:extLst>
      <p:ext uri="{BB962C8B-B14F-4D97-AF65-F5344CB8AC3E}">
        <p14:creationId xmlns:p14="http://schemas.microsoft.com/office/powerpoint/2010/main" val="3012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908720"/>
            <a:ext cx="709228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通过</a:t>
            </a:r>
            <a:r>
              <a:rPr lang="en-US" altLang="zh-CN"/>
              <a:t>Javassist</a:t>
            </a:r>
            <a:r>
              <a:rPr lang="zh-CN" altLang="en-US"/>
              <a:t>来生成的各种代理对象：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	</a:t>
            </a:r>
            <a:r>
              <a:rPr lang="zh-CN" altLang="zh-CN"/>
              <a:t>HikariProxyConnection</a:t>
            </a:r>
            <a:endParaRPr lang="en-US" altLang="zh-CN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	HikariProxyStatement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	ProxyFactory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	HikariProxyResultSet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54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चित्र में ये शामिल हो सकता है: 1 व्यक्त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766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3466" y="342900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推荐资料：</a:t>
            </a:r>
            <a:endParaRPr lang="en-US" altLang="zh-CN" smtClean="0"/>
          </a:p>
          <a:p>
            <a:r>
              <a:rPr lang="en-US" altLang="zh-CN">
                <a:hlinkClick r:id="rId3"/>
              </a:rPr>
              <a:t>https://</a:t>
            </a:r>
            <a:r>
              <a:rPr lang="en-US" altLang="zh-CN" smtClean="0">
                <a:hlinkClick r:id="rId3"/>
              </a:rPr>
              <a:t>www.cnblogs.com/hama1993/p/11421579.html</a:t>
            </a:r>
            <a:r>
              <a:rPr lang="en-US" altLang="zh-CN" smtClean="0"/>
              <a:t> （</a:t>
            </a:r>
            <a:r>
              <a:rPr lang="zh-CN" altLang="en-US" smtClean="0"/>
              <a:t>强烈推荐</a:t>
            </a:r>
            <a:r>
              <a:rPr lang="en-US" altLang="zh-CN" smtClean="0"/>
              <a:t>）</a:t>
            </a:r>
          </a:p>
          <a:p>
            <a:r>
              <a:rPr lang="en-US" altLang="zh-CN" smtClean="0"/>
              <a:t>《HikariCP</a:t>
            </a:r>
            <a:r>
              <a:rPr lang="zh-CN" altLang="en-US" smtClean="0"/>
              <a:t>数据库连接池实战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5454516"/>
            <a:ext cx="56166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后续如果大家有兴趣，我可以专门组织一次技术分享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0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116632"/>
            <a:ext cx="8568952" cy="61050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private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setupConnection(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 connection)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ConnectionSetupException{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try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………………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(connection.isReadOnly() 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isReadOnly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connection.setReadOnly(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isReadOnly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(connection.getAutoCommit() 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isAutoCommit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connection.setAutoCommit(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isAutoCommit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checkDriverSupport(connection);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transactionIsolation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defaultTransactionIsolation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connection.setTransactionIsolation(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transactionIsolation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catalog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connection.setCatalog(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catalog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schema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connection.setSchema(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schema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executeSql(connection,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.getConnectionInitSql(),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………………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catch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(SQLException e)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 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ConnectionSetupException(e);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3992" y="215811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检</a:t>
            </a:r>
            <a:r>
              <a:rPr lang="zh-CN" altLang="en-US" sz="1600" smtClean="0"/>
              <a:t>查连接是否可用</a:t>
            </a:r>
            <a:endParaRPr lang="zh-CN" altLang="en-US" sz="1600"/>
          </a:p>
        </p:txBody>
      </p:sp>
      <p:cxnSp>
        <p:nvCxnSpPr>
          <p:cNvPr id="6" name="直接箭头连接符 5"/>
          <p:cNvCxnSpPr>
            <a:stCxn id="4" idx="1"/>
          </p:cNvCxnSpPr>
          <p:nvPr/>
        </p:nvCxnSpPr>
        <p:spPr>
          <a:xfrm flipH="1">
            <a:off x="3347864" y="2327394"/>
            <a:ext cx="3156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07904" y="3195577"/>
            <a:ext cx="5256584" cy="261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isUseJdbc4Validation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config.getConnectionTestQuery() ==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10378" y="3715022"/>
            <a:ext cx="5254110" cy="6001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isUseJdbc4Validation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connection.isValid(validationSeconds);</a:t>
            </a: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</a:t>
            </a:r>
            <a:r>
              <a:rPr kumimoji="0" lang="zh-CN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底层使用</a:t>
            </a: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PING</a:t>
            </a:r>
            <a:r>
              <a:rPr kumimoji="0" lang="zh-CN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命令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308304" y="2496671"/>
            <a:ext cx="0" cy="67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308304" y="3457187"/>
            <a:ext cx="0" cy="257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504" y="445895"/>
            <a:ext cx="813690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 poolEntry = createPoolEntry();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创建数据库连接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connectionBag.add(poolEntry</a:t>
            </a:r>
            <a:r>
              <a:rPr lang="en-US" altLang="zh-CN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 //</a:t>
            </a:r>
            <a:r>
              <a:rPr lang="zh-CN" altLang="en-US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放入到容器中，容器类型为</a:t>
            </a:r>
            <a:r>
              <a:rPr lang="en-US" altLang="zh-CN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lang="en-US" altLang="zh-CN" sz="1400"/>
              <a:t>CopyOnWriteArrayList</a:t>
            </a:r>
            <a:endParaRPr lang="zh-CN" altLang="zh-CN" sz="1400">
              <a:solidFill>
                <a:srgbClr val="00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472" y="1162505"/>
            <a:ext cx="906352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closed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.info(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"ConcurrentBag has been closed, ignoring add()"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 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IllegalStateException(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"ConcurrentBag has been closed, ignoring add()"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sharedList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.add(bagEntry);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spin until a thread takes it or none are waiting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while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waiters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.get() &gt;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bagEntry.getState() ==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!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handoffQueue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.offer(bagEntry)) {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yield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0458" y="4172688"/>
            <a:ext cx="741682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handoffQueue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SynchronousQueue&lt;&gt;(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1520" y="4725144"/>
            <a:ext cx="756084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STATE_IN_USE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STATE_REMOVED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-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STATE_RESERVED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-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面是第一次建立连接的过程，如果不是第一次呢？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1608" y="979357"/>
            <a:ext cx="883488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addBagItem(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waiting)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boolean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shouldAdd = waiting -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addConnectionQueue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.size() &gt;=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Yes, &gt;= is intentional.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(shouldAdd)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addConnectionExecutor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.submit(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poolEntryCreator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504" y="2852936"/>
            <a:ext cx="8676456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sleepBackoff 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250L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while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poolState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==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POOL_NORMAL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shouldCreateAnotherConnection())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 poolEntry = createPoolEntry();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(poolEntry 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connectionBag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.add(poolEntry);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.debug(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"{} - Added connection {}"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poolEntry.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loggingPrefix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logPoolState(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loggingPrefix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Boolean.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843808" y="206084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8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-2738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建立好连接并放入</a:t>
            </a:r>
            <a:r>
              <a:rPr lang="zh-CN" altLang="en-US" sz="1400"/>
              <a:t>容</a:t>
            </a:r>
            <a:r>
              <a:rPr lang="zh-CN" altLang="en-US" sz="1400" smtClean="0"/>
              <a:t>器后，后续怎么获取该连接呢：</a:t>
            </a:r>
            <a:r>
              <a:rPr lang="en-US" altLang="zh-CN" sz="1400" smtClean="0"/>
              <a:t>com.zaxxer.hikari.util.ConcurrentBag#borrow(……)</a:t>
            </a:r>
            <a:endParaRPr lang="zh-CN" altLang="en-US" sz="140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260648"/>
            <a:ext cx="8784976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borrow(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timeout,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TimeUnit timeUnit)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InterruptedException</a:t>
            </a:r>
            <a:r>
              <a:rPr lang="en-US" altLang="zh-CN" sz="12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List&lt;Object&gt; list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threadList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 = list.size() 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 i &gt;=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 i--)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Object entry = list.remove(i);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weakThreadLocals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? ((WeakReference&lt;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&gt;) entry).get() : 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entry;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(bagEntry 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bagEntry.compareAndSet(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waiting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waiters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.incrementAndGet();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try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 :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sharedList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(bagEntry.compareAndSet(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(waiting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listener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.addBagItem(waiting 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listener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.addBagItem(waiting);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timeout = timeUnit.toNanos(timeout);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do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start 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currentTime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handoffQueue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.poll(timeout,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NANOSECONDS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(bagEntry ==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|| bagEntry.compareAndSet(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timeout -=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elapsedNanos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(start);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while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(timeout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10_000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finally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waiters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.decrementAndGet();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3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能够获取数据库连接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2、</a:t>
            </a:r>
            <a:r>
              <a:rPr lang="zh-CN" altLang="en-US">
                <a:solidFill>
                  <a:srgbClr val="FF0000"/>
                </a:solidFill>
              </a:rPr>
              <a:t>能够将连接存储在池子中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3、</a:t>
            </a:r>
            <a:r>
              <a:rPr lang="zh-CN" altLang="en-US">
                <a:solidFill>
                  <a:srgbClr val="FF0000"/>
                </a:solidFill>
              </a:rPr>
              <a:t>使用连接时直接从池子中获取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4、</a:t>
            </a:r>
            <a:r>
              <a:rPr lang="zh-CN" altLang="en-US"/>
              <a:t>使用完之后归还到池子中</a:t>
            </a:r>
            <a:endParaRPr lang="en-US" altLang="zh-CN"/>
          </a:p>
          <a:p>
            <a:r>
              <a:rPr lang="en-US" altLang="zh-CN"/>
              <a:t>5、</a:t>
            </a:r>
            <a:r>
              <a:rPr lang="zh-CN" altLang="en-US"/>
              <a:t>池子的最大值和最小值可以自由配置</a:t>
            </a:r>
            <a:endParaRPr lang="en-US" altLang="zh-CN"/>
          </a:p>
          <a:p>
            <a:r>
              <a:rPr lang="en-US" altLang="zh-CN"/>
              <a:t>6、</a:t>
            </a:r>
            <a:r>
              <a:rPr lang="zh-CN" altLang="en-US"/>
              <a:t>连接不够用时可以新建</a:t>
            </a:r>
            <a:endParaRPr lang="en-US" altLang="zh-CN"/>
          </a:p>
          <a:p>
            <a:r>
              <a:rPr lang="en-US" altLang="zh-CN"/>
              <a:t>7、</a:t>
            </a:r>
            <a:r>
              <a:rPr lang="zh-CN" altLang="en-US"/>
              <a:t>连接空闲时可以关闭一部分</a:t>
            </a:r>
            <a:endParaRPr lang="en-US" altLang="zh-CN"/>
          </a:p>
          <a:p>
            <a:r>
              <a:rPr lang="en-US" altLang="zh-CN"/>
              <a:t>8、</a:t>
            </a:r>
            <a:r>
              <a:rPr lang="zh-CN" altLang="en-US"/>
              <a:t>获取连接要有超时时间限制</a:t>
            </a:r>
            <a:endParaRPr lang="en-US" altLang="zh-CN"/>
          </a:p>
          <a:p>
            <a:r>
              <a:rPr lang="en-US" altLang="zh-CN"/>
              <a:t>9</a:t>
            </a:r>
            <a:r>
              <a:rPr lang="en-US" altLang="zh-CN" smtClean="0"/>
              <a:t>、</a:t>
            </a:r>
            <a:r>
              <a:rPr lang="zh-CN" altLang="en-US"/>
              <a:t>所有已创建的连接要有最大存活时</a:t>
            </a:r>
            <a:r>
              <a:rPr lang="zh-CN" altLang="en-US" smtClean="0"/>
              <a:t>间</a:t>
            </a:r>
            <a:endParaRPr lang="en-US" altLang="zh-CN"/>
          </a:p>
          <a:p>
            <a:r>
              <a:rPr lang="en-US" altLang="zh-CN"/>
              <a:t>10、</a:t>
            </a:r>
            <a:r>
              <a:rPr lang="zh-CN" altLang="en-US"/>
              <a:t>归还连接时可以自动关闭打开的资源，如</a:t>
            </a:r>
            <a:r>
              <a:rPr lang="en-US" altLang="zh-CN"/>
              <a:t>Statement</a:t>
            </a:r>
          </a:p>
          <a:p>
            <a:r>
              <a:rPr lang="en-US" altLang="zh-CN"/>
              <a:t>11、</a:t>
            </a:r>
            <a:r>
              <a:rPr lang="zh-CN" altLang="en-US"/>
              <a:t>连接泄漏检测：规定时间内连接未归还就日志告警</a:t>
            </a:r>
            <a:endParaRPr lang="en-US" altLang="zh-CN"/>
          </a:p>
          <a:p>
            <a:r>
              <a:rPr lang="en-US" altLang="zh-CN"/>
              <a:t>12、</a:t>
            </a:r>
            <a:r>
              <a:rPr lang="zh-CN" altLang="en-US"/>
              <a:t>支持事务操作</a:t>
            </a:r>
            <a:endParaRPr lang="en-US" altLang="zh-CN"/>
          </a:p>
          <a:p>
            <a:r>
              <a:rPr lang="en-US" altLang="zh-CN"/>
              <a:t>13、</a:t>
            </a:r>
            <a:r>
              <a:rPr lang="zh-CN" altLang="en-US"/>
              <a:t>暴露连接池内部的各个数据指标，用来监控</a:t>
            </a:r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7744" y="18864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使用</a:t>
            </a:r>
            <a:r>
              <a:rPr lang="zh-CN" altLang="en-US" smtClean="0"/>
              <a:t>完归</a:t>
            </a:r>
            <a:r>
              <a:rPr lang="zh-CN" altLang="en-US"/>
              <a:t>还到池子中</a:t>
            </a:r>
            <a:endParaRPr lang="en-US" altLang="zh-CN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660757"/>
            <a:ext cx="8856984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final void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close()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throws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SQLException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Closing statements can cause connection eviction, so this must run before the conditional below</a:t>
            </a:r>
            <a:b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closeStatements();</a:t>
            </a: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</a:t>
            </a:r>
            <a:r>
              <a:rPr kumimoji="0" lang="zh-CN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数据类型：</a:t>
            </a:r>
            <a:r>
              <a:rPr lang="en-US" altLang="zh-CN" sz="1100" smtClean="0"/>
              <a:t> </a:t>
            </a:r>
            <a:r>
              <a:rPr lang="en-US" altLang="zh-CN" sz="1100"/>
              <a:t>FastList&lt;Statement&gt; </a:t>
            </a:r>
            <a:r>
              <a:rPr lang="en-US" altLang="zh-CN" sz="1100" b="1" smtClean="0"/>
              <a:t>openStatements，Connection create statement </a:t>
            </a:r>
            <a:r>
              <a:rPr lang="zh-CN" altLang="en-US" sz="1100" b="1" smtClean="0"/>
              <a:t>的时候会 </a:t>
            </a:r>
            <a:r>
              <a:rPr lang="en-US" altLang="zh-CN" sz="1100" b="1" smtClean="0"/>
              <a:t>add </a:t>
            </a:r>
            <a:r>
              <a:rPr lang="zh-CN" altLang="en-US" sz="1100" b="1" smtClean="0"/>
              <a:t>到 </a:t>
            </a:r>
            <a:r>
              <a:rPr lang="en-US" altLang="zh-CN" sz="1100" b="1" smtClean="0"/>
              <a:t>list </a:t>
            </a:r>
            <a:r>
              <a:rPr lang="zh-CN" altLang="en-US" sz="1100" b="1" smtClean="0"/>
              <a:t>中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delegate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!= ClosedConnection.</a:t>
            </a:r>
            <a:r>
              <a:rPr kumimoji="0" lang="zh-CN" altLang="zh-CN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CLOSED_CONNECTION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1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leakTask.cancel();</a:t>
            </a:r>
            <a:br>
              <a:rPr kumimoji="0" lang="zh-CN" altLang="zh-CN" sz="11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try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isCommitStateDirty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!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isAutoCommit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delegate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.rollback();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lastAccess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currentTime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LOGGER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.debug(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“{} - Executed rollback on connection {} due to dirty commit state on close().”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.getPoolName(),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delegate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}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dirtyBits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!=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.resetConnectionState(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dirtyBits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lastAccess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currentTime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}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delegate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.clearWarnings();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catch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(SQLException e) 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when connections are aborted, exceptions are often thrown that should not reach the application</a:t>
            </a:r>
            <a:b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(!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.isMarkedEvicted()) 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checkException(e);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}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finally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delegate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ClosedConnection.</a:t>
            </a:r>
            <a:r>
              <a:rPr kumimoji="0" lang="zh-CN" altLang="zh-CN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CLOSED_CONNECTION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1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poolEntry.recycle(lastAccess);</a:t>
            </a:r>
            <a:r>
              <a:rPr kumimoji="0" lang="en-US" altLang="zh-CN" sz="11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</a:t>
            </a:r>
            <a:r>
              <a:rPr kumimoji="0" lang="zh-CN" altLang="en-US" sz="11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归还连接到池子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9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2736</Words>
  <Application>Microsoft Office PowerPoint</Application>
  <PresentationFormat>全屏显示(4:3)</PresentationFormat>
  <Paragraphs>247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246</cp:revision>
  <dcterms:created xsi:type="dcterms:W3CDTF">2020-05-27T13:59:30Z</dcterms:created>
  <dcterms:modified xsi:type="dcterms:W3CDTF">2020-06-02T13:52:42Z</dcterms:modified>
</cp:coreProperties>
</file>