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9" r:id="rId2"/>
    <p:sldId id="321" r:id="rId3"/>
    <p:sldId id="256" r:id="rId4"/>
    <p:sldId id="257" r:id="rId5"/>
    <p:sldId id="258" r:id="rId6"/>
    <p:sldId id="259" r:id="rId7"/>
    <p:sldId id="260" r:id="rId8"/>
    <p:sldId id="261" r:id="rId9"/>
    <p:sldId id="281" r:id="rId10"/>
    <p:sldId id="278" r:id="rId11"/>
    <p:sldId id="274" r:id="rId12"/>
    <p:sldId id="293" r:id="rId13"/>
    <p:sldId id="279" r:id="rId14"/>
    <p:sldId id="282" r:id="rId15"/>
    <p:sldId id="294" r:id="rId16"/>
    <p:sldId id="295" r:id="rId17"/>
    <p:sldId id="284" r:id="rId18"/>
    <p:sldId id="286" r:id="rId19"/>
    <p:sldId id="287" r:id="rId20"/>
    <p:sldId id="296" r:id="rId21"/>
    <p:sldId id="314" r:id="rId22"/>
    <p:sldId id="315" r:id="rId23"/>
    <p:sldId id="316" r:id="rId24"/>
    <p:sldId id="317" r:id="rId25"/>
    <p:sldId id="318" r:id="rId26"/>
    <p:sldId id="298" r:id="rId27"/>
    <p:sldId id="262" r:id="rId28"/>
    <p:sldId id="322" r:id="rId29"/>
    <p:sldId id="263" r:id="rId30"/>
    <p:sldId id="264" r:id="rId31"/>
    <p:sldId id="299" r:id="rId32"/>
    <p:sldId id="300" r:id="rId33"/>
    <p:sldId id="305" r:id="rId34"/>
    <p:sldId id="306" r:id="rId35"/>
    <p:sldId id="329" r:id="rId36"/>
    <p:sldId id="328" r:id="rId37"/>
    <p:sldId id="308" r:id="rId38"/>
    <p:sldId id="312" r:id="rId39"/>
    <p:sldId id="307" r:id="rId40"/>
    <p:sldId id="309" r:id="rId41"/>
    <p:sldId id="323" r:id="rId42"/>
    <p:sldId id="324" r:id="rId43"/>
    <p:sldId id="325" r:id="rId44"/>
    <p:sldId id="326" r:id="rId45"/>
    <p:sldId id="327" r:id="rId46"/>
    <p:sldId id="310" r:id="rId47"/>
    <p:sldId id="333" r:id="rId48"/>
    <p:sldId id="334" r:id="rId49"/>
    <p:sldId id="331" r:id="rId50"/>
    <p:sldId id="320" r:id="rId51"/>
    <p:sldId id="332" r:id="rId52"/>
    <p:sldId id="267" r:id="rId53"/>
    <p:sldId id="26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BC75-664E-4AB9-BF46-B197648929C3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854EF-90E6-4A71-9136-542984C18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7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https://www.jianshu.com/p/80e25cb1d81a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854EF-90E6-4A71-9136-542984C18A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6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https://juejin.im/post/5aaf4c556fb9a028b547af83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854EF-90E6-4A71-9136-542984C18A7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1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2018/7/23/Monday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neoremind.com/2016/02/springmvc%E7%9A%84%E4%B8%80%E4%BA%9B%E5%B8%B8%E7%94%A8%E6%9C%80%E4%BD%B3%E5%AE%9E%E8%B7%B5/" TargetMode="External"/><Relationship Id="rId2" Type="http://schemas.openxmlformats.org/officeDocument/2006/relationships/hyperlink" Target="https://juejin.im/post/5aaf4c556fb9a028b547af8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csdn.net/congcong68/article/details/404512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uc-manager2/D:\/programs\/Java\/jdk8\/jdk1.8.0_131\/jre\/lib\/rt.jar%3cjava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eclipse-javadoc:%E2%98%82=uc-manager2/D:\/programs\/Java\/jdk8\/jdk1.8.0_131\/jre\/lib\/rt.jar%3cjava.lang.reflect" TargetMode="External"/><Relationship Id="rId4" Type="http://schemas.openxmlformats.org/officeDocument/2006/relationships/hyperlink" Target="eclipse-javadoc:%E2%98%82=uc-manager2/D:\/programs\/Java\/jdk8\/jdk1.8.0_131\/jre\/lib\/rt.jar%3cjava.la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post/5aaf4c556fb9a028b547af83" TargetMode="External"/><Relationship Id="rId2" Type="http://schemas.openxmlformats.org/officeDocument/2006/relationships/hyperlink" Target="https://blog.csdn.net/congcong68/article/details/4045123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remind.com/2016/02/springmvc%E7%9A%84%E4%B8%80%E4%BA%9B%E5%B8%B8%E7%94%A8%E6%9C%80%E4%BD%B3%E5%AE%9E%E8%B7%B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51803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SpringMVC </a:t>
            </a:r>
            <a:r>
              <a:rPr lang="zh-CN" altLang="en-US" sz="2800" smtClean="0"/>
              <a:t>科普入门</a:t>
            </a:r>
            <a:endParaRPr lang="zh-CN" altLang="en-US" sz="2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7" y="1268760"/>
            <a:ext cx="446449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3640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举例：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1161" y="222387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/>
              <a:t>占位符类型：</a:t>
            </a:r>
            <a:endParaRPr lang="en-US" altLang="zh-CN" sz="1200" b="1" smtClean="0"/>
          </a:p>
          <a:p>
            <a:endParaRPr lang="en-US" altLang="zh-CN" sz="1200" smtClean="0"/>
          </a:p>
          <a:p>
            <a:r>
              <a:rPr lang="en-US" altLang="zh-CN" sz="1200" smtClean="0"/>
              <a:t>@</a:t>
            </a:r>
            <a:r>
              <a:rPr lang="en-US" altLang="zh-CN" sz="1200"/>
              <a:t>RequestMapping(value="/owners/{ownerId}", method=RequestMethod.GET)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401783" y="105273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/>
              <a:t>普通类型：</a:t>
            </a:r>
            <a:endParaRPr lang="en-US" altLang="zh-CN" sz="1200" b="1" smtClean="0"/>
          </a:p>
          <a:p>
            <a:endParaRPr lang="en-US" altLang="zh-CN" sz="1200" smtClean="0"/>
          </a:p>
          <a:p>
            <a:r>
              <a:rPr lang="en-US" altLang="zh-CN" sz="1200" smtClean="0"/>
              <a:t>@</a:t>
            </a:r>
            <a:r>
              <a:rPr lang="en-US" altLang="zh-CN" sz="1200"/>
              <a:t>RequestMapping(method=RequestMethod.POST, value="/rest/user/add", produces = MediaType.APPLICATION_JSON_VALUE )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01783" y="3212976"/>
            <a:ext cx="794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/>
              <a:t>正则表达式类型：</a:t>
            </a:r>
            <a:endParaRPr lang="en-US" altLang="zh-CN" sz="1200" b="1"/>
          </a:p>
          <a:p>
            <a:endParaRPr lang="en-US" altLang="zh-CN" sz="1400" smtClean="0"/>
          </a:p>
          <a:p>
            <a:r>
              <a:rPr lang="en-US" altLang="zh-CN" sz="1400" smtClean="0"/>
              <a:t>@</a:t>
            </a:r>
            <a:r>
              <a:rPr lang="en-US" altLang="zh-CN" sz="1400"/>
              <a:t>RequestMapping("/spring-web/{symbolicName:[a-z-]+}-{version:\d\.\d\.\d}.{extension:\.[a-z]}")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431161" y="4437112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/>
              <a:t>Params: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@</a:t>
            </a:r>
            <a:r>
              <a:rPr lang="en-US" altLang="zh-CN" sz="1200"/>
              <a:t>RequestMapping(value = "/pets/{petId}", method = RequestMethod.GET, params="myParam=myValue")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401783" y="558924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/>
              <a:t>Headers: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@</a:t>
            </a:r>
            <a:r>
              <a:rPr lang="en-US" altLang="zh-CN" sz="1200"/>
              <a:t>RequestMapping(value = "/pets", method = RequestMethod.GET, headers="Referer=http://www.ifeng.com/")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5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8" y="1128487"/>
            <a:ext cx="44195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mtClean="0"/>
              <a:t>@PathVariable</a:t>
            </a:r>
            <a:r>
              <a:rPr lang="zh-CN" altLang="en-US" smtClean="0"/>
              <a:t>：获取</a:t>
            </a:r>
            <a:r>
              <a:rPr lang="en-US" altLang="zh-CN" b="1" smtClean="0"/>
              <a:t>URL</a:t>
            </a:r>
            <a:r>
              <a:rPr lang="zh-CN" altLang="en-US" smtClean="0"/>
              <a:t>中的某些参数值</a:t>
            </a: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0" y="1628800"/>
            <a:ext cx="8910389" cy="194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8" y="4797152"/>
            <a:ext cx="8608740" cy="16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2930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如果使用</a:t>
            </a:r>
            <a:r>
              <a:rPr lang="en-US" altLang="zh-CN" smtClean="0"/>
              <a:t>HTTP Servlet</a:t>
            </a:r>
            <a:r>
              <a:rPr lang="zh-CN" altLang="en-US" smtClean="0"/>
              <a:t>呢？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90872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@RequestParam:</a:t>
            </a:r>
            <a:r>
              <a:rPr lang="zh-CN" altLang="en-US" b="1" smtClean="0"/>
              <a:t>获取</a:t>
            </a:r>
            <a:r>
              <a:rPr lang="en-US" altLang="zh-CN" b="1" smtClean="0"/>
              <a:t>URL</a:t>
            </a:r>
            <a:r>
              <a:rPr lang="zh-CN" altLang="en-US" b="1" smtClean="0"/>
              <a:t>中的</a:t>
            </a:r>
            <a:r>
              <a:rPr lang="en-US" altLang="zh-CN" b="1" smtClean="0"/>
              <a:t>key-value</a:t>
            </a:r>
            <a:r>
              <a:rPr lang="zh-CN" altLang="en-US" b="1" smtClean="0"/>
              <a:t>值，不管是</a:t>
            </a:r>
            <a:r>
              <a:rPr lang="en-US" altLang="zh-CN" b="1" smtClean="0"/>
              <a:t>GET</a:t>
            </a:r>
            <a:r>
              <a:rPr lang="zh-CN" altLang="en-US" b="1" smtClean="0"/>
              <a:t>还是</a:t>
            </a:r>
            <a:r>
              <a:rPr lang="en-US" altLang="zh-CN" b="1" smtClean="0"/>
              <a:t>POST</a:t>
            </a:r>
            <a:r>
              <a:rPr lang="zh-CN" altLang="en-US" b="1" smtClean="0"/>
              <a:t>，只管</a:t>
            </a:r>
            <a:r>
              <a:rPr lang="en-US" altLang="zh-CN" b="1" smtClean="0"/>
              <a:t>URL</a:t>
            </a:r>
            <a:r>
              <a:rPr lang="zh-CN" altLang="en-US" b="1" smtClean="0"/>
              <a:t>，与</a:t>
            </a:r>
            <a:r>
              <a:rPr lang="en-US" altLang="zh-CN" b="1" smtClean="0"/>
              <a:t>body</a:t>
            </a:r>
            <a:r>
              <a:rPr lang="zh-CN" altLang="en-US" b="1" smtClean="0"/>
              <a:t>无关</a:t>
            </a:r>
            <a:r>
              <a:rPr lang="en-US" altLang="zh-CN" b="1" smtClean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3851756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http://localhost:7777/scan/l/register?username="Johny"&amp;password="123123"&amp;auth=true')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6" y="4365104"/>
            <a:ext cx="6086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78521"/>
              </p:ext>
            </p:extLst>
          </p:nvPr>
        </p:nvGraphicFramePr>
        <p:xfrm>
          <a:off x="395536" y="1916832"/>
          <a:ext cx="7920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value()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需要获取</a:t>
                      </a:r>
                      <a:r>
                        <a:rPr lang="en-US" altLang="zh-CN" sz="1800" smtClean="0"/>
                        <a:t>URL</a:t>
                      </a:r>
                      <a:r>
                        <a:rPr lang="zh-CN" altLang="en-US" sz="1800" smtClean="0"/>
                        <a:t>中</a:t>
                      </a:r>
                      <a:r>
                        <a:rPr lang="en-US" altLang="zh-CN" sz="1800" smtClean="0"/>
                        <a:t>value</a:t>
                      </a:r>
                      <a:r>
                        <a:rPr lang="zh-CN" altLang="en-US" sz="1800" smtClean="0"/>
                        <a:t>的</a:t>
                      </a:r>
                      <a:r>
                        <a:rPr lang="en-US" altLang="zh-CN" sz="1800" smtClean="0"/>
                        <a:t>key</a:t>
                      </a:r>
                      <a:endParaRPr lang="zh-CN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required() default true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rgbClr val="FF0000"/>
                          </a:solidFill>
                        </a:rPr>
                        <a:t>默认是必须包含</a:t>
                      </a:r>
                      <a:r>
                        <a:rPr lang="zh-CN" altLang="en-US" sz="1800" smtClean="0"/>
                        <a:t>，否则直接报</a:t>
                      </a:r>
                      <a:r>
                        <a:rPr lang="en-US" altLang="zh-CN" sz="1800" smtClean="0"/>
                        <a:t>400-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 Request</a:t>
                      </a:r>
                      <a:r>
                        <a:rPr lang="zh-CN" altLang="en-US" sz="1800" smtClean="0"/>
                        <a:t>错误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2242" y="581663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注意：</a:t>
            </a:r>
            <a:r>
              <a:rPr lang="en-US" altLang="zh-CN" smtClean="0"/>
              <a:t>SpringMVC</a:t>
            </a:r>
            <a:r>
              <a:rPr lang="zh-CN" altLang="en-US" smtClean="0"/>
              <a:t>会自动进行类型转换，如果转化过程中发生错误，则直接报</a:t>
            </a:r>
            <a:r>
              <a:rPr lang="en-US" altLang="zh-CN" smtClean="0"/>
              <a:t>400- Bad Request</a:t>
            </a:r>
            <a:r>
              <a:rPr lang="zh-CN" altLang="en-US" smtClean="0"/>
              <a:t>错误，不会进入该方法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8" y="1484784"/>
            <a:ext cx="8478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@RequestHeader</a:t>
            </a:r>
            <a:r>
              <a:rPr lang="zh-CN" altLang="en-US" b="1" smtClean="0"/>
              <a:t>：获取</a:t>
            </a:r>
            <a:r>
              <a:rPr lang="en-US" altLang="zh-CN" b="1" smtClean="0"/>
              <a:t>Request</a:t>
            </a:r>
            <a:r>
              <a:rPr lang="zh-CN" altLang="en-US" b="1"/>
              <a:t> </a:t>
            </a:r>
            <a:r>
              <a:rPr lang="en-US" altLang="zh-CN" b="1" smtClean="0"/>
              <a:t>Header</a:t>
            </a:r>
            <a:r>
              <a:rPr lang="zh-CN" altLang="en-US" b="1" smtClean="0"/>
              <a:t>中的值，比如：</a:t>
            </a:r>
            <a:r>
              <a:rPr lang="en-US" altLang="zh-CN" b="1" smtClean="0"/>
              <a:t>Referer</a:t>
            </a:r>
            <a:r>
              <a:rPr lang="zh-CN" altLang="en-US" b="1" smtClean="0"/>
              <a:t>、</a:t>
            </a:r>
            <a:r>
              <a:rPr lang="en-US" altLang="zh-CN" b="1" smtClean="0"/>
              <a:t>Content-Type</a:t>
            </a:r>
            <a:r>
              <a:rPr lang="zh-CN" altLang="en-US" b="1" smtClean="0"/>
              <a:t>等</a:t>
            </a:r>
            <a:endParaRPr lang="en-US" altLang="zh-CN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8734772" cy="59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06666"/>
              </p:ext>
            </p:extLst>
          </p:nvPr>
        </p:nvGraphicFramePr>
        <p:xfrm>
          <a:off x="395536" y="2348880"/>
          <a:ext cx="79208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解释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value()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/>
                        <a:t>需要获取</a:t>
                      </a:r>
                      <a:r>
                        <a:rPr lang="en-US" altLang="zh-CN" sz="1800" smtClean="0"/>
                        <a:t>URL</a:t>
                      </a:r>
                      <a:r>
                        <a:rPr lang="zh-CN" altLang="en-US" sz="1800" smtClean="0"/>
                        <a:t>中</a:t>
                      </a:r>
                      <a:r>
                        <a:rPr lang="en-US" altLang="zh-CN" sz="1800" smtClean="0"/>
                        <a:t>value</a:t>
                      </a:r>
                      <a:r>
                        <a:rPr lang="zh-CN" altLang="en-US" sz="1800" smtClean="0"/>
                        <a:t>的</a:t>
                      </a:r>
                      <a:r>
                        <a:rPr lang="en-US" altLang="zh-CN" sz="1800" smtClean="0"/>
                        <a:t>key</a:t>
                      </a:r>
                      <a:endParaRPr lang="zh-CN" alt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required() default true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rgbClr val="FF0000"/>
                          </a:solidFill>
                        </a:rPr>
                        <a:t>默认是必须包含</a:t>
                      </a:r>
                      <a:r>
                        <a:rPr lang="zh-CN" altLang="en-US" sz="1800" smtClean="0"/>
                        <a:t>，否则直接报</a:t>
                      </a:r>
                      <a:r>
                        <a:rPr lang="en-US" altLang="zh-CN" sz="1800" smtClean="0"/>
                        <a:t>400-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 Request</a:t>
                      </a:r>
                      <a:r>
                        <a:rPr lang="zh-CN" altLang="en-US" sz="1800" smtClean="0"/>
                        <a:t>错误</a:t>
                      </a:r>
                      <a:endParaRPr lang="zh-CN" altLang="en-US" sz="1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1052736"/>
            <a:ext cx="711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@RequestBody</a:t>
            </a:r>
            <a:r>
              <a:rPr lang="zh-CN" altLang="en-US" b="1" smtClean="0"/>
              <a:t>：常用来读取</a:t>
            </a:r>
            <a:r>
              <a:rPr lang="en-US" altLang="zh-CN" b="1" smtClean="0"/>
              <a:t>HTTP POST</a:t>
            </a:r>
            <a:r>
              <a:rPr lang="zh-CN" altLang="en-US" b="1" smtClean="0"/>
              <a:t>方法中</a:t>
            </a:r>
            <a:r>
              <a:rPr lang="en-US" altLang="zh-CN" b="1" smtClean="0"/>
              <a:t> body</a:t>
            </a:r>
            <a:r>
              <a:rPr lang="zh-CN" altLang="en-US" b="1" smtClean="0"/>
              <a:t>的值，并直接将数据绑定在</a:t>
            </a:r>
            <a:r>
              <a:rPr lang="en-US" altLang="zh-CN" b="1" smtClean="0"/>
              <a:t>bean</a:t>
            </a:r>
            <a:r>
              <a:rPr lang="zh-CN" altLang="en-US" b="1" smtClean="0"/>
              <a:t>上</a:t>
            </a:r>
            <a:endParaRPr lang="en-US" altLang="zh-CN" b="1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8" y="1844824"/>
            <a:ext cx="8019628" cy="47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36912"/>
            <a:ext cx="30194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9" y="4077072"/>
            <a:ext cx="7858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6207512"/>
            <a:ext cx="64087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smtClean="0"/>
              <a:t>注意：该</a:t>
            </a:r>
            <a:r>
              <a:rPr lang="en-US" altLang="zh-CN" sz="1200" smtClean="0"/>
              <a:t>bean</a:t>
            </a:r>
            <a:r>
              <a:rPr lang="zh-CN" altLang="en-US" sz="1200" smtClean="0"/>
              <a:t>中没有的属性会被直接忽略掉，如果有个性化解析，需要自己手动解析</a:t>
            </a:r>
            <a:r>
              <a:rPr lang="en-US" altLang="zh-CN" sz="1200" smtClean="0"/>
              <a:t>request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5957820" y="2780084"/>
            <a:ext cx="29523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smtClean="0"/>
              <a:t>必须完全匹配上才行，字段多传会报错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zh-CN" altLang="en-US" sz="1200" smtClean="0"/>
              <a:t>或者字段在两个</a:t>
            </a:r>
            <a:r>
              <a:rPr lang="en-US" altLang="zh-CN" sz="1200" smtClean="0"/>
              <a:t>bean</a:t>
            </a:r>
            <a:r>
              <a:rPr lang="zh-CN" altLang="en-US" sz="1200" smtClean="0"/>
              <a:t>中都被绑定，也报错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268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9" y="980728"/>
            <a:ext cx="646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@</a:t>
            </a:r>
            <a:r>
              <a:rPr lang="en-US" altLang="zh-CN" smtClean="0"/>
              <a:t>RequestAttribute</a:t>
            </a:r>
            <a:r>
              <a:rPr lang="zh-CN" altLang="en-US" smtClean="0"/>
              <a:t>：读取</a:t>
            </a:r>
            <a:r>
              <a:rPr lang="en-US" altLang="zh-CN" smtClean="0"/>
              <a:t>request</a:t>
            </a:r>
            <a:r>
              <a:rPr lang="zh-CN" altLang="en-US" smtClean="0"/>
              <a:t>的属性值，</a:t>
            </a:r>
            <a:r>
              <a:rPr lang="zh-CN" altLang="en-US"/>
              <a:t>在</a:t>
            </a:r>
            <a:r>
              <a:rPr lang="en-US" altLang="zh-CN" smtClean="0"/>
              <a:t>spring 4.3</a:t>
            </a:r>
            <a:r>
              <a:rPr lang="zh-CN" altLang="en-US" smtClean="0"/>
              <a:t>引入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9" y="1484784"/>
            <a:ext cx="6318367" cy="172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9" y="3573017"/>
            <a:ext cx="5604518" cy="138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9" y="5733256"/>
            <a:ext cx="52673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上下箭头 3"/>
          <p:cNvSpPr/>
          <p:nvPr/>
        </p:nvSpPr>
        <p:spPr>
          <a:xfrm>
            <a:off x="1907704" y="5157192"/>
            <a:ext cx="45719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79712" y="5301208"/>
            <a:ext cx="131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等价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8" y="1484784"/>
            <a:ext cx="4014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@</a:t>
            </a:r>
            <a:r>
              <a:rPr lang="en-US" altLang="zh-CN" smtClean="0"/>
              <a:t>RequestPart</a:t>
            </a:r>
            <a:r>
              <a:rPr lang="zh-CN" altLang="en-US" smtClean="0"/>
              <a:t>：用于文件上传</a:t>
            </a:r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4904"/>
            <a:ext cx="8827406" cy="10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1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8" y="1484784"/>
            <a:ext cx="8046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@ResponseBody</a:t>
            </a:r>
            <a:r>
              <a:rPr lang="zh-CN" altLang="en-US" b="1" smtClean="0"/>
              <a:t>：</a:t>
            </a:r>
            <a:r>
              <a:rPr lang="zh-CN" altLang="en-US"/>
              <a:t>该注解用于将</a:t>
            </a:r>
            <a:r>
              <a:rPr lang="en-US" altLang="zh-CN"/>
              <a:t>Controller</a:t>
            </a:r>
            <a:r>
              <a:rPr lang="zh-CN" altLang="en-US"/>
              <a:t>的方法返回的对象，通过适当的</a:t>
            </a:r>
            <a:r>
              <a:rPr lang="en-US" altLang="zh-CN"/>
              <a:t>HttpMessageConverter</a:t>
            </a:r>
            <a:r>
              <a:rPr lang="zh-CN" altLang="en-US"/>
              <a:t>转换为指定格式后，写入到</a:t>
            </a:r>
            <a:r>
              <a:rPr lang="en-US" altLang="zh-CN"/>
              <a:t>Response</a:t>
            </a:r>
            <a:r>
              <a:rPr lang="zh-CN" altLang="en-US"/>
              <a:t>对象的</a:t>
            </a:r>
            <a:r>
              <a:rPr lang="en-US" altLang="zh-CN"/>
              <a:t>body</a:t>
            </a:r>
            <a:r>
              <a:rPr lang="zh-CN" altLang="en-US"/>
              <a:t>数据区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zh-CN" altLang="en-US"/>
          </a:p>
          <a:p>
            <a:r>
              <a:rPr lang="zh-CN" altLang="en-US"/>
              <a:t>使用时机： 返回的数据不是</a:t>
            </a:r>
            <a:r>
              <a:rPr lang="en-US" altLang="zh-CN"/>
              <a:t>html</a:t>
            </a:r>
            <a:r>
              <a:rPr lang="zh-CN" altLang="en-US"/>
              <a:t>标签的页面，而是其他某种格式的数据时（如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xml</a:t>
            </a:r>
            <a:r>
              <a:rPr lang="zh-CN" altLang="en-US"/>
              <a:t>等）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422108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【</a:t>
            </a:r>
            <a:r>
              <a:rPr lang="zh-CN" altLang="en-US" smtClean="0"/>
              <a:t>注意</a:t>
            </a:r>
            <a:r>
              <a:rPr lang="en-US" altLang="zh-CN" smtClean="0"/>
              <a:t>】</a:t>
            </a:r>
          </a:p>
          <a:p>
            <a:endParaRPr lang="en-US" altLang="zh-CN" smtClean="0"/>
          </a:p>
          <a:p>
            <a:r>
              <a:rPr lang="en-US" altLang="zh-CN" smtClean="0"/>
              <a:t>SpringMVC</a:t>
            </a:r>
            <a:r>
              <a:rPr lang="zh-CN" altLang="en-US" smtClean="0"/>
              <a:t>返回值默认是页面的路径，如果找不到该路径，会报</a:t>
            </a:r>
            <a:r>
              <a:rPr lang="en-US" altLang="zh-CN" smtClean="0"/>
              <a:t>404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656" y="5302949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的</a:t>
            </a:r>
            <a:r>
              <a:rPr lang="en-US" altLang="zh-CN"/>
              <a:t>@ResponseBody</a:t>
            </a:r>
            <a:r>
              <a:rPr lang="zh-CN" altLang="en-US"/>
              <a:t>需要其他组件配合才能完成转换，如</a:t>
            </a:r>
            <a:r>
              <a:rPr lang="en-US" altLang="zh-CN"/>
              <a:t>jackson</a:t>
            </a:r>
            <a:r>
              <a:rPr lang="zh-CN" altLang="en-US"/>
              <a:t>等，如果在转换过程中发生错误</a:t>
            </a:r>
            <a:r>
              <a:rPr lang="zh-CN" altLang="en-US" smtClean="0"/>
              <a:t>，</a:t>
            </a:r>
            <a:r>
              <a:rPr lang="zh-CN" altLang="en-US"/>
              <a:t>会</a:t>
            </a:r>
            <a:r>
              <a:rPr lang="zh-CN" altLang="en-US" smtClean="0"/>
              <a:t>返回给前端页面</a:t>
            </a:r>
            <a:r>
              <a:rPr lang="en-US" altLang="zh-CN" smtClean="0"/>
              <a:t>404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2" y="3316762"/>
            <a:ext cx="8650832" cy="42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848" y="1484784"/>
            <a:ext cx="58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@CookieValue</a:t>
            </a:r>
            <a:r>
              <a:rPr lang="zh-CN" altLang="en-US" b="1" smtClean="0"/>
              <a:t>：</a:t>
            </a:r>
            <a:r>
              <a:rPr lang="zh-CN" altLang="en-US" smtClean="0"/>
              <a:t>获取请求中的</a:t>
            </a:r>
            <a:r>
              <a:rPr lang="en-US" altLang="zh-CN" smtClean="0"/>
              <a:t>cookie</a:t>
            </a:r>
            <a:r>
              <a:rPr lang="zh-CN" altLang="en-US" smtClean="0"/>
              <a:t>值</a:t>
            </a:r>
            <a:endParaRPr lang="en-US" altLang="zh-CN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8" y="2253115"/>
            <a:ext cx="8622624" cy="70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548242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上下箭头 3"/>
          <p:cNvSpPr/>
          <p:nvPr/>
        </p:nvSpPr>
        <p:spPr>
          <a:xfrm>
            <a:off x="2555776" y="2946670"/>
            <a:ext cx="72008" cy="6263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7784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等价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4046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1484784"/>
            <a:ext cx="7110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@SessionAttributes</a:t>
            </a:r>
            <a:r>
              <a:rPr lang="zh-CN" altLang="en-US" b="1" smtClean="0"/>
              <a:t>：</a:t>
            </a:r>
            <a:r>
              <a:rPr lang="zh-CN" altLang="en-US"/>
              <a:t>获取请求中的</a:t>
            </a:r>
            <a:r>
              <a:rPr lang="en-US" altLang="zh-CN"/>
              <a:t>session</a:t>
            </a:r>
            <a:r>
              <a:rPr lang="zh-CN" altLang="en-US"/>
              <a:t>值，由于</a:t>
            </a:r>
            <a:r>
              <a:rPr lang="en-US" altLang="zh-CN"/>
              <a:t>Session</a:t>
            </a:r>
            <a:r>
              <a:rPr lang="zh-CN" altLang="en-US"/>
              <a:t>是有状态的，多台机器下，涉及到</a:t>
            </a:r>
            <a:r>
              <a:rPr lang="en-US" altLang="zh-CN"/>
              <a:t>Session</a:t>
            </a:r>
            <a:r>
              <a:rPr lang="zh-CN" altLang="en-US"/>
              <a:t>同步问题，比较麻烦，不利于水平扩容，所以用的较少，可以在</a:t>
            </a:r>
            <a:r>
              <a:rPr lang="en-US" altLang="zh-CN"/>
              <a:t>Redis</a:t>
            </a:r>
            <a:r>
              <a:rPr lang="zh-CN" altLang="en-US"/>
              <a:t>中存储</a:t>
            </a:r>
            <a:r>
              <a:rPr lang="en-US" altLang="zh-CN"/>
              <a:t>cookie</a:t>
            </a:r>
            <a:r>
              <a:rPr lang="zh-CN" altLang="en-US"/>
              <a:t>来代替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3351" y="4077072"/>
            <a:ext cx="747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@ModelAttribute</a:t>
            </a:r>
            <a:r>
              <a:rPr lang="zh-CN" altLang="en-US" b="1" smtClean="0"/>
              <a:t>：</a:t>
            </a:r>
            <a:r>
              <a:rPr lang="zh-CN" altLang="en-US"/>
              <a:t>方法的返回值是一个页面的路径，可以传值过去，然后在页面中直接使用，在前后端分离的项目</a:t>
            </a:r>
            <a:r>
              <a:rPr lang="zh-CN" altLang="en-US" smtClean="0"/>
              <a:t>中一般用</a:t>
            </a:r>
            <a:r>
              <a:rPr lang="zh-CN" altLang="en-US"/>
              <a:t>不到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355447" y="49411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进一步学习：</a:t>
            </a:r>
            <a:r>
              <a:rPr lang="en-US" altLang="zh-CN" smtClean="0"/>
              <a:t>https</a:t>
            </a:r>
            <a:r>
              <a:rPr lang="en-US" altLang="zh-CN"/>
              <a:t>://blog.csdn.net/hejingyuan6/article/details/49995987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MVC</a:t>
            </a:r>
            <a:r>
              <a:rPr lang="zh-CN" altLang="en-US" smtClean="0"/>
              <a:t>是什么？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560" y="1412776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/>
          </a:p>
          <a:p>
            <a:r>
              <a:rPr lang="en-US" altLang="zh-CN" b="1"/>
              <a:t>Model </a:t>
            </a:r>
            <a:r>
              <a:rPr lang="en-US" altLang="zh-CN"/>
              <a:t>: </a:t>
            </a:r>
            <a:r>
              <a:rPr lang="zh-CN" altLang="en-US"/>
              <a:t>模型</a:t>
            </a:r>
            <a:r>
              <a:rPr lang="zh-CN" altLang="en-US" smtClean="0"/>
              <a:t>存储，根据</a:t>
            </a:r>
            <a:r>
              <a:rPr lang="zh-CN" altLang="en-US"/>
              <a:t>来自控制器的命令来检索的数据，并显示在视图中。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View</a:t>
            </a:r>
            <a:r>
              <a:rPr lang="en-US" altLang="zh-CN"/>
              <a:t> : </a:t>
            </a:r>
            <a:r>
              <a:rPr lang="zh-CN" altLang="en-US" smtClean="0"/>
              <a:t>视图，根据</a:t>
            </a:r>
            <a:r>
              <a:rPr lang="zh-CN" altLang="en-US"/>
              <a:t>模型的变化为用户生成新的输出。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Controller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mtClean="0"/>
              <a:t>控制器，可以</a:t>
            </a:r>
            <a:r>
              <a:rPr lang="zh-CN" altLang="en-US"/>
              <a:t>向模型发送命令以更新模型的状态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84059"/>
            <a:ext cx="567201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1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18052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 </a:t>
            </a:r>
            <a:r>
              <a:rPr lang="zh-CN" altLang="en-US" smtClean="0"/>
              <a:t>和</a:t>
            </a:r>
            <a:r>
              <a:rPr lang="en-US" altLang="zh-CN" smtClean="0"/>
              <a:t>http</a:t>
            </a:r>
            <a:r>
              <a:rPr lang="zh-CN" altLang="en-US" smtClean="0"/>
              <a:t>状态码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2878"/>
              </p:ext>
            </p:extLst>
          </p:nvPr>
        </p:nvGraphicFramePr>
        <p:xfrm>
          <a:off x="107504" y="692696"/>
          <a:ext cx="8712968" cy="3150604"/>
        </p:xfrm>
        <a:graphic>
          <a:graphicData uri="http://schemas.openxmlformats.org/drawingml/2006/table">
            <a:tbl>
              <a:tblPr/>
              <a:tblGrid>
                <a:gridCol w="1512168"/>
                <a:gridCol w="3528392"/>
                <a:gridCol w="3672408"/>
              </a:tblGrid>
              <a:tr h="351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状态码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响应类别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原因短语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201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1XX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信息性状态码（</a:t>
                      </a:r>
                      <a:r>
                        <a:rPr lang="en-US" sz="1700">
                          <a:effectLst/>
                        </a:rPr>
                        <a:t>Informational）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服务器正在处理请求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27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2XX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成功状态码（</a:t>
                      </a:r>
                      <a:r>
                        <a:rPr lang="en-US" sz="1700">
                          <a:effectLst/>
                        </a:rPr>
                        <a:t>Success）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请求已正常处理完毕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1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3XX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重定向状态码（</a:t>
                      </a:r>
                      <a:r>
                        <a:rPr lang="en-US" sz="1700">
                          <a:effectLst/>
                        </a:rPr>
                        <a:t>Redirection）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需要进行额外操作以完成请求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1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4XX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客户端错误状态码（</a:t>
                      </a:r>
                      <a:r>
                        <a:rPr lang="en-US" altLang="zh-CN" sz="1700">
                          <a:effectLst/>
                        </a:rPr>
                        <a:t>Client Error</a:t>
                      </a:r>
                      <a:r>
                        <a:rPr lang="zh-CN" altLang="en-US" sz="1700">
                          <a:effectLst/>
                        </a:rPr>
                        <a:t>）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客户端原因导致服务器无法处理请求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1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5XX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服务器错误状态码（</a:t>
                      </a:r>
                      <a:r>
                        <a:rPr lang="en-US" altLang="zh-CN" sz="1700">
                          <a:effectLst/>
                        </a:rPr>
                        <a:t>Server Error</a:t>
                      </a:r>
                      <a:r>
                        <a:rPr lang="zh-CN" altLang="en-US" sz="1700">
                          <a:effectLst/>
                        </a:rPr>
                        <a:t>）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服务器原因导致处理请求出错</a:t>
                      </a:r>
                    </a:p>
                  </a:txBody>
                  <a:tcPr marL="90535" marR="90535" marT="45267" marB="452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5760" y="45811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/>
              <a:t>200 </a:t>
            </a:r>
            <a:r>
              <a:rPr lang="en-US" altLang="zh-CN" sz="1200" b="1" smtClean="0"/>
              <a:t>OK          </a:t>
            </a:r>
            <a:r>
              <a:rPr lang="zh-CN" altLang="en-US" sz="1200" smtClean="0"/>
              <a:t>请求</a:t>
            </a:r>
            <a:r>
              <a:rPr lang="zh-CN" altLang="en-US" sz="1200"/>
              <a:t>正常处理完毕</a:t>
            </a:r>
          </a:p>
          <a:p>
            <a:r>
              <a:rPr lang="en-US" altLang="zh-CN" sz="1200" b="1"/>
              <a:t>204 No </a:t>
            </a:r>
            <a:r>
              <a:rPr lang="en-US" altLang="zh-CN" sz="1200" b="1" smtClean="0"/>
              <a:t>Content    </a:t>
            </a:r>
            <a:r>
              <a:rPr lang="zh-CN" altLang="en-US" sz="1200" smtClean="0"/>
              <a:t>请求</a:t>
            </a:r>
            <a:r>
              <a:rPr lang="zh-CN" altLang="en-US" sz="1200"/>
              <a:t>成功处理，没有实体的主体返回</a:t>
            </a:r>
          </a:p>
          <a:p>
            <a:r>
              <a:rPr lang="en-US" altLang="zh-CN" sz="1200" b="1"/>
              <a:t>206 Partial </a:t>
            </a:r>
            <a:r>
              <a:rPr lang="en-US" altLang="zh-CN" sz="1200" b="1" smtClean="0"/>
              <a:t>Content    </a:t>
            </a:r>
            <a:r>
              <a:rPr lang="en-US" altLang="zh-CN" sz="1200" smtClean="0"/>
              <a:t>GET</a:t>
            </a:r>
            <a:r>
              <a:rPr lang="zh-CN" altLang="en-US" sz="1200"/>
              <a:t>范围请求已成功处理</a:t>
            </a:r>
          </a:p>
          <a:p>
            <a:r>
              <a:rPr lang="en-US" altLang="zh-CN" sz="1200" b="1"/>
              <a:t>301 Moved </a:t>
            </a:r>
            <a:r>
              <a:rPr lang="en-US" altLang="zh-CN" sz="1200" b="1" smtClean="0"/>
              <a:t>Permanently    </a:t>
            </a:r>
            <a:r>
              <a:rPr lang="zh-CN" altLang="en-US" sz="1200" smtClean="0"/>
              <a:t>永久</a:t>
            </a:r>
            <a:r>
              <a:rPr lang="zh-CN" altLang="en-US" sz="1200"/>
              <a:t>重定向，资源已永久分配新</a:t>
            </a:r>
            <a:r>
              <a:rPr lang="en-US" altLang="zh-CN" sz="1200"/>
              <a:t>URI</a:t>
            </a:r>
          </a:p>
          <a:p>
            <a:r>
              <a:rPr lang="en-US" altLang="zh-CN" sz="1200" b="1"/>
              <a:t>302 </a:t>
            </a:r>
            <a:r>
              <a:rPr lang="en-US" altLang="zh-CN" sz="1200" b="1" smtClean="0"/>
              <a:t>Found    </a:t>
            </a:r>
            <a:r>
              <a:rPr lang="zh-CN" altLang="en-US" sz="1200" smtClean="0"/>
              <a:t>临时</a:t>
            </a:r>
            <a:r>
              <a:rPr lang="zh-CN" altLang="en-US" sz="1200"/>
              <a:t>重定向，资源已临时分配新</a:t>
            </a:r>
            <a:r>
              <a:rPr lang="en-US" altLang="zh-CN" sz="1200"/>
              <a:t>URI</a:t>
            </a:r>
          </a:p>
          <a:p>
            <a:r>
              <a:rPr lang="en-US" altLang="zh-CN" sz="1200" b="1"/>
              <a:t>303 See </a:t>
            </a:r>
            <a:r>
              <a:rPr lang="en-US" altLang="zh-CN" sz="1200" b="1" smtClean="0"/>
              <a:t>Other   </a:t>
            </a:r>
            <a:r>
              <a:rPr lang="zh-CN" altLang="en-US" sz="1200" smtClean="0"/>
              <a:t>临时</a:t>
            </a:r>
            <a:r>
              <a:rPr lang="zh-CN" altLang="en-US" sz="1200"/>
              <a:t>重定向，期望使用</a:t>
            </a:r>
            <a:r>
              <a:rPr lang="en-US" altLang="zh-CN" sz="1200"/>
              <a:t>GET</a:t>
            </a:r>
            <a:r>
              <a:rPr lang="zh-CN" altLang="en-US" sz="1200"/>
              <a:t>定向获取</a:t>
            </a:r>
          </a:p>
          <a:p>
            <a:r>
              <a:rPr lang="en-US" altLang="zh-CN" sz="1200" b="1"/>
              <a:t>304 Not </a:t>
            </a:r>
            <a:r>
              <a:rPr lang="en-US" altLang="zh-CN" sz="1200" b="1" smtClean="0"/>
              <a:t>Modified    </a:t>
            </a:r>
            <a:r>
              <a:rPr lang="zh-CN" altLang="en-US" sz="1200" smtClean="0"/>
              <a:t>发送</a:t>
            </a:r>
            <a:r>
              <a:rPr lang="zh-CN" altLang="en-US" sz="1200"/>
              <a:t>的附带条件请求未满足</a:t>
            </a:r>
          </a:p>
          <a:p>
            <a:r>
              <a:rPr lang="en-US" altLang="zh-CN" sz="1200" b="1"/>
              <a:t>307 Temporary </a:t>
            </a:r>
            <a:r>
              <a:rPr lang="en-US" altLang="zh-CN" sz="1200" b="1" smtClean="0"/>
              <a:t>Redirect    </a:t>
            </a:r>
            <a:r>
              <a:rPr lang="zh-CN" altLang="en-US" sz="1200" smtClean="0"/>
              <a:t>临时</a:t>
            </a:r>
            <a:r>
              <a:rPr lang="zh-CN" altLang="en-US" sz="1200"/>
              <a:t>重定向，</a:t>
            </a:r>
            <a:r>
              <a:rPr lang="en-US" altLang="zh-CN" sz="1200"/>
              <a:t>POST</a:t>
            </a:r>
            <a:r>
              <a:rPr lang="zh-CN" altLang="en-US" sz="1200"/>
              <a:t>不会变成</a:t>
            </a:r>
            <a:r>
              <a:rPr lang="en-US" altLang="zh-CN" sz="1200"/>
              <a:t>GET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4149080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/>
              <a:t>400 Bad Request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</a:t>
            </a:r>
            <a:r>
              <a:rPr lang="zh-CN" altLang="en-US" sz="1200" smtClean="0"/>
              <a:t>请求</a:t>
            </a:r>
            <a:r>
              <a:rPr lang="zh-CN" altLang="en-US" sz="1200"/>
              <a:t>报文语法错误或参数错误</a:t>
            </a:r>
          </a:p>
          <a:p>
            <a:r>
              <a:rPr lang="en-US" altLang="zh-CN" sz="1200" b="1"/>
              <a:t>401 Unauthorized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 </a:t>
            </a:r>
            <a:r>
              <a:rPr lang="zh-CN" altLang="en-US" sz="1200" smtClean="0"/>
              <a:t>需要</a:t>
            </a:r>
            <a:r>
              <a:rPr lang="zh-CN" altLang="en-US" sz="1200"/>
              <a:t>通过</a:t>
            </a:r>
            <a:r>
              <a:rPr lang="en-US" altLang="zh-CN" sz="1200"/>
              <a:t>HTTP</a:t>
            </a:r>
            <a:r>
              <a:rPr lang="zh-CN" altLang="en-US" sz="1200"/>
              <a:t>认证，或认证失败</a:t>
            </a:r>
          </a:p>
          <a:p>
            <a:r>
              <a:rPr lang="en-US" altLang="zh-CN" sz="1200" b="1"/>
              <a:t>403 Forbidden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 </a:t>
            </a:r>
            <a:r>
              <a:rPr lang="zh-CN" altLang="en-US" sz="1200" smtClean="0"/>
              <a:t>请求</a:t>
            </a:r>
            <a:r>
              <a:rPr lang="zh-CN" altLang="en-US" sz="1200"/>
              <a:t>资源被拒绝</a:t>
            </a:r>
          </a:p>
          <a:p>
            <a:r>
              <a:rPr lang="en-US" altLang="zh-CN" sz="1200" b="1"/>
              <a:t>404 Not Found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 </a:t>
            </a:r>
            <a:r>
              <a:rPr lang="zh-CN" altLang="en-US" sz="1200" smtClean="0"/>
              <a:t>无法</a:t>
            </a:r>
            <a:r>
              <a:rPr lang="zh-CN" altLang="en-US" sz="1200"/>
              <a:t>找到请求资源（服务器无理由拒绝）</a:t>
            </a:r>
          </a:p>
          <a:p>
            <a:r>
              <a:rPr lang="en-US" altLang="zh-CN" sz="1200" b="1"/>
              <a:t>500 Internal Server </a:t>
            </a:r>
            <a:r>
              <a:rPr lang="en-US" altLang="zh-CN" sz="1200" b="1" smtClean="0"/>
              <a:t>Error 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 </a:t>
            </a:r>
            <a:r>
              <a:rPr lang="zh-CN" altLang="en-US" sz="1200" smtClean="0"/>
              <a:t>服务器</a:t>
            </a:r>
            <a:r>
              <a:rPr lang="zh-CN" altLang="en-US" sz="1200"/>
              <a:t>故障或</a:t>
            </a:r>
            <a:r>
              <a:rPr lang="en-US" altLang="zh-CN" sz="1200"/>
              <a:t>Web</a:t>
            </a:r>
            <a:r>
              <a:rPr lang="zh-CN" altLang="en-US" sz="1200"/>
              <a:t>应用故障</a:t>
            </a:r>
          </a:p>
          <a:p>
            <a:r>
              <a:rPr lang="en-US" altLang="zh-CN" sz="1200" b="1"/>
              <a:t>503 Service Unavailable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smtClean="0"/>
              <a:t>       </a:t>
            </a:r>
            <a:r>
              <a:rPr lang="zh-CN" altLang="en-US" sz="1200" smtClean="0"/>
              <a:t>服务器</a:t>
            </a:r>
            <a:r>
              <a:rPr lang="zh-CN" altLang="en-US" sz="1200"/>
              <a:t>超负载或停机维护</a:t>
            </a:r>
          </a:p>
        </p:txBody>
      </p:sp>
    </p:spTree>
    <p:extLst>
      <p:ext uri="{BB962C8B-B14F-4D97-AF65-F5344CB8AC3E}">
        <p14:creationId xmlns:p14="http://schemas.microsoft.com/office/powerpoint/2010/main" val="8514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7853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</a:t>
            </a:r>
            <a:r>
              <a:rPr lang="en-US" altLang="zh-CN" smtClean="0"/>
              <a:t>Servlet</a:t>
            </a:r>
            <a:r>
              <a:rPr lang="zh-CN" altLang="en-US" smtClean="0"/>
              <a:t>到</a:t>
            </a:r>
            <a:r>
              <a:rPr lang="en-US" altLang="zh-CN" smtClean="0"/>
              <a:t>SpringMVC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7647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来着远古的神秘技术</a:t>
            </a:r>
            <a:r>
              <a:rPr lang="en-US" altLang="zh-CN" smtClean="0"/>
              <a:t>, </a:t>
            </a:r>
            <a:r>
              <a:rPr lang="zh-CN" altLang="en-US" smtClean="0"/>
              <a:t>最原始的</a:t>
            </a:r>
            <a:r>
              <a:rPr lang="en-US" altLang="zh-CN" smtClean="0"/>
              <a:t>Java Web</a:t>
            </a:r>
            <a:r>
              <a:rPr lang="zh-CN" altLang="en-US" smtClean="0"/>
              <a:t>开发</a:t>
            </a:r>
            <a:r>
              <a:rPr lang="zh-CN" altLang="en-US"/>
              <a:t>代码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86006" cy="212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60960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37" y="5805264"/>
            <a:ext cx="763284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smtClean="0"/>
              <a:t>特点：</a:t>
            </a:r>
            <a:endParaRPr lang="en-US" altLang="zh-CN" sz="1400" smtClean="0"/>
          </a:p>
          <a:p>
            <a:r>
              <a:rPr lang="en-US" altLang="zh-CN" sz="1400" smtClean="0"/>
              <a:t>1</a:t>
            </a:r>
            <a:r>
              <a:rPr lang="zh-CN" altLang="en-US" sz="1400" smtClean="0"/>
              <a:t>、每一个后台接口都是一个</a:t>
            </a:r>
            <a:r>
              <a:rPr lang="en-US" altLang="zh-CN" sz="1400" smtClean="0"/>
              <a:t>Servlet</a:t>
            </a:r>
            <a:r>
              <a:rPr lang="zh-CN" altLang="en-US" sz="1400" smtClean="0"/>
              <a:t>类，都是一个文件，如果接口较多，文件数量急剧上升</a:t>
            </a:r>
            <a:endParaRPr lang="en-US" altLang="zh-CN" sz="1400" smtClean="0"/>
          </a:p>
          <a:p>
            <a:r>
              <a:rPr lang="en-US" altLang="zh-CN" sz="1400" smtClean="0"/>
              <a:t>2</a:t>
            </a:r>
            <a:r>
              <a:rPr lang="zh-CN" altLang="en-US" sz="1400" smtClean="0"/>
              <a:t>、每个</a:t>
            </a:r>
            <a:r>
              <a:rPr lang="en-US" altLang="zh-CN" sz="1400" smtClean="0"/>
              <a:t>Servlet</a:t>
            </a:r>
            <a:r>
              <a:rPr lang="zh-CN" altLang="en-US" sz="1400" smtClean="0"/>
              <a:t>都是一样的模板，重复代码太多，无法复用一些公共的东西</a:t>
            </a:r>
            <a:endParaRPr lang="zh-CN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7956376" y="5085184"/>
            <a:ext cx="10801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要优化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4046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应该怎么优化呢？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3506" y="270892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 smtClean="0"/>
              <a:t>、每个后台处理类都要</a:t>
            </a:r>
            <a:r>
              <a:rPr lang="en-US" altLang="zh-CN" smtClean="0"/>
              <a:t>extends HttpServlet, </a:t>
            </a:r>
            <a:r>
              <a:rPr lang="zh-CN" altLang="en-US" smtClean="0"/>
              <a:t>这是</a:t>
            </a:r>
            <a:r>
              <a:rPr lang="en-US" altLang="zh-CN" smtClean="0"/>
              <a:t>Servlet</a:t>
            </a:r>
            <a:r>
              <a:rPr lang="zh-CN" altLang="en-US" smtClean="0"/>
              <a:t>规范，目的是为了</a:t>
            </a:r>
            <a:r>
              <a:rPr lang="en-US" altLang="zh-CN" smtClean="0"/>
              <a:t>Servlet</a:t>
            </a:r>
            <a:r>
              <a:rPr lang="zh-CN" altLang="en-US" smtClean="0"/>
              <a:t>容器（如</a:t>
            </a:r>
            <a:r>
              <a:rPr lang="en-US" altLang="zh-CN" smtClean="0"/>
              <a:t>Tomcat</a:t>
            </a:r>
            <a:r>
              <a:rPr lang="zh-CN" altLang="en-US" smtClean="0"/>
              <a:t>）可以识别出该类不是一个普通的</a:t>
            </a:r>
            <a:r>
              <a:rPr lang="en-US" altLang="zh-CN" smtClean="0"/>
              <a:t>java</a:t>
            </a:r>
            <a:r>
              <a:rPr lang="zh-CN" altLang="en-US" smtClean="0"/>
              <a:t>类，而是可以执行</a:t>
            </a:r>
            <a:r>
              <a:rPr lang="en-US" altLang="zh-CN" smtClean="0"/>
              <a:t>web</a:t>
            </a:r>
            <a:r>
              <a:rPr lang="zh-CN" altLang="en-US" smtClean="0"/>
              <a:t>请求的特殊类，由此可以想到，该功能可以用</a:t>
            </a:r>
            <a:r>
              <a:rPr lang="en-US" altLang="zh-CN" smtClean="0">
                <a:solidFill>
                  <a:srgbClr val="FF0000"/>
                </a:solidFill>
              </a:rPr>
              <a:t>java</a:t>
            </a:r>
            <a:r>
              <a:rPr lang="zh-CN" altLang="en-US" smtClean="0">
                <a:solidFill>
                  <a:srgbClr val="FF0000"/>
                </a:solidFill>
              </a:rPr>
              <a:t>注解</a:t>
            </a:r>
            <a:r>
              <a:rPr lang="zh-CN" altLang="en-US" smtClean="0"/>
              <a:t>代替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514" y="1097895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 smtClean="0"/>
              <a:t>、每个请求都是一个</a:t>
            </a:r>
            <a:r>
              <a:rPr lang="en-US" altLang="zh-CN" smtClean="0"/>
              <a:t>Servlet</a:t>
            </a:r>
            <a:r>
              <a:rPr lang="zh-CN" altLang="en-US" smtClean="0"/>
              <a:t>类，是因为总要找到一个入口进行处理，</a:t>
            </a:r>
            <a:r>
              <a:rPr lang="en-US" altLang="zh-CN" smtClean="0"/>
              <a:t>Servlet</a:t>
            </a:r>
            <a:r>
              <a:rPr lang="zh-CN" altLang="en-US" smtClean="0"/>
              <a:t>的做法是一个请求一个入口，互不干涉，这样逻辑很清晰，但是造成了文件数量过多，可以尝试使用一个总的</a:t>
            </a:r>
            <a:r>
              <a:rPr lang="en-US" altLang="zh-CN" smtClean="0"/>
              <a:t>Servlet</a:t>
            </a:r>
            <a:r>
              <a:rPr lang="zh-CN" altLang="en-US" smtClean="0"/>
              <a:t>作为入口并根据不同的请求路径进行转发到具体的</a:t>
            </a:r>
            <a:r>
              <a:rPr lang="en-US" altLang="zh-CN" smtClean="0"/>
              <a:t>servlet</a:t>
            </a:r>
            <a:r>
              <a:rPr lang="zh-CN" altLang="en-US" smtClean="0"/>
              <a:t>上去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24228"/>
            <a:ext cx="6664911" cy="134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446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6" y="614848"/>
            <a:ext cx="7344519" cy="411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94092"/>
            <a:ext cx="5798317" cy="152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2280" y="5805264"/>
            <a:ext cx="14147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smtClean="0"/>
              <a:t>注解扫描</a:t>
            </a:r>
            <a:r>
              <a:rPr lang="en-US" altLang="zh-CN" sz="1200" smtClean="0"/>
              <a:t>+ </a:t>
            </a:r>
            <a:r>
              <a:rPr lang="zh-CN" altLang="en-US" sz="1200" smtClean="0"/>
              <a:t>反射 </a:t>
            </a:r>
            <a:endParaRPr lang="en-US" altLang="zh-CN" sz="1200" smtClean="0"/>
          </a:p>
          <a:p>
            <a:r>
              <a:rPr lang="zh-CN" altLang="en-US" sz="1200" smtClean="0"/>
              <a:t>解决了入口问题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062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606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Step2</a:t>
            </a:r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6" y="620688"/>
            <a:ext cx="75057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2907" y="3429000"/>
            <a:ext cx="613134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smtClean="0"/>
              <a:t>@Controller + @RequestMapping </a:t>
            </a:r>
            <a:r>
              <a:rPr lang="zh-CN" altLang="en-US" sz="1600" smtClean="0"/>
              <a:t>注解扫描解决文件数量过多的问题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73421" y="400506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而注解扫描正是</a:t>
            </a:r>
            <a:r>
              <a:rPr lang="en-US" altLang="zh-CN" sz="1600" smtClean="0"/>
              <a:t>Spring</a:t>
            </a:r>
            <a:r>
              <a:rPr lang="zh-CN" altLang="en-US" sz="1600" smtClean="0"/>
              <a:t>所擅长的，所以可以站在</a:t>
            </a:r>
            <a:r>
              <a:rPr lang="en-US" altLang="zh-CN" sz="1600" smtClean="0"/>
              <a:t>Spring</a:t>
            </a:r>
            <a:r>
              <a:rPr lang="zh-CN" altLang="en-US" sz="1600" smtClean="0"/>
              <a:t>的肩膀上，不用自己全部实现</a:t>
            </a:r>
            <a:endParaRPr lang="zh-CN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83568" y="4797152"/>
            <a:ext cx="7010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主要问题解决了，再搞些锦上添花的事情（如数据绑定，返回值数据格式转换，视图解析渲染），提升用户体验</a:t>
            </a:r>
            <a:endParaRPr lang="zh-CN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83568" y="566124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最后</a:t>
            </a:r>
            <a:r>
              <a:rPr lang="zh-CN" altLang="en-US" sz="1600" smtClean="0"/>
              <a:t>：把</a:t>
            </a:r>
            <a:endParaRPr lang="en-US" altLang="zh-CN" sz="1600" smtClean="0"/>
          </a:p>
          <a:p>
            <a:r>
              <a:rPr lang="en-US" altLang="zh-CN" sz="1600" smtClean="0"/>
              <a:t>@requestParam</a:t>
            </a:r>
            <a:r>
              <a:rPr lang="zh-CN" altLang="en-US" sz="1600" smtClean="0"/>
              <a:t>、</a:t>
            </a:r>
            <a:r>
              <a:rPr lang="en-US" altLang="zh-CN" sz="1600" smtClean="0"/>
              <a:t>@requestBody</a:t>
            </a:r>
            <a:r>
              <a:rPr lang="zh-CN" altLang="en-US" sz="1600" smtClean="0"/>
              <a:t>、</a:t>
            </a:r>
            <a:r>
              <a:rPr lang="en-US" altLang="zh-CN" sz="1600" smtClean="0"/>
              <a:t>@responseBody</a:t>
            </a:r>
            <a:r>
              <a:rPr lang="zh-CN" altLang="en-US" sz="1600" smtClean="0"/>
              <a:t>等比较常用的功能都集成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再修修</a:t>
            </a:r>
            <a:r>
              <a:rPr lang="en-US" altLang="zh-CN" sz="1600" smtClean="0"/>
              <a:t>bug</a:t>
            </a:r>
            <a:r>
              <a:rPr lang="zh-CN" altLang="en-US" sz="1600" smtClean="0"/>
              <a:t>，优化下代码，</a:t>
            </a:r>
            <a:r>
              <a:rPr lang="en-US" altLang="zh-CN" sz="1600" smtClean="0"/>
              <a:t>SpringMVC</a:t>
            </a:r>
            <a:r>
              <a:rPr lang="zh-CN" altLang="en-US" sz="1600" smtClean="0"/>
              <a:t>基本框架都做完了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1632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90872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真实的</a:t>
            </a:r>
            <a:r>
              <a:rPr lang="en-US" altLang="zh-CN" smtClean="0"/>
              <a:t>SpringMVC</a:t>
            </a:r>
            <a:r>
              <a:rPr lang="zh-CN" altLang="en-US" smtClean="0"/>
              <a:t>基本上也就是这样的，只是功能更加复杂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79"/>
            <a:ext cx="2857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03648" y="1628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Spring MVC</a:t>
            </a:r>
            <a:r>
              <a:rPr lang="zh-CN" altLang="en-US"/>
              <a:t>解决了以下问题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/>
              <a:t>URL</a:t>
            </a:r>
            <a:r>
              <a:rPr lang="zh-CN" altLang="en-US"/>
              <a:t>到框架的映射</a:t>
            </a:r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/>
              <a:t>http</a:t>
            </a:r>
            <a:r>
              <a:rPr lang="zh-CN" altLang="en-US"/>
              <a:t>请求参数绑定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/>
              <a:t>http</a:t>
            </a:r>
            <a:r>
              <a:rPr lang="zh-CN" altLang="en-US"/>
              <a:t>响应的生成和输出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mg-blog.csdn.net/201604270948307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img-blog.csdn.net/201604270948307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09" y="689223"/>
            <a:ext cx="58674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699792" y="160338"/>
            <a:ext cx="237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流程图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975" y="4008537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400" smtClean="0"/>
              <a:t>Http</a:t>
            </a:r>
            <a:r>
              <a:rPr lang="zh-CN" altLang="en-US" sz="1400"/>
              <a:t>请求：客户端请求提交到</a:t>
            </a:r>
            <a:r>
              <a:rPr lang="en-US" altLang="zh-CN" sz="1400" smtClean="0"/>
              <a:t>DispatcherServlet</a:t>
            </a:r>
            <a:endParaRPr lang="en-US" altLang="zh-CN" sz="1400"/>
          </a:p>
          <a:p>
            <a:pPr marL="342900" indent="-342900">
              <a:buAutoNum type="arabicParenBoth"/>
            </a:pPr>
            <a:endParaRPr lang="zh-CN" altLang="en-US" sz="1400"/>
          </a:p>
          <a:p>
            <a:r>
              <a:rPr lang="en-US" altLang="zh-CN" sz="1400"/>
              <a:t>(2) </a:t>
            </a:r>
            <a:r>
              <a:rPr lang="zh-CN" altLang="en-US" sz="1400"/>
              <a:t>寻找处理器：由</a:t>
            </a:r>
            <a:r>
              <a:rPr lang="en-US" altLang="zh-CN" sz="1400"/>
              <a:t>DispatcherServlet</a:t>
            </a:r>
            <a:r>
              <a:rPr lang="zh-CN" altLang="en-US" sz="1400"/>
              <a:t>控制器查询一个或多个</a:t>
            </a:r>
            <a:r>
              <a:rPr lang="en-US" altLang="zh-CN" sz="1400"/>
              <a:t>HandlerMapping</a:t>
            </a:r>
            <a:r>
              <a:rPr lang="zh-CN" altLang="en-US" sz="1400"/>
              <a:t>，找到处理请求的</a:t>
            </a:r>
            <a:r>
              <a:rPr lang="en-US" altLang="zh-CN" sz="1400" smtClean="0"/>
              <a:t>Controller</a:t>
            </a:r>
          </a:p>
          <a:p>
            <a:endParaRPr lang="zh-CN" altLang="en-US" sz="1400"/>
          </a:p>
          <a:p>
            <a:r>
              <a:rPr lang="en-US" altLang="zh-CN" sz="1400"/>
              <a:t>(3) </a:t>
            </a:r>
            <a:r>
              <a:rPr lang="zh-CN" altLang="en-US" sz="1400"/>
              <a:t>调用处理器：</a:t>
            </a:r>
            <a:r>
              <a:rPr lang="en-US" altLang="zh-CN" sz="1400"/>
              <a:t>DispatcherServlet</a:t>
            </a:r>
            <a:r>
              <a:rPr lang="zh-CN" altLang="en-US" sz="1400"/>
              <a:t>将请求提交到</a:t>
            </a:r>
            <a:r>
              <a:rPr lang="en-US" altLang="zh-CN" sz="1400" smtClean="0"/>
              <a:t>Controller</a:t>
            </a:r>
            <a:endParaRPr lang="en-US" altLang="zh-CN" sz="1400"/>
          </a:p>
          <a:p>
            <a:endParaRPr lang="zh-CN" altLang="en-US" sz="1400"/>
          </a:p>
          <a:p>
            <a:r>
              <a:rPr lang="en-US" altLang="zh-CN" sz="1400"/>
              <a:t>(4)(5)</a:t>
            </a:r>
            <a:r>
              <a:rPr lang="zh-CN" altLang="en-US" sz="1400"/>
              <a:t>调用业务处理和返回结果：</a:t>
            </a:r>
            <a:r>
              <a:rPr lang="en-US" altLang="zh-CN" sz="1400"/>
              <a:t>Controller</a:t>
            </a:r>
            <a:r>
              <a:rPr lang="zh-CN" altLang="en-US" sz="1400"/>
              <a:t>调用业务逻辑处理后，返回</a:t>
            </a:r>
            <a:r>
              <a:rPr lang="en-US" altLang="zh-CN" sz="1400" smtClean="0"/>
              <a:t>ModelAndView</a:t>
            </a:r>
            <a:endParaRPr lang="en-US" altLang="zh-CN" sz="1400"/>
          </a:p>
          <a:p>
            <a:endParaRPr lang="zh-CN" altLang="en-US" sz="1400"/>
          </a:p>
          <a:p>
            <a:r>
              <a:rPr lang="en-US" altLang="zh-CN" sz="1400"/>
              <a:t>(6)(7)</a:t>
            </a:r>
            <a:r>
              <a:rPr lang="zh-CN" altLang="en-US" sz="1400"/>
              <a:t>处理视图映射并返回模型： </a:t>
            </a:r>
            <a:r>
              <a:rPr lang="en-US" altLang="zh-CN" sz="1400"/>
              <a:t>DispatcherServlet</a:t>
            </a:r>
            <a:r>
              <a:rPr lang="zh-CN" altLang="en-US" sz="1400"/>
              <a:t>查询一个或多个</a:t>
            </a:r>
            <a:r>
              <a:rPr lang="en-US" altLang="zh-CN" sz="1400"/>
              <a:t>ViewResoler</a:t>
            </a:r>
            <a:r>
              <a:rPr lang="zh-CN" altLang="en-US" sz="1400"/>
              <a:t>视图解析器，找到</a:t>
            </a:r>
            <a:r>
              <a:rPr lang="en-US" altLang="zh-CN" sz="1400"/>
              <a:t>ModelAndView</a:t>
            </a:r>
            <a:r>
              <a:rPr lang="zh-CN" altLang="en-US" sz="1400"/>
              <a:t>指定的视图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endParaRPr lang="zh-CN" altLang="en-US" sz="1400"/>
          </a:p>
          <a:p>
            <a:r>
              <a:rPr lang="en-US" altLang="zh-CN" sz="1400"/>
              <a:t>(8) Http</a:t>
            </a:r>
            <a:r>
              <a:rPr lang="zh-CN" altLang="en-US" sz="1400"/>
              <a:t>响应：视图负责将结果显示到客户端。</a:t>
            </a:r>
          </a:p>
        </p:txBody>
      </p:sp>
    </p:spTree>
    <p:extLst>
      <p:ext uri="{BB962C8B-B14F-4D97-AF65-F5344CB8AC3E}">
        <p14:creationId xmlns:p14="http://schemas.microsoft.com/office/powerpoint/2010/main" val="3187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8897"/>
            <a:ext cx="817245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95761" y="175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SpringMVC</a:t>
            </a:r>
            <a:r>
              <a:rPr lang="zh-CN" altLang="en-US"/>
              <a:t>详细运行流程</a:t>
            </a:r>
            <a:r>
              <a:rPr lang="zh-CN" altLang="en-US" smtClean="0"/>
              <a:t>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620688"/>
            <a:ext cx="69847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的核心组件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HandlerMapping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HandlerAdapter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ViewResolver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RequestToViewNameTranslator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HandlerExceptionResolver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MultipartResolver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LocalResolver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ThemeResolver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1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运行原理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1520" y="977387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SpringMVC</a:t>
            </a:r>
            <a:r>
              <a:rPr lang="zh-CN" altLang="en-US"/>
              <a:t>是建立在</a:t>
            </a:r>
            <a:r>
              <a:rPr lang="en-US" altLang="zh-CN"/>
              <a:t>Servlet</a:t>
            </a:r>
            <a:r>
              <a:rPr lang="zh-CN" altLang="en-US"/>
              <a:t>基础之上，一般来说配置所有的请求都由</a:t>
            </a:r>
            <a:r>
              <a:rPr lang="en-US" altLang="zh-CN" smtClean="0"/>
              <a:t>DispatcherServlet</a:t>
            </a:r>
            <a:r>
              <a:rPr lang="zh-CN" altLang="en-US" smtClean="0"/>
              <a:t>（调度</a:t>
            </a:r>
            <a:r>
              <a:rPr lang="en-US" altLang="zh-CN" smtClean="0"/>
              <a:t>Servlet</a:t>
            </a:r>
            <a:r>
              <a:rPr lang="zh-CN" altLang="en-US" smtClean="0"/>
              <a:t>）来处理，如下所示，是一个标准的</a:t>
            </a:r>
            <a:r>
              <a:rPr lang="en-US" altLang="zh-CN" smtClean="0"/>
              <a:t>Servlet</a:t>
            </a:r>
            <a:r>
              <a:rPr lang="zh-CN" altLang="en-US" smtClean="0"/>
              <a:t>配置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20" y="1916832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&lt;servlet&gt;          </a:t>
            </a: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400" smtClean="0">
                <a:latin typeface="Consolas" panose="020B0609020204030204" pitchFamily="49" charset="0"/>
                <a:cs typeface="Consolas" panose="020B0609020204030204" pitchFamily="49" charset="0"/>
              </a:rPr>
              <a:t>servlet-name&gt;dispatcherServlet&lt;/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servlet-name&gt;          </a:t>
            </a: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&lt;servlet-class&gt;org.springframework.web.servlet.DispatcherServlet&lt;/servlet-class&gt;  &lt;/servlet</a:t>
            </a:r>
            <a:r>
              <a:rPr lang="en-US" altLang="zh-CN" sz="140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&lt;servlet-mapping&gt;          </a:t>
            </a: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400" smtClean="0">
                <a:latin typeface="Consolas" panose="020B0609020204030204" pitchFamily="49" charset="0"/>
                <a:cs typeface="Consolas" panose="020B0609020204030204" pitchFamily="49" charset="0"/>
              </a:rPr>
              <a:t>servlet-name&gt;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dispatcherServlet</a:t>
            </a:r>
            <a:r>
              <a:rPr lang="en-US" altLang="zh-CN" sz="140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servlet-name&gt;          </a:t>
            </a: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&lt;url-pattern&gt;/&lt;/url-pattern&gt;  </a:t>
            </a:r>
          </a:p>
          <a:p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&lt;/servlet-mapping&gt;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4763" y="5241966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参考资料：</a:t>
            </a:r>
            <a:endParaRPr lang="en-US" altLang="zh-CN" sz="1200" smtClean="0"/>
          </a:p>
          <a:p>
            <a:r>
              <a:rPr lang="en-US" altLang="zh-CN" sz="1200" smtClean="0">
                <a:hlinkClick r:id="rId2"/>
              </a:rPr>
              <a:t>https</a:t>
            </a:r>
            <a:r>
              <a:rPr lang="en-US" altLang="zh-CN" sz="1200">
                <a:hlinkClick r:id="rId2"/>
              </a:rPr>
              <a:t>://</a:t>
            </a:r>
            <a:r>
              <a:rPr lang="en-US" altLang="zh-CN" sz="1200" smtClean="0">
                <a:hlinkClick r:id="rId2"/>
              </a:rPr>
              <a:t>juejin.im/post/5aaf4c556fb9a028b547af83</a:t>
            </a:r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>
                <a:hlinkClick r:id="rId3"/>
              </a:rPr>
              <a:t>http://neoremind.com/2016/02/springmvc%E7%9A%84%E4%B8%80%E4%BA%9B%E5%B8%B8%E7%94%A8%E6%9C%80%E4%BD%B3%E5%AE%9E%E8%B7%B5</a:t>
            </a:r>
            <a:r>
              <a:rPr lang="en-US" altLang="zh-CN" sz="1200" smtClean="0">
                <a:hlinkClick r:id="rId3"/>
              </a:rPr>
              <a:t>/</a:t>
            </a:r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>
                <a:hlinkClick r:id="rId4"/>
              </a:rPr>
              <a:t>https://</a:t>
            </a:r>
            <a:r>
              <a:rPr lang="en-US" altLang="zh-CN" sz="1200" smtClean="0">
                <a:hlinkClick r:id="rId4"/>
              </a:rPr>
              <a:t>blog.csdn.net/congcong68/article/details/40451233</a:t>
            </a:r>
            <a:endParaRPr lang="en-US" altLang="zh-CN" sz="1200" smtClean="0"/>
          </a:p>
          <a:p>
            <a:endParaRPr lang="en-US" altLang="zh-CN" sz="1200" smtClean="0"/>
          </a:p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30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72405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诞生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产生原因：</a:t>
            </a:r>
            <a:r>
              <a:rPr lang="en-US" altLang="zh-CN" smtClean="0"/>
              <a:t>Servlet</a:t>
            </a:r>
            <a:r>
              <a:rPr lang="zh-CN" altLang="en-US" smtClean="0"/>
              <a:t>框架，处理</a:t>
            </a:r>
            <a:r>
              <a:rPr lang="en-US" altLang="zh-CN" smtClean="0"/>
              <a:t>http</a:t>
            </a:r>
            <a:r>
              <a:rPr lang="zh-CN" altLang="en-US" smtClean="0"/>
              <a:t>的请求和响应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优</a:t>
            </a:r>
            <a:r>
              <a:rPr lang="zh-CN" altLang="en-US" smtClean="0"/>
              <a:t>点：和</a:t>
            </a:r>
            <a:r>
              <a:rPr lang="en-US" altLang="zh-CN" smtClean="0"/>
              <a:t>Spring</a:t>
            </a:r>
            <a:r>
              <a:rPr lang="zh-CN" altLang="en-US" smtClean="0"/>
              <a:t>无缝接入，提供了很多开箱即用的功能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和同类竞争框架的比较：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struts</a:t>
            </a:r>
            <a:r>
              <a:rPr lang="zh-CN" altLang="en-US" smtClean="0"/>
              <a:t>：这个框架已经被抛弃了，漏洞很多，不能用于生产环境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jersery</a:t>
            </a:r>
            <a:r>
              <a:rPr lang="zh-CN" altLang="en-US" smtClean="0"/>
              <a:t>：纯粹的</a:t>
            </a:r>
            <a:r>
              <a:rPr lang="en-US" altLang="zh-CN" smtClean="0"/>
              <a:t>restful</a:t>
            </a:r>
            <a:r>
              <a:rPr lang="zh-CN" altLang="en-US" smtClean="0"/>
              <a:t>框架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如果非要分个高下，肯定是</a:t>
            </a:r>
            <a:r>
              <a:rPr lang="en-US" altLang="zh-CN" smtClean="0"/>
              <a:t>SpringMVC</a:t>
            </a:r>
            <a:r>
              <a:rPr lang="zh-CN" altLang="en-US" smtClean="0"/>
              <a:t>最好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28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和</a:t>
            </a:r>
            <a:r>
              <a:rPr lang="en-US" altLang="zh-CN" smtClean="0"/>
              <a:t>Spring</a:t>
            </a:r>
            <a:r>
              <a:rPr lang="zh-CN" altLang="en-US" smtClean="0"/>
              <a:t>的父子容器：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ContextLoaderListener </a:t>
            </a:r>
            <a:r>
              <a:rPr lang="zh-CN" altLang="en-US"/>
              <a:t>创建父容器，并设置值到</a:t>
            </a:r>
            <a:r>
              <a:rPr lang="en-US" altLang="zh-CN"/>
              <a:t>ServletContext</a:t>
            </a:r>
            <a:r>
              <a:rPr lang="zh-CN" altLang="en-US"/>
              <a:t>里面</a:t>
            </a:r>
          </a:p>
          <a:p>
            <a:r>
              <a:rPr lang="en-US" altLang="zh-CN"/>
              <a:t>DispatcherServlet</a:t>
            </a:r>
            <a:r>
              <a:rPr lang="zh-CN" altLang="en-US"/>
              <a:t>创建子容器，并从</a:t>
            </a:r>
            <a:r>
              <a:rPr lang="en-US" altLang="zh-CN"/>
              <a:t>ServletContext</a:t>
            </a:r>
            <a:r>
              <a:rPr lang="zh-CN" altLang="en-US"/>
              <a:t>里面获取父容器，形成父子容器</a:t>
            </a:r>
          </a:p>
        </p:txBody>
      </p:sp>
      <p:pic>
        <p:nvPicPr>
          <p:cNvPr id="4" name="Picture 2" descr="E:\java_study\Spring\springMVC-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8931"/>
            <a:ext cx="4104456" cy="37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752528" y="18407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Spring</a:t>
            </a:r>
            <a:r>
              <a:rPr lang="zh-CN" altLang="en-US"/>
              <a:t>容器 </a:t>
            </a:r>
            <a:r>
              <a:rPr lang="en-US" altLang="zh-CN"/>
              <a:t>-- </a:t>
            </a:r>
            <a:r>
              <a:rPr lang="zh-CN" altLang="en-US"/>
              <a:t>父容器 </a:t>
            </a:r>
            <a:endParaRPr lang="en-US" altLang="zh-CN" smtClean="0"/>
          </a:p>
          <a:p>
            <a:r>
              <a:rPr lang="en-US" altLang="zh-CN" smtClean="0"/>
              <a:t>SpringMVC</a:t>
            </a:r>
            <a:r>
              <a:rPr lang="zh-CN" altLang="en-US"/>
              <a:t>容器 </a:t>
            </a:r>
            <a:r>
              <a:rPr lang="en-US" altLang="zh-CN"/>
              <a:t>-- </a:t>
            </a:r>
            <a:r>
              <a:rPr lang="zh-CN" altLang="en-US"/>
              <a:t>子容器 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父</a:t>
            </a:r>
            <a:r>
              <a:rPr lang="zh-CN" altLang="en-US"/>
              <a:t>子容器的关系： 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/>
              <a:t>、子容器能够访问父容器的资源（</a:t>
            </a:r>
            <a:r>
              <a:rPr lang="en-US" altLang="zh-CN" smtClean="0"/>
              <a:t>bean</a:t>
            </a:r>
            <a:r>
              <a:rPr lang="zh-CN" altLang="en-US" smtClean="0"/>
              <a:t>）例如</a:t>
            </a:r>
            <a:r>
              <a:rPr lang="en-US" altLang="zh-CN" smtClean="0"/>
              <a:t>Controller</a:t>
            </a:r>
            <a:r>
              <a:rPr lang="zh-CN" altLang="en-US"/>
              <a:t>可以注入</a:t>
            </a:r>
            <a:r>
              <a:rPr lang="en-US" altLang="zh-CN"/>
              <a:t>Service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2</a:t>
            </a:r>
            <a:r>
              <a:rPr lang="zh-CN" altLang="en-US"/>
              <a:t>、父容器不能访问子容器的资源（</a:t>
            </a:r>
            <a:r>
              <a:rPr lang="en-US" altLang="zh-CN"/>
              <a:t>bean</a:t>
            </a:r>
            <a:r>
              <a:rPr lang="zh-CN" altLang="en-US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517231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官方建议：</a:t>
            </a:r>
            <a:endParaRPr lang="en-US" altLang="zh-CN" sz="1400" smtClean="0"/>
          </a:p>
          <a:p>
            <a:r>
              <a:rPr lang="en-US" altLang="zh-CN" sz="1400" smtClean="0"/>
              <a:t>Spring</a:t>
            </a:r>
            <a:r>
              <a:rPr lang="zh-CN" altLang="en-US" sz="1400" smtClean="0"/>
              <a:t>的</a:t>
            </a:r>
            <a:r>
              <a:rPr lang="en-US" altLang="zh-CN" sz="1400" smtClean="0"/>
              <a:t>Dao, Service</a:t>
            </a:r>
            <a:r>
              <a:rPr lang="zh-CN" altLang="en-US" sz="1400" smtClean="0"/>
              <a:t>要和</a:t>
            </a:r>
            <a:r>
              <a:rPr lang="en-US" altLang="zh-CN" sz="1400" smtClean="0"/>
              <a:t>SpringMVC</a:t>
            </a:r>
            <a:r>
              <a:rPr lang="zh-CN" altLang="en-US" sz="1400" smtClean="0"/>
              <a:t>的</a:t>
            </a:r>
            <a:r>
              <a:rPr lang="en-US" altLang="zh-CN" sz="1400" smtClean="0"/>
              <a:t>Controller</a:t>
            </a:r>
            <a:r>
              <a:rPr lang="zh-CN" altLang="en-US" sz="1400" smtClean="0"/>
              <a:t>分开配置，否则容易出现不可预知的问题，如：</a:t>
            </a:r>
            <a:endParaRPr lang="en-US" altLang="zh-CN" sz="1400" smtClean="0"/>
          </a:p>
          <a:p>
            <a:r>
              <a:rPr lang="en-US" altLang="zh-CN" sz="1400" smtClean="0"/>
              <a:t>1</a:t>
            </a:r>
            <a:r>
              <a:rPr lang="zh-CN" altLang="en-US" sz="1400" smtClean="0"/>
              <a:t>、所有的组件都配在子容器中，会造成事务不报错，但也不生效</a:t>
            </a:r>
            <a:endParaRPr lang="en-US" altLang="zh-CN" sz="1400" smtClean="0"/>
          </a:p>
          <a:p>
            <a:r>
              <a:rPr lang="en-US" altLang="zh-CN" sz="1400" smtClean="0"/>
              <a:t>2</a:t>
            </a:r>
            <a:r>
              <a:rPr lang="zh-CN" altLang="en-US" sz="1400" smtClean="0"/>
              <a:t>、所有的组件都配在父容器中，会造成</a:t>
            </a:r>
            <a:r>
              <a:rPr lang="en-US" altLang="zh-CN" sz="1400" smtClean="0"/>
              <a:t>controller</a:t>
            </a:r>
            <a:r>
              <a:rPr lang="zh-CN" altLang="en-US" sz="1400" smtClean="0"/>
              <a:t>找不到，报</a:t>
            </a:r>
            <a:r>
              <a:rPr lang="en-US" altLang="zh-CN" sz="1400" smtClean="0"/>
              <a:t>404 NOT FOUND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3930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1" y="1412776"/>
            <a:ext cx="7041654" cy="414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dispatcherServlet init()</a:t>
            </a:r>
            <a:r>
              <a:rPr lang="zh-CN" altLang="en-US" smtClean="0"/>
              <a:t>方法中设置父子容器的源码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04270" y="4869160"/>
            <a:ext cx="3562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wac</a:t>
            </a:r>
            <a:r>
              <a:rPr lang="zh-CN" altLang="en-US" sz="1400" smtClean="0"/>
              <a:t>的实际类型：</a:t>
            </a:r>
            <a:r>
              <a:rPr lang="en-US" altLang="zh-CN" sz="1400" smtClean="0"/>
              <a:t>XmlWebApplicationContext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51520" y="836712"/>
            <a:ext cx="790575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/>
              <a:t>org.springframework.web.servlet.FrameworkServlet.createWebApplicationContext(ApplicationContext)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611560" y="5930696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SpringMVC</a:t>
            </a:r>
            <a:r>
              <a:rPr lang="zh-CN" altLang="en-US" sz="1400" smtClean="0"/>
              <a:t>是以</a:t>
            </a:r>
            <a:r>
              <a:rPr lang="en-US" altLang="zh-CN" sz="1400" smtClean="0"/>
              <a:t>Servlet</a:t>
            </a:r>
            <a:r>
              <a:rPr lang="zh-CN" altLang="en-US" sz="1400" smtClean="0"/>
              <a:t>启动，默认是在第一次接收请求的时候才会</a:t>
            </a:r>
            <a:r>
              <a:rPr lang="en-US" altLang="zh-CN" sz="1400" smtClean="0"/>
              <a:t>init</a:t>
            </a:r>
            <a:r>
              <a:rPr lang="zh-CN" altLang="en-US" sz="1400" smtClean="0"/>
              <a:t>，并设置各种参数，所以第一次调用会比较慢，可以设置</a:t>
            </a:r>
            <a:r>
              <a:rPr lang="en-US" altLang="zh-CN" sz="1400"/>
              <a:t>&lt;load-on-startup&gt;1&lt;/load-on-startup</a:t>
            </a:r>
            <a:r>
              <a:rPr lang="en-US" altLang="zh-CN" sz="1400" smtClean="0"/>
              <a:t>&gt;</a:t>
            </a:r>
            <a:r>
              <a:rPr lang="zh-CN" altLang="en-US" sz="1400" smtClean="0"/>
              <a:t>属性，使其在启动过程中就装载完成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767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64252" cy="51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594928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org.springframework.context.support.AbstractApplicationContext.refresh()</a:t>
            </a: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1259632" y="5445224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5570294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smtClean="0"/>
              <a:t>走到</a:t>
            </a:r>
            <a:r>
              <a:rPr lang="en-US" altLang="zh-CN" sz="1050" smtClean="0"/>
              <a:t>Spring</a:t>
            </a:r>
            <a:r>
              <a:rPr lang="zh-CN" altLang="en-US" sz="1050" smtClean="0"/>
              <a:t>的初始化方法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10325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" y="2492897"/>
            <a:ext cx="8251842" cy="42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9659"/>
            <a:ext cx="886295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23220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</a:t>
            </a:r>
            <a:r>
              <a:rPr lang="zh-CN" altLang="en-US" smtClean="0"/>
              <a:t>会解析</a:t>
            </a:r>
            <a:r>
              <a:rPr lang="en-US" altLang="zh-CN" smtClean="0"/>
              <a:t>mvc</a:t>
            </a:r>
            <a:r>
              <a:rPr lang="zh-CN" altLang="en-US" smtClean="0"/>
              <a:t>的标签</a:t>
            </a:r>
            <a:endParaRPr lang="zh-CN" altLang="en-US"/>
          </a:p>
        </p:txBody>
      </p:sp>
      <p:sp>
        <p:nvSpPr>
          <p:cNvPr id="11" name="AutoShape 4" descr="https://user-gold-cdn.xitu.io/2018/3/19/1623cc2249c5d121?imagesli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92684" y="6453336"/>
            <a:ext cx="35878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/>
              <a:t>https://juejin.im/post/5aaf4c556fb9a028b547af83</a:t>
            </a:r>
            <a:endParaRPr lang="zh-CN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155575" y="28529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&lt;annonation-driven</a:t>
            </a:r>
            <a:r>
              <a:rPr lang="en-US" altLang="zh-CN" sz="1400"/>
              <a:t> &gt;</a:t>
            </a:r>
            <a:r>
              <a:rPr lang="zh-CN" altLang="en-US" sz="1400" smtClean="0"/>
              <a:t>标签解析会装载以下对象：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212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3605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处理</a:t>
            </a:r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org.springframework.web.servlet.FrameworkServlet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6390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372450" cy="319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465313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org.springframework.web.servlet.DispatcherServlet.doService</a:t>
            </a:r>
            <a:r>
              <a:rPr lang="en-US" altLang="zh-CN" smtClean="0"/>
              <a:t>(</a:t>
            </a:r>
          </a:p>
          <a:p>
            <a:r>
              <a:rPr lang="en-US" altLang="zh-CN"/>
              <a:t>	</a:t>
            </a:r>
            <a:r>
              <a:rPr lang="en-US" altLang="zh-CN" smtClean="0"/>
              <a:t>HttpServletRequest</a:t>
            </a:r>
            <a:r>
              <a:rPr lang="en-US" altLang="zh-CN"/>
              <a:t>, HttpServletResponse)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39752" y="400506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3" y="188640"/>
            <a:ext cx="7609071" cy="63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4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59023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org.springframework.web.servlet.mvc.method.annotation.ServletInvocableHandlerMethod.invokeAndHandle(ServletWebRequest, ModelAndViewContainer, Object...)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347298" cy="458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16288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处理请求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084168" y="1813466"/>
            <a:ext cx="792088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304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处理返回值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020272" y="4077072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534350" cy="336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1124744"/>
            <a:ext cx="122413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smtClean="0"/>
              <a:t>解析参数并绑定到对象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995936" y="2780928"/>
            <a:ext cx="165618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smtClean="0"/>
              <a:t>调用方法得到结果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51520" y="4149080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org.springframework.http.converter.HttpMessageConverter&lt;T&gt; </a:t>
            </a:r>
            <a:r>
              <a:rPr lang="zh-CN" altLang="en-US" sz="1400" smtClean="0"/>
              <a:t>，处</a:t>
            </a:r>
            <a:r>
              <a:rPr lang="zh-CN" altLang="en-US" sz="1400"/>
              <a:t>理请求时将数据绑定到对象就靠</a:t>
            </a:r>
            <a:r>
              <a:rPr lang="zh-CN" altLang="en-US" sz="1400" smtClean="0"/>
              <a:t>它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en-US" altLang="zh-CN" sz="1400" smtClean="0"/>
              <a:t>org.springframework.http.converter.ByteArrayHttpMessageConverter</a:t>
            </a:r>
          </a:p>
          <a:p>
            <a:r>
              <a:rPr lang="en-US" altLang="zh-CN" sz="1400" smtClean="0"/>
              <a:t>org.springframework.http.converter.StringHttpMessageConverter org.springframework.http.converter.ResourceHttpMessageConverter org.springframework.http.converter.xml.SourceHttpMessageConverter org.springframework.http.converter.support.AllEncompassingFormHttpMessageConverter org.springframework.http.converter.xml.Jaxb2RootElementHttpMessageConverter </a:t>
            </a:r>
            <a:r>
              <a:rPr lang="en-US" altLang="zh-CN" sz="1400" b="1" smtClean="0"/>
              <a:t>org.springframework.http.converter.json.MappingJackson2HttpMessageConverter</a:t>
            </a:r>
            <a:endParaRPr lang="zh-CN" alt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2483768" y="1073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解析并绑定参数到对象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764704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org.springframework.web.method.support.InvocableHandlerMethod.invoke(Object...)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4959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314096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hlinkClick r:id="rId3"/>
              </a:rPr>
              <a:t>java</a:t>
            </a:r>
            <a:r>
              <a:rPr lang="en-US" altLang="zh-CN" b="1"/>
              <a:t>.</a:t>
            </a:r>
            <a:r>
              <a:rPr lang="en-US" altLang="zh-CN" b="1">
                <a:hlinkClick r:id="rId4"/>
              </a:rPr>
              <a:t>lang</a:t>
            </a:r>
            <a:r>
              <a:rPr lang="en-US" altLang="zh-CN" b="1"/>
              <a:t>.</a:t>
            </a:r>
            <a:r>
              <a:rPr lang="en-US" altLang="zh-CN" b="1">
                <a:hlinkClick r:id="rId5"/>
              </a:rPr>
              <a:t>reflect</a:t>
            </a:r>
            <a:r>
              <a:rPr lang="en-US" altLang="zh-CN" b="1"/>
              <a:t>.Method 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r>
              <a:rPr lang="en-US" altLang="zh-CN" smtClean="0"/>
              <a:t>public </a:t>
            </a:r>
            <a:r>
              <a:rPr lang="en-US" altLang="zh-CN"/>
              <a:t>java.util.Map com.unionpay.uc.controller.UserOpenAPI.addUser(com.unionpay.uc.dto.User)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9112" y="450912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com.unionpay.uc.controller.UserOpenAPI@2018adf0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224" y="5229200"/>
            <a:ext cx="8489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[User [userid=null, name=test134, mobile=124154515, recCrtTs=null, recUpdTs=null]]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07704" y="24928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779912" y="2492896"/>
            <a:ext cx="1008112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860032" y="2492896"/>
            <a:ext cx="72008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367" y="1695291"/>
            <a:ext cx="163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真正调用方法的地方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40152" y="183379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46512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 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7722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13350" y="3933056"/>
            <a:ext cx="88312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zh-CN" sz="140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mvc:annotation-driven  </a:t>
            </a:r>
            <a:r>
              <a:rPr lang="en-US" altLang="zh-CN" sz="140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/&gt;</a:t>
            </a:r>
          </a:p>
          <a:p>
            <a:endParaRPr lang="en-US" altLang="zh-CN" sz="1400" smtClean="0">
              <a:solidFill>
                <a:srgbClr val="00808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sz="1400" smtClean="0">
                <a:solidFill>
                  <a:srgbClr val="3F5FBF"/>
                </a:solidFill>
                <a:latin typeface="Consolas"/>
              </a:rPr>
              <a:t>&lt;!-- </a:t>
            </a:r>
            <a:r>
              <a:rPr lang="en-US" altLang="zh-CN" sz="1400">
                <a:solidFill>
                  <a:srgbClr val="3F5FBF"/>
                </a:solidFill>
                <a:latin typeface="Consolas"/>
              </a:rPr>
              <a:t>4.</a:t>
            </a:r>
            <a:r>
              <a:rPr lang="zh-CN" altLang="en-US" sz="1400">
                <a:solidFill>
                  <a:srgbClr val="3F5FBF"/>
                </a:solidFill>
                <a:latin typeface="Consolas"/>
              </a:rPr>
              <a:t>只扫描</a:t>
            </a:r>
            <a:r>
              <a:rPr lang="en-US" altLang="zh-CN" sz="1400">
                <a:solidFill>
                  <a:srgbClr val="3F5FBF"/>
                </a:solidFill>
                <a:latin typeface="Consolas"/>
              </a:rPr>
              <a:t>web</a:t>
            </a:r>
            <a:r>
              <a:rPr lang="zh-CN" altLang="en-US" sz="1400">
                <a:solidFill>
                  <a:srgbClr val="3F5FBF"/>
                </a:solidFill>
                <a:latin typeface="Consolas"/>
              </a:rPr>
              <a:t>相关的</a:t>
            </a:r>
            <a:r>
              <a:rPr lang="en-US" altLang="zh-CN" sz="1400">
                <a:solidFill>
                  <a:srgbClr val="3F5FBF"/>
                </a:solidFill>
                <a:latin typeface="Consolas"/>
              </a:rPr>
              <a:t>bean --&gt;</a:t>
            </a:r>
          </a:p>
          <a:p>
            <a:r>
              <a:rPr lang="en-US" altLang="zh-CN" sz="140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400">
                <a:solidFill>
                  <a:srgbClr val="3F7F7F"/>
                </a:solidFill>
                <a:latin typeface="Consolas"/>
              </a:rPr>
              <a:t>context:component-scan </a:t>
            </a:r>
            <a:r>
              <a:rPr lang="en-US" altLang="zh-CN" sz="1400">
                <a:solidFill>
                  <a:srgbClr val="7F007F"/>
                </a:solidFill>
                <a:latin typeface="Consolas"/>
              </a:rPr>
              <a:t>base-package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400" i="1">
                <a:solidFill>
                  <a:srgbClr val="2A00FF"/>
                </a:solidFill>
                <a:latin typeface="Consolas"/>
              </a:rPr>
              <a:t>"com.unionpay.uc.controller,com.unionpay.cache" </a:t>
            </a:r>
            <a:r>
              <a:rPr lang="en-US" altLang="zh-CN" sz="1400" i="1">
                <a:solidFill>
                  <a:srgbClr val="008080"/>
                </a:solidFill>
                <a:latin typeface="Consolas"/>
              </a:rPr>
              <a:t>/&gt;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23528" y="5438882"/>
            <a:ext cx="795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mvc:annotation-driven</a:t>
            </a:r>
            <a:r>
              <a:rPr lang="zh-CN" altLang="en-US" sz="1200" smtClean="0"/>
              <a:t>配置的作用：</a:t>
            </a:r>
            <a:endParaRPr lang="en-US" altLang="zh-CN" sz="1200" smtClean="0"/>
          </a:p>
          <a:p>
            <a:r>
              <a:rPr lang="en-US" altLang="zh-CN" sz="1200"/>
              <a:t>https://stackoverflow.com/questions/28851306/spring-framework-what-is-the-purpose-of-mvcannotation-driven/28851977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ser-gold-cdn.xitu.io/2018/3/19/1623cc2242e16e9a?imagesli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547"/>
            <a:ext cx="7135961" cy="668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细节流程图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63688" y="3326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/>
              <a:t>https://juejin.im/post/5aaf4c556fb9a028b547af83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6245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25088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Spring MVC </a:t>
            </a:r>
            <a:r>
              <a:rPr lang="en-US" altLang="zh-CN" smtClean="0"/>
              <a:t>Databinder</a:t>
            </a:r>
            <a:r>
              <a:rPr lang="zh-CN" altLang="en-US" smtClean="0"/>
              <a:t>：数据绑定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Spring MVC </a:t>
            </a:r>
            <a:r>
              <a:rPr lang="en-US" altLang="zh-CN" smtClean="0"/>
              <a:t>Validator</a:t>
            </a:r>
            <a:r>
              <a:rPr lang="zh-CN" altLang="en-US" smtClean="0"/>
              <a:t>：数据验证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Spring MVC </a:t>
            </a:r>
            <a:r>
              <a:rPr lang="en-US" altLang="zh-CN" smtClean="0"/>
              <a:t>Exception</a:t>
            </a:r>
            <a:r>
              <a:rPr lang="zh-CN" altLang="en-US" smtClean="0"/>
              <a:t>：异常处理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Spring MVC </a:t>
            </a:r>
            <a:r>
              <a:rPr lang="en-US" altLang="zh-CN" smtClean="0"/>
              <a:t>Invoke</a:t>
            </a:r>
            <a:r>
              <a:rPr lang="zh-CN" altLang="en-US" smtClean="0"/>
              <a:t>：方法调用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6206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主要技术点：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7784" y="62068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MVC Databinder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700808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的数据绑定其实就是把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HttpServletRequest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里面的参数转化成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@RequestMapping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方法中的方法参建。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/>
          </a:p>
          <a:p>
            <a:endParaRPr lang="en-US" altLang="zh-CN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/>
              <a:t>HandlerMethodArgumentResolver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/>
              <a:t>HandlerMethodReturnValueHandler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775" y="4509120"/>
            <a:ext cx="6624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MVC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自定义数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据绑定可以通过以下方式进行扩展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@InitBinder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FormattingConversionServiceFactoryBean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9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62068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MVC Validator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1772816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引入了对验证支持的几个增强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JSR-303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的完全支持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DataBinder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的编程验证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支持声明式验证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@controller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rl\Desktop\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128792" cy="4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55776" y="4558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MVC Exception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776" y="69269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MVC Invoke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Spring MVC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对于以下调用使用同样的调用模式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@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RequestMapping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：请求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与框架的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@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InitBinder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：请求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参数数据的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绑定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@</a:t>
            </a:r>
            <a:r>
              <a:rPr lang="en-US" altLang="zh-CN" smtClean="0"/>
              <a:t>ModelAttribute</a:t>
            </a:r>
            <a:r>
              <a:rPr lang="zh-CN" altLang="en-US" smtClean="0"/>
              <a:t>：</a:t>
            </a:r>
            <a:r>
              <a:rPr lang="zh-CN" altLang="en-US"/>
              <a:t>共同参数的</a:t>
            </a:r>
            <a:r>
              <a:rPr lang="zh-CN" altLang="en-US" smtClean="0"/>
              <a:t>初始化</a:t>
            </a:r>
            <a:endParaRPr lang="en-US" altLang="zh-CN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@</a:t>
            </a:r>
            <a:r>
              <a:rPr lang="en-US" altLang="zh-CN" smtClean="0"/>
              <a:t>ExceptionHandler</a:t>
            </a:r>
            <a:r>
              <a:rPr lang="zh-CN" altLang="en-US" smtClean="0"/>
              <a:t>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统一异常处理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ser-gold-cdn.xitu.io/2018/3/19/1623cc2249083791?imagesli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9659"/>
            <a:ext cx="4484762" cy="63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52120" y="6453336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/>
              <a:t>https://juejin.im/post/5aaf4c556fb9a028b547af83</a:t>
            </a:r>
            <a:endParaRPr lang="zh-CN" alt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155575" y="17077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源码主要类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6805"/>
            <a:ext cx="5537994" cy="65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4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5786214" cy="645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源码分析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en-US" altLang="zh-CN" sz="1600">
                <a:hlinkClick r:id="rId2"/>
              </a:rPr>
              <a:t>https://</a:t>
            </a:r>
            <a:r>
              <a:rPr lang="en-US" altLang="zh-CN" sz="1600" smtClean="0">
                <a:hlinkClick r:id="rId2"/>
              </a:rPr>
              <a:t>blog.csdn.net/congcong68/article/details/40451233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en-US" altLang="zh-CN" sz="1600">
                <a:hlinkClick r:id="rId3"/>
              </a:rPr>
              <a:t>https://</a:t>
            </a:r>
            <a:r>
              <a:rPr lang="en-US" altLang="zh-CN" sz="1600" smtClean="0">
                <a:hlinkClick r:id="rId3"/>
              </a:rPr>
              <a:t>juejin.im/post/5aaf4c556fb9a028b547af83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en-US" altLang="zh-CN" sz="1600">
                <a:hlinkClick r:id="rId4"/>
              </a:rPr>
              <a:t>http://neoremind.com/2016/02/springmvc%E7%9A%84%E4%B8%80%E4%BA%9B%E5%B8%B8%E7%94%A8%E6%9C%80%E4%BD%B3%E5%AE%9E%E8%B7%B5</a:t>
            </a:r>
            <a:r>
              <a:rPr lang="en-US" altLang="zh-CN" sz="1600" smtClean="0">
                <a:hlinkClick r:id="rId4"/>
              </a:rPr>
              <a:t>/</a:t>
            </a:r>
            <a:endParaRPr lang="en-US" altLang="zh-CN" sz="1600" smtClean="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49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5004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web.xml</a:t>
            </a:r>
            <a:r>
              <a:rPr lang="zh-CN" altLang="en-US" smtClean="0"/>
              <a:t>配置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3" y="2492896"/>
            <a:ext cx="8630813" cy="223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44053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先配置</a:t>
            </a:r>
            <a:r>
              <a:rPr lang="en-US" altLang="zh-CN" smtClean="0"/>
              <a:t>Spring</a:t>
            </a:r>
            <a:r>
              <a:rPr lang="zh-CN" altLang="en-US" smtClean="0"/>
              <a:t>以</a:t>
            </a:r>
            <a:r>
              <a:rPr lang="en-US" altLang="zh-CN" smtClean="0"/>
              <a:t>listener</a:t>
            </a:r>
            <a:r>
              <a:rPr lang="zh-CN" altLang="en-US" smtClean="0"/>
              <a:t>方式启动，并配置相关的配置文件（</a:t>
            </a:r>
            <a:r>
              <a:rPr lang="en-US" altLang="zh-CN" smtClean="0"/>
              <a:t>SpringMVC</a:t>
            </a:r>
            <a:r>
              <a:rPr lang="zh-CN" altLang="en-US" smtClean="0"/>
              <a:t>的配置文件不要在这里配置）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326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 </a:t>
            </a:r>
            <a:r>
              <a:rPr lang="zh-CN" altLang="en-US" smtClean="0"/>
              <a:t>拦截器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185770" cy="44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29133"/>
            <a:ext cx="5933331" cy="130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1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2.51cto.com/wyfs02/M02/8B/3D/wKiom1hHhbmxseDtAACidU9Y84s7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64704"/>
            <a:ext cx="9653846" cy="51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Servlet Filter vs SpringMVC Interceptor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57239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Filter: Servlet</a:t>
            </a:r>
            <a:r>
              <a:rPr lang="zh-CN" altLang="en-US" smtClean="0"/>
              <a:t>规范，是通用的，和使用哪种框架无关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622802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Interceptor</a:t>
            </a:r>
            <a:r>
              <a:rPr lang="zh-CN" altLang="en-US" smtClean="0"/>
              <a:t>：</a:t>
            </a:r>
            <a:r>
              <a:rPr lang="en-US" altLang="zh-CN" smtClean="0"/>
              <a:t>SpringMVC</a:t>
            </a:r>
            <a:r>
              <a:rPr lang="zh-CN" altLang="en-US" smtClean="0"/>
              <a:t>提供的口子，更加灵活一些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7848" y="50131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HTTP</a:t>
            </a:r>
            <a:r>
              <a:rPr lang="zh-CN" altLang="en-US" b="1"/>
              <a:t>访问控制（</a:t>
            </a:r>
            <a:r>
              <a:rPr lang="en-US" altLang="zh-CN" b="1"/>
              <a:t>CORS</a:t>
            </a:r>
            <a:r>
              <a:rPr lang="zh-CN" altLang="en-US" b="1"/>
              <a:t>）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https</a:t>
            </a:r>
            <a:r>
              <a:rPr lang="en-US" altLang="zh-CN"/>
              <a:t>://developer.mozilla.org/zh-CN/docs/Web/HTTP/Access_control_CORS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7864" y="37389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跨</a:t>
            </a:r>
            <a:r>
              <a:rPr lang="zh-CN" altLang="en-US" smtClean="0"/>
              <a:t>域专题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7848" y="3604374"/>
            <a:ext cx="48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详</a:t>
            </a:r>
            <a:r>
              <a:rPr lang="zh-CN" altLang="en-US" smtClean="0"/>
              <a:t>细内容待写</a:t>
            </a:r>
            <a:r>
              <a:rPr lang="en-US" altLang="zh-CN" smtClean="0"/>
              <a:t>……………………….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1052736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Spring MVC </a:t>
            </a:r>
            <a:r>
              <a:rPr lang="zh-CN" altLang="en-US"/>
              <a:t>从</a:t>
            </a:r>
            <a:r>
              <a:rPr lang="en-US" altLang="zh-CN"/>
              <a:t>4.2</a:t>
            </a:r>
            <a:r>
              <a:rPr lang="zh-CN" altLang="en-US"/>
              <a:t>版本开始增加了对</a:t>
            </a:r>
            <a:r>
              <a:rPr lang="en-US" altLang="zh-CN"/>
              <a:t>CORS</a:t>
            </a:r>
            <a:r>
              <a:rPr lang="zh-CN" altLang="en-US"/>
              <a:t>的支</a:t>
            </a:r>
            <a:r>
              <a:rPr lang="zh-CN" altLang="en-US" smtClean="0"/>
              <a:t>持</a:t>
            </a:r>
            <a:r>
              <a:rPr lang="zh-CN" altLang="en-US"/>
              <a:t>，</a:t>
            </a:r>
            <a:r>
              <a:rPr lang="zh-CN" altLang="en-US" smtClean="0"/>
              <a:t>直</a:t>
            </a:r>
            <a:r>
              <a:rPr lang="zh-CN" altLang="en-US"/>
              <a:t>接添加一个注解</a:t>
            </a:r>
            <a:r>
              <a:rPr lang="en-US" altLang="zh-CN"/>
              <a:t>( @CrossOrigin) </a:t>
            </a:r>
            <a:r>
              <a:rPr lang="zh-CN" altLang="en-US"/>
              <a:t>即可解决跨域问题</a:t>
            </a:r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@CrossOrigin</a:t>
            </a:r>
          </a:p>
          <a:p>
            <a:r>
              <a:rPr lang="en-US" altLang="zh-CN"/>
              <a:t>    @PostMapping("/search")</a:t>
            </a:r>
          </a:p>
          <a:p>
            <a:r>
              <a:rPr lang="en-US" altLang="zh-CN"/>
              <a:t>    public List&lt;Map&gt; search(@RequestBody QueryParams query)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25202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99792" y="3276447"/>
            <a:ext cx="69847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听一遍，没用</a:t>
            </a:r>
            <a:endParaRPr lang="en-US" altLang="zh-CN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自己动手敲代码、仔细思考和总结才有用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769357"/>
            <a:ext cx="57246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Spring</a:t>
            </a:r>
            <a:r>
              <a:rPr lang="zh-CN" altLang="en-US" smtClean="0"/>
              <a:t>系列分享结束：</a:t>
            </a:r>
            <a:r>
              <a:rPr lang="en-US" altLang="zh-CN" smtClean="0"/>
              <a:t>IOC  |  AOP &amp; </a:t>
            </a:r>
            <a:r>
              <a:rPr lang="zh-CN" altLang="en-US" smtClean="0"/>
              <a:t>事务</a:t>
            </a:r>
            <a:r>
              <a:rPr lang="en-US" altLang="zh-CN"/>
              <a:t> </a:t>
            </a:r>
            <a:r>
              <a:rPr lang="en-US" altLang="zh-CN" smtClean="0"/>
              <a:t> |  SpringMVC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40415"/>
            <a:ext cx="7928174" cy="595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2606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web.xml </a:t>
            </a:r>
            <a:r>
              <a:rPr lang="zh-CN" altLang="en-US" smtClean="0"/>
              <a:t>配置示例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16216" y="220486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这里只配置</a:t>
            </a:r>
            <a:r>
              <a:rPr lang="en-US" altLang="zh-CN" sz="1200" smtClean="0"/>
              <a:t>SpringMVC</a:t>
            </a:r>
            <a:r>
              <a:rPr lang="zh-CN" altLang="en-US" sz="1200" smtClean="0"/>
              <a:t>，以免造成包重复扫描，事务失效等问题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" y="1213033"/>
            <a:ext cx="9008715" cy="49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4766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一个简单的</a:t>
            </a:r>
            <a:r>
              <a:rPr lang="en-US" altLang="zh-CN" smtClean="0"/>
              <a:t>Controller</a:t>
            </a:r>
            <a:r>
              <a:rPr lang="zh-CN" altLang="en-US" smtClean="0"/>
              <a:t>类和方法示例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606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SpringMVC</a:t>
            </a:r>
            <a:r>
              <a:rPr lang="zh-CN" altLang="en-US" smtClean="0"/>
              <a:t>常用注解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8585" y="90872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@</a:t>
            </a:r>
            <a:r>
              <a:rPr lang="en-US" altLang="zh-CN" sz="1200" smtClean="0"/>
              <a:t>Controller</a:t>
            </a:r>
            <a:r>
              <a:rPr lang="zh-CN" altLang="en-US" sz="1200" smtClean="0"/>
              <a:t>：标识是一个</a:t>
            </a:r>
            <a:r>
              <a:rPr lang="en-US" altLang="zh-CN" sz="1200" smtClean="0"/>
              <a:t>web</a:t>
            </a:r>
            <a:r>
              <a:rPr lang="zh-CN" altLang="en-US" sz="1200" smtClean="0"/>
              <a:t>控制器类，可用于接收</a:t>
            </a:r>
            <a:r>
              <a:rPr lang="en-US" altLang="zh-CN" sz="1200" smtClean="0"/>
              <a:t>HTTP</a:t>
            </a:r>
            <a:r>
              <a:rPr lang="zh-CN" altLang="en-US" sz="1200" smtClean="0"/>
              <a:t>请求</a:t>
            </a:r>
            <a:endParaRPr lang="en-US" altLang="zh-CN" sz="1200" smtClean="0"/>
          </a:p>
          <a:p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 b="1" smtClean="0"/>
              <a:t>@RequestMapping</a:t>
            </a:r>
            <a:r>
              <a:rPr lang="zh-CN" altLang="en-US" sz="1200" b="1" smtClean="0"/>
              <a:t>：</a:t>
            </a:r>
            <a:r>
              <a:rPr lang="zh-CN" altLang="en-US" sz="1200"/>
              <a:t>用于</a:t>
            </a:r>
            <a:r>
              <a:rPr lang="zh-CN" altLang="en-US" sz="1200" smtClean="0"/>
              <a:t>类和方法上</a:t>
            </a:r>
            <a:r>
              <a:rPr lang="zh-CN" altLang="en-US" sz="1200"/>
              <a:t>，表示类中的所有响应请求的方法都是以该地址作为父路</a:t>
            </a:r>
            <a:r>
              <a:rPr lang="zh-CN" altLang="en-US" sz="1200" smtClean="0"/>
              <a:t>径，例如：</a:t>
            </a:r>
            <a:endParaRPr lang="en-US" altLang="zh-CN" sz="1200" b="1" smtClean="0"/>
          </a:p>
          <a:p>
            <a:endParaRPr lang="en-US" altLang="zh-CN" sz="1200" b="1" smtClean="0"/>
          </a:p>
          <a:p>
            <a:r>
              <a:rPr lang="en-US" altLang="zh-CN" sz="120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r>
              <a:rPr lang="en-US" altLang="zh-CN" sz="1200">
                <a:solidFill>
                  <a:srgbClr val="646464"/>
                </a:solidFill>
                <a:latin typeface="Consolas"/>
              </a:rPr>
              <a:t>@RequestMapping</a:t>
            </a:r>
            <a:r>
              <a:rPr lang="en-US" altLang="zh-CN" sz="120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altLang="zh-CN" sz="1200">
                <a:solidFill>
                  <a:srgbClr val="2A00FF"/>
                </a:solidFill>
                <a:latin typeface="Consolas"/>
              </a:rPr>
              <a:t>"api"</a:t>
            </a:r>
            <a:r>
              <a:rPr lang="en-US" altLang="zh-CN" sz="12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>
                <a:solidFill>
                  <a:srgbClr val="000000"/>
                </a:solidFill>
                <a:latin typeface="Consolas"/>
              </a:rPr>
              <a:t> UserOpenAPI </a:t>
            </a:r>
            <a:r>
              <a:rPr lang="en-US" altLang="zh-CN" sz="1200" b="1" smtClean="0">
                <a:solidFill>
                  <a:srgbClr val="000000"/>
                </a:solidFill>
                <a:latin typeface="Consolas"/>
              </a:rPr>
              <a:t>{}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2999"/>
              </p:ext>
            </p:extLst>
          </p:nvPr>
        </p:nvGraphicFramePr>
        <p:xfrm>
          <a:off x="179512" y="2420888"/>
          <a:ext cx="8424936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9"/>
                <a:gridCol w="2889031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属性值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用途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备注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name()</a:t>
                      </a:r>
                      <a:endParaRPr lang="zh-CN" altLang="en-US" sz="120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名称</a:t>
                      </a:r>
                    </a:p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一般用不到</a:t>
                      </a:r>
                    </a:p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value()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请求路径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可使用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 Template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RequestMethod[] method()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/>
                        <a:t>HTTP</a:t>
                      </a:r>
                      <a:r>
                        <a:rPr lang="zh-CN" altLang="en-US" sz="1200" smtClean="0"/>
                        <a:t>请求方式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可支持多种，比如同时支持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params()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中必须包含某些参数值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更细节的限定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headers()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中必须包含某些指定的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更细节的限定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consumes()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请求的</a:t>
                      </a:r>
                      <a:r>
                        <a:rPr lang="en-US" altLang="zh-CN" sz="1200" smtClean="0">
                          <a:effectLst/>
                        </a:rPr>
                        <a:t>Content-Type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如</a:t>
                      </a:r>
                      <a:r>
                        <a:rPr lang="en-US" altLang="zh-CN" sz="1200" smtClean="0"/>
                        <a:t>Json</a:t>
                      </a:r>
                      <a:r>
                        <a:rPr lang="zh-CN" altLang="en-US" sz="1200" smtClean="0"/>
                        <a:t>，</a:t>
                      </a:r>
                      <a:r>
                        <a:rPr lang="en-US" altLang="zh-CN" sz="1200" smtClean="0"/>
                        <a:t>XML</a:t>
                      </a:r>
                      <a:r>
                        <a:rPr lang="zh-CN" altLang="en-US" sz="1200" smtClean="0"/>
                        <a:t>，</a:t>
                      </a:r>
                      <a:r>
                        <a:rPr lang="en-US" altLang="zh-CN" sz="1200" smtClean="0"/>
                        <a:t>FORM</a:t>
                      </a:r>
                      <a:r>
                        <a:rPr lang="zh-CN" altLang="en-US" sz="1200" smtClean="0"/>
                        <a:t>等数据形式，支持多种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produces()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响应的</a:t>
                      </a:r>
                      <a:r>
                        <a:rPr lang="en-US" altLang="zh-CN" sz="1200" smtClean="0">
                          <a:effectLst/>
                        </a:rPr>
                        <a:t>Content-Type</a:t>
                      </a:r>
                      <a:endParaRPr lang="zh-CN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mtClean="0"/>
                        <a:t>如</a:t>
                      </a:r>
                      <a:r>
                        <a:rPr lang="en-US" altLang="zh-CN" sz="1200" smtClean="0"/>
                        <a:t>Json</a:t>
                      </a:r>
                      <a:r>
                        <a:rPr lang="zh-CN" altLang="en-US" sz="1200" smtClean="0"/>
                        <a:t>，</a:t>
                      </a:r>
                      <a:r>
                        <a:rPr lang="en-US" altLang="zh-CN" sz="1200" smtClean="0"/>
                        <a:t>XML</a:t>
                      </a:r>
                      <a:r>
                        <a:rPr lang="zh-CN" altLang="en-US" sz="1200" smtClean="0"/>
                        <a:t>，</a:t>
                      </a:r>
                      <a:r>
                        <a:rPr lang="en-US" altLang="zh-CN" sz="1200" smtClean="0"/>
                        <a:t>FORM</a:t>
                      </a:r>
                      <a:r>
                        <a:rPr lang="zh-CN" altLang="en-US" sz="1200" smtClean="0"/>
                        <a:t>等数据形式，支持多种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3034" y="58052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@</a:t>
            </a:r>
            <a:r>
              <a:rPr lang="en-US" altLang="zh-CN" b="1" smtClean="0"/>
              <a:t>RequestMapping</a:t>
            </a:r>
            <a:r>
              <a:rPr lang="zh-CN" altLang="en-US" b="1" smtClean="0"/>
              <a:t>的变体有（</a:t>
            </a:r>
            <a:r>
              <a:rPr lang="en-US" altLang="zh-CN" smtClean="0"/>
              <a:t>Spring4.3 </a:t>
            </a:r>
            <a:r>
              <a:rPr lang="zh-CN" altLang="en-US" smtClean="0"/>
              <a:t>引入</a:t>
            </a:r>
            <a:r>
              <a:rPr lang="zh-CN" altLang="en-US" b="1" smtClean="0"/>
              <a:t>）：</a:t>
            </a:r>
            <a:endParaRPr lang="en-US" altLang="zh-CN" b="1"/>
          </a:p>
          <a:p>
            <a:r>
              <a:rPr lang="en-US" altLang="zh-CN" b="1"/>
              <a:t>@GetMapping</a:t>
            </a:r>
            <a:r>
              <a:rPr lang="zh-CN" altLang="en-US" b="1" smtClean="0"/>
              <a:t>、</a:t>
            </a:r>
            <a:r>
              <a:rPr lang="en-US" altLang="zh-CN" b="1" smtClean="0"/>
              <a:t>@PostMapping</a:t>
            </a:r>
            <a:r>
              <a:rPr lang="zh-CN" altLang="en-US" b="1" smtClean="0"/>
              <a:t>、</a:t>
            </a:r>
            <a:r>
              <a:rPr lang="en-US" altLang="zh-CN" b="1" smtClean="0"/>
              <a:t>@PutMapping</a:t>
            </a:r>
            <a:r>
              <a:rPr lang="zh-CN" altLang="en-US" b="1" smtClean="0"/>
              <a:t>、</a:t>
            </a:r>
            <a:r>
              <a:rPr lang="en-US" altLang="zh-CN" b="1" smtClean="0"/>
              <a:t>@</a:t>
            </a:r>
            <a:r>
              <a:rPr lang="en-US" altLang="zh-CN" b="1"/>
              <a:t>DeleteMapping</a:t>
            </a:r>
            <a:r>
              <a:rPr lang="zh-CN" altLang="en-US" b="1" smtClean="0"/>
              <a:t>、</a:t>
            </a:r>
            <a:r>
              <a:rPr lang="en-US" altLang="zh-CN" b="1" smtClean="0"/>
              <a:t>@</a:t>
            </a:r>
            <a:r>
              <a:rPr lang="en-US" altLang="zh-CN" b="1"/>
              <a:t>PatchMapping</a:t>
            </a:r>
          </a:p>
        </p:txBody>
      </p:sp>
    </p:spTree>
    <p:extLst>
      <p:ext uri="{BB962C8B-B14F-4D97-AF65-F5344CB8AC3E}">
        <p14:creationId xmlns:p14="http://schemas.microsoft.com/office/powerpoint/2010/main" val="3797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05273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GET</a:t>
            </a: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/>
              <a:t>/562f25980001b1b106000338.jpg HTTP/1.1 </a:t>
            </a:r>
            <a:endParaRPr lang="en-US" altLang="zh-CN" smtClean="0"/>
          </a:p>
          <a:p>
            <a:r>
              <a:rPr lang="en-US" altLang="zh-CN" b="1" smtClean="0"/>
              <a:t>Host:</a:t>
            </a:r>
            <a:r>
              <a:rPr lang="en-US" altLang="zh-CN" smtClean="0"/>
              <a:t>img.mukewang.com </a:t>
            </a:r>
          </a:p>
          <a:p>
            <a:r>
              <a:rPr lang="en-US" altLang="zh-CN" b="1" smtClean="0"/>
              <a:t>User-Agent:</a:t>
            </a:r>
            <a:r>
              <a:rPr lang="en-US" altLang="zh-CN" sz="900" smtClean="0"/>
              <a:t> </a:t>
            </a:r>
            <a:r>
              <a:rPr lang="en-US" altLang="zh-CN" sz="1100"/>
              <a:t>Mozilla/5.0 (Windows NT 10.0; WOW64) AppleWebKit/537.36 (KHTML, like Gecko) Chrome/51.0.2704.106 Safari/537.36 </a:t>
            </a:r>
            <a:endParaRPr lang="en-US" altLang="zh-CN" sz="1100" smtClean="0"/>
          </a:p>
          <a:p>
            <a:r>
              <a:rPr lang="en-US" altLang="zh-CN" b="1" smtClean="0"/>
              <a:t>Accept:</a:t>
            </a:r>
            <a:r>
              <a:rPr lang="en-US" altLang="zh-CN" smtClean="0"/>
              <a:t>image/webp,image</a:t>
            </a:r>
            <a:r>
              <a:rPr lang="en-US" altLang="zh-CN"/>
              <a:t>/*,*/*;q=0.8 </a:t>
            </a:r>
            <a:endParaRPr lang="en-US" altLang="zh-CN" smtClean="0"/>
          </a:p>
          <a:p>
            <a:r>
              <a:rPr lang="en-US" altLang="zh-CN" b="1"/>
              <a:t>Referer</a:t>
            </a:r>
            <a:r>
              <a:rPr lang="en-US" altLang="zh-CN"/>
              <a:t>:http://www.imooc.com/ </a:t>
            </a:r>
          </a:p>
          <a:p>
            <a:r>
              <a:rPr lang="en-US" altLang="zh-CN" b="1" smtClean="0"/>
              <a:t>cookie:</a:t>
            </a:r>
            <a:r>
              <a:rPr lang="en-US" altLang="zh-CN" smtClean="0"/>
              <a:t>JSESSION=casfafafdafewfasef </a:t>
            </a:r>
          </a:p>
          <a:p>
            <a:r>
              <a:rPr lang="en-US" altLang="zh-CN" b="1" smtClean="0"/>
              <a:t>Accept-Encoding:</a:t>
            </a:r>
            <a:r>
              <a:rPr lang="en-US" altLang="zh-CN" smtClean="0"/>
              <a:t>gzip</a:t>
            </a:r>
            <a:r>
              <a:rPr lang="en-US" altLang="zh-CN"/>
              <a:t>, deflate, sdch </a:t>
            </a:r>
            <a:endParaRPr lang="en-US" altLang="zh-CN" smtClean="0"/>
          </a:p>
          <a:p>
            <a:r>
              <a:rPr lang="en-US" altLang="zh-CN" b="1" smtClean="0"/>
              <a:t>Accept-Language:</a:t>
            </a:r>
            <a:r>
              <a:rPr lang="en-US" altLang="zh-CN" smtClean="0"/>
              <a:t>zh-CN,zh;q=0.8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520" y="3573016"/>
            <a:ext cx="8833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POST</a:t>
            </a:r>
            <a:r>
              <a:rPr lang="en-US" altLang="zh-CN"/>
              <a:t> / HTTP1.1 </a:t>
            </a:r>
            <a:endParaRPr lang="en-US" altLang="zh-CN" smtClean="0"/>
          </a:p>
          <a:p>
            <a:r>
              <a:rPr lang="en-US" altLang="zh-CN" b="1" smtClean="0"/>
              <a:t>Host</a:t>
            </a:r>
            <a:r>
              <a:rPr lang="en-US" altLang="zh-CN" smtClean="0"/>
              <a:t>:www.wrox.com </a:t>
            </a:r>
          </a:p>
          <a:p>
            <a:r>
              <a:rPr lang="en-US" altLang="zh-CN" b="1" smtClean="0"/>
              <a:t>User-Agent</a:t>
            </a:r>
            <a:r>
              <a:rPr lang="en-US" altLang="zh-CN" smtClean="0"/>
              <a:t>:</a:t>
            </a:r>
            <a:r>
              <a:rPr lang="en-US" altLang="zh-CN" sz="1100" smtClean="0"/>
              <a:t>Mozilla/4.0 </a:t>
            </a:r>
            <a:r>
              <a:rPr lang="en-US" altLang="zh-CN" sz="1100"/>
              <a:t>(compatible; MSIE 6.0; Windows NT 5.1; SV1; .NET CLR 2.0.50727; .NET CLR 3.0.04506.648; .NET CLR 3.5.21022) </a:t>
            </a:r>
            <a:endParaRPr lang="en-US" altLang="zh-CN" sz="1100" smtClean="0"/>
          </a:p>
          <a:p>
            <a:r>
              <a:rPr lang="en-US" altLang="zh-CN" b="1" smtClean="0"/>
              <a:t>Content-Type</a:t>
            </a:r>
            <a:r>
              <a:rPr lang="en-US" altLang="zh-CN" smtClean="0"/>
              <a:t>:application/x-www-form-urlencoded </a:t>
            </a:r>
          </a:p>
          <a:p>
            <a:r>
              <a:rPr lang="en-US" altLang="zh-CN" b="1" smtClean="0"/>
              <a:t>Content-Length</a:t>
            </a:r>
            <a:r>
              <a:rPr lang="en-US" altLang="zh-CN" smtClean="0"/>
              <a:t>:40 </a:t>
            </a:r>
          </a:p>
          <a:p>
            <a:r>
              <a:rPr lang="en-US" altLang="zh-CN" b="1" smtClean="0"/>
              <a:t>Connection</a:t>
            </a:r>
            <a:r>
              <a:rPr lang="en-US" altLang="zh-CN"/>
              <a:t>: Keep-Alive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name=Professional%20Ajax&amp;publisher=Wiley</a:t>
            </a:r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915816" y="2606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HTTP</a:t>
            </a:r>
            <a:r>
              <a:rPr lang="zh-CN" altLang="en-US" smtClean="0"/>
              <a:t>协议</a:t>
            </a:r>
            <a:r>
              <a:rPr lang="en-US" altLang="zh-CN" smtClean="0"/>
              <a:t>-</a:t>
            </a:r>
            <a:r>
              <a:rPr lang="zh-CN" altLang="en-US" smtClean="0"/>
              <a:t>请求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2341</Words>
  <Application>Microsoft Office PowerPoint</Application>
  <PresentationFormat>全屏显示(4:3)</PresentationFormat>
  <Paragraphs>365</Paragraphs>
  <Slides>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源码分析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张南南</cp:lastModifiedBy>
  <cp:revision>559</cp:revision>
  <dcterms:created xsi:type="dcterms:W3CDTF">2018-07-09T13:00:38Z</dcterms:created>
  <dcterms:modified xsi:type="dcterms:W3CDTF">2018-07-23T11:34:13Z</dcterms:modified>
</cp:coreProperties>
</file>