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320" r:id="rId4"/>
    <p:sldId id="321" r:id="rId5"/>
    <p:sldId id="322" r:id="rId6"/>
    <p:sldId id="338" r:id="rId7"/>
    <p:sldId id="258" r:id="rId8"/>
    <p:sldId id="259" r:id="rId9"/>
    <p:sldId id="260" r:id="rId10"/>
    <p:sldId id="261" r:id="rId11"/>
    <p:sldId id="319" r:id="rId12"/>
    <p:sldId id="369" r:id="rId13"/>
    <p:sldId id="370" r:id="rId14"/>
    <p:sldId id="371" r:id="rId15"/>
    <p:sldId id="372" r:id="rId16"/>
    <p:sldId id="382" r:id="rId17"/>
    <p:sldId id="318" r:id="rId18"/>
    <p:sldId id="323" r:id="rId19"/>
    <p:sldId id="324" r:id="rId20"/>
    <p:sldId id="373" r:id="rId21"/>
    <p:sldId id="325" r:id="rId22"/>
    <p:sldId id="326" r:id="rId23"/>
    <p:sldId id="327" r:id="rId24"/>
    <p:sldId id="328" r:id="rId25"/>
    <p:sldId id="329" r:id="rId26"/>
    <p:sldId id="333" r:id="rId27"/>
    <p:sldId id="334" r:id="rId28"/>
    <p:sldId id="336" r:id="rId29"/>
    <p:sldId id="339" r:id="rId30"/>
    <p:sldId id="340" r:id="rId31"/>
    <p:sldId id="341" r:id="rId32"/>
    <p:sldId id="342" r:id="rId33"/>
    <p:sldId id="384" r:id="rId34"/>
    <p:sldId id="335" r:id="rId35"/>
    <p:sldId id="343" r:id="rId36"/>
    <p:sldId id="344" r:id="rId37"/>
    <p:sldId id="345" r:id="rId38"/>
    <p:sldId id="374" r:id="rId39"/>
    <p:sldId id="375" r:id="rId40"/>
    <p:sldId id="376" r:id="rId41"/>
    <p:sldId id="352" r:id="rId42"/>
    <p:sldId id="353" r:id="rId43"/>
    <p:sldId id="354" r:id="rId44"/>
    <p:sldId id="355" r:id="rId45"/>
    <p:sldId id="360" r:id="rId46"/>
    <p:sldId id="356" r:id="rId47"/>
    <p:sldId id="357" r:id="rId48"/>
    <p:sldId id="358" r:id="rId49"/>
    <p:sldId id="363" r:id="rId50"/>
    <p:sldId id="364" r:id="rId51"/>
    <p:sldId id="362" r:id="rId52"/>
    <p:sldId id="368" r:id="rId53"/>
    <p:sldId id="379" r:id="rId54"/>
    <p:sldId id="380" r:id="rId55"/>
    <p:sldId id="381" r:id="rId56"/>
    <p:sldId id="378" r:id="rId57"/>
    <p:sldId id="377" r:id="rId58"/>
    <p:sldId id="296" r:id="rId59"/>
    <p:sldId id="297" r:id="rId60"/>
    <p:sldId id="298" r:id="rId61"/>
    <p:sldId id="299" r:id="rId62"/>
    <p:sldId id="300" r:id="rId63"/>
    <p:sldId id="301" r:id="rId64"/>
    <p:sldId id="302" r:id="rId65"/>
    <p:sldId id="303" r:id="rId66"/>
    <p:sldId id="304" r:id="rId67"/>
    <p:sldId id="305" r:id="rId68"/>
    <p:sldId id="306" r:id="rId69"/>
    <p:sldId id="307" r:id="rId70"/>
    <p:sldId id="308" r:id="rId71"/>
    <p:sldId id="309" r:id="rId72"/>
    <p:sldId id="383" r:id="rId73"/>
    <p:sldId id="271" r:id="rId74"/>
    <p:sldId id="310" r:id="rId75"/>
    <p:sldId id="272" r:id="rId76"/>
    <p:sldId id="273" r:id="rId77"/>
    <p:sldId id="275"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41" autoAdjust="0"/>
  </p:normalViewPr>
  <p:slideViewPr>
    <p:cSldViewPr>
      <p:cViewPr>
        <p:scale>
          <a:sx n="100" d="100"/>
          <a:sy n="100" d="100"/>
        </p:scale>
        <p:origin x="-1122" y="-24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61DAB4-F499-486C-BD2F-77E59908B6C5}" type="datetimeFigureOut">
              <a:rPr lang="zh-CN" altLang="en-US" smtClean="0"/>
              <a:t>2018/7/9/Monday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6B019A-98FA-4453-8EAE-F1A0CE1EFD44}" type="slidenum">
              <a:rPr lang="zh-CN" altLang="en-US" smtClean="0"/>
              <a:t>‹#›</a:t>
            </a:fld>
            <a:endParaRPr lang="zh-CN" altLang="en-US"/>
          </a:p>
        </p:txBody>
      </p:sp>
    </p:spTree>
    <p:extLst>
      <p:ext uri="{BB962C8B-B14F-4D97-AF65-F5344CB8AC3E}">
        <p14:creationId xmlns:p14="http://schemas.microsoft.com/office/powerpoint/2010/main" val="3524911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https://stackoverflow.com/questions/4940648/how-to-start-a-transaction-in-jdbc</a:t>
            </a:r>
            <a:endParaRPr lang="zh-CN" altLang="en-US"/>
          </a:p>
        </p:txBody>
      </p:sp>
      <p:sp>
        <p:nvSpPr>
          <p:cNvPr id="4" name="灯片编号占位符 3"/>
          <p:cNvSpPr>
            <a:spLocks noGrp="1"/>
          </p:cNvSpPr>
          <p:nvPr>
            <p:ph type="sldNum" sz="quarter" idx="10"/>
          </p:nvPr>
        </p:nvSpPr>
        <p:spPr/>
        <p:txBody>
          <a:bodyPr/>
          <a:lstStyle/>
          <a:p>
            <a:fld id="{F66B019A-98FA-4453-8EAE-F1A0CE1EFD44}" type="slidenum">
              <a:rPr lang="zh-CN" altLang="en-US" smtClean="0"/>
              <a:t>26</a:t>
            </a:fld>
            <a:endParaRPr lang="zh-CN" altLang="en-US"/>
          </a:p>
        </p:txBody>
      </p:sp>
    </p:spTree>
    <p:extLst>
      <p:ext uri="{BB962C8B-B14F-4D97-AF65-F5344CB8AC3E}">
        <p14:creationId xmlns:p14="http://schemas.microsoft.com/office/powerpoint/2010/main" val="4283232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2018/7/9/Monday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2018/7/9/Monday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2018/7/9/Monday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2018/7/9/Monday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2018/7/9/Monday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2018/7/9/Monday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2018/7/9/Monday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2018/7/9/Monday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2018/7/9/Monday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2018/7/9/Monday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2018/7/9/Monday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2018/7/9/Monday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spring.io/spring/docs/5.0.6.RELEASE/spring-framework-reference/core.html#aop-proxying" TargetMode="External"/><Relationship Id="rId2" Type="http://schemas.openxmlformats.org/officeDocument/2006/relationships/hyperlink" Target="https://docs.spring.io/spring/docs/5.0.6.RELEASE/spring-framework-reference/core.html#aop-aj-ltw-spring" TargetMode="External"/><Relationship Id="rId1" Type="http://schemas.openxmlformats.org/officeDocument/2006/relationships/slideLayout" Target="../slideLayouts/slideLayout1.xml"/><Relationship Id="rId4" Type="http://schemas.openxmlformats.org/officeDocument/2006/relationships/hyperlink" Target="https://docs.spring.io/spring/docs/5.0.6.RELEASE/spring-framework-reference/core.html#aop-ataspectj-advice-order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docs.spring.io/spring/docs/5.0.6.RELEASE/spring-framework-reference/data-access.html#tx-propagation" TargetMode="External"/><Relationship Id="rId2" Type="http://schemas.openxmlformats.org/officeDocument/2006/relationships/hyperlink" Target="https://docs.spring.io/spring/docs/5.0.6.RELEASE/spring-framework-reference/data-access.html#tx-multiple-tx-mgrs-with-attransactional"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4" Type="http://schemas.openxmlformats.org/officeDocument/2006/relationships/image" Target="../media/image5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6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 Id="rId4" Type="http://schemas.openxmlformats.org/officeDocument/2006/relationships/image" Target="../media/image68.png"/></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9.png"/><Relationship Id="rId1" Type="http://schemas.openxmlformats.org/officeDocument/2006/relationships/slideLayout" Target="../slideLayouts/slideLayout1.xml"/><Relationship Id="rId4" Type="http://schemas.openxmlformats.org/officeDocument/2006/relationships/image" Target="../media/image70.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260648"/>
            <a:ext cx="7772400" cy="1470025"/>
          </a:xfrm>
        </p:spPr>
        <p:txBody>
          <a:bodyPr/>
          <a:lstStyle/>
          <a:p>
            <a:r>
              <a:rPr lang="en-US" altLang="zh-CN" smtClean="0"/>
              <a:t>Spring AOP &amp; </a:t>
            </a:r>
            <a:r>
              <a:rPr lang="zh-CN" altLang="en-US" smtClean="0"/>
              <a:t>事务</a:t>
            </a:r>
            <a:r>
              <a:rPr lang="zh-CN" altLang="en-US" smtClean="0">
                <a:solidFill>
                  <a:srgbClr val="FF0000"/>
                </a:solidFill>
              </a:rPr>
              <a:t>科普</a:t>
            </a:r>
            <a:endParaRPr lang="zh-CN" altLang="en-US">
              <a:solidFill>
                <a:srgbClr val="FF0000"/>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700808"/>
            <a:ext cx="4464496"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14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76672"/>
            <a:ext cx="3240360" cy="3558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39" y="4168893"/>
            <a:ext cx="4639593" cy="1197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3816" y="260648"/>
            <a:ext cx="6226696" cy="3908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439" y="5517232"/>
            <a:ext cx="5575697" cy="1242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228184" y="4818443"/>
            <a:ext cx="2735814" cy="58477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sz="1600"/>
              <a:t>hello, person, name = </a:t>
            </a:r>
            <a:r>
              <a:rPr lang="en-US" altLang="zh-CN" sz="1600" smtClean="0"/>
              <a:t>nnzhang</a:t>
            </a:r>
          </a:p>
          <a:p>
            <a:r>
              <a:rPr lang="en-US" altLang="zh-CN" sz="1600"/>
              <a:t>my name is nnzhang</a:t>
            </a:r>
            <a:endParaRPr lang="zh-CN" altLang="en-US" sz="1600"/>
          </a:p>
        </p:txBody>
      </p:sp>
      <p:sp>
        <p:nvSpPr>
          <p:cNvPr id="5" name="右箭头 4"/>
          <p:cNvSpPr/>
          <p:nvPr/>
        </p:nvSpPr>
        <p:spPr>
          <a:xfrm>
            <a:off x="5436096" y="5110830"/>
            <a:ext cx="720080" cy="1183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364088" y="4895582"/>
            <a:ext cx="864096" cy="261610"/>
          </a:xfrm>
          <a:prstGeom prst="rect">
            <a:avLst/>
          </a:prstGeom>
          <a:noFill/>
        </p:spPr>
        <p:txBody>
          <a:bodyPr wrap="square" rtlCol="0">
            <a:spAutoFit/>
          </a:bodyPr>
          <a:lstStyle/>
          <a:p>
            <a:r>
              <a:rPr lang="zh-CN" altLang="en-US" sz="1100"/>
              <a:t>正常</a:t>
            </a:r>
            <a:r>
              <a:rPr lang="zh-CN" altLang="en-US" sz="1100" smtClean="0"/>
              <a:t>输出</a:t>
            </a:r>
            <a:endParaRPr lang="zh-CN" altLang="en-US" sz="1100"/>
          </a:p>
        </p:txBody>
      </p:sp>
    </p:spTree>
    <p:extLst>
      <p:ext uri="{BB962C8B-B14F-4D97-AF65-F5344CB8AC3E}">
        <p14:creationId xmlns:p14="http://schemas.microsoft.com/office/powerpoint/2010/main" val="2363010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9368"/>
            <a:ext cx="9031952" cy="6694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860032" y="1700808"/>
            <a:ext cx="4176464" cy="4154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050"/>
              <a:t>https://howtodoinjava.com/spring/spring-aop/writing-spring-aop-aspectj-pointcut-expressions-with-examples/</a:t>
            </a:r>
            <a:endParaRPr lang="zh-CN" altLang="en-US" sz="1050"/>
          </a:p>
        </p:txBody>
      </p:sp>
      <p:sp>
        <p:nvSpPr>
          <p:cNvPr id="2" name="TextBox 1"/>
          <p:cNvSpPr txBox="1"/>
          <p:nvPr/>
        </p:nvSpPr>
        <p:spPr>
          <a:xfrm>
            <a:off x="4860032" y="728699"/>
            <a:ext cx="1872208" cy="276999"/>
          </a:xfrm>
          <a:prstGeom prst="rect">
            <a:avLst/>
          </a:prstGeom>
          <a:noFill/>
        </p:spPr>
        <p:txBody>
          <a:bodyPr wrap="square" rtlCol="0">
            <a:spAutoFit/>
          </a:bodyPr>
          <a:lstStyle/>
          <a:p>
            <a:r>
              <a:rPr lang="zh-CN" altLang="en-US" sz="1200" smtClean="0"/>
              <a:t>切面表达式</a:t>
            </a:r>
            <a:endParaRPr lang="zh-CN" altLang="en-US" sz="1200"/>
          </a:p>
        </p:txBody>
      </p:sp>
      <p:sp>
        <p:nvSpPr>
          <p:cNvPr id="3" name="右箭头 2"/>
          <p:cNvSpPr/>
          <p:nvPr/>
        </p:nvSpPr>
        <p:spPr>
          <a:xfrm>
            <a:off x="3779912" y="836712"/>
            <a:ext cx="1008112" cy="60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5666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97" y="908720"/>
            <a:ext cx="537210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131840" y="332803"/>
            <a:ext cx="2088232" cy="369332"/>
          </a:xfrm>
          <a:prstGeom prst="rect">
            <a:avLst/>
          </a:prstGeom>
          <a:noFill/>
        </p:spPr>
        <p:txBody>
          <a:bodyPr wrap="square" rtlCol="0">
            <a:spAutoFit/>
          </a:bodyPr>
          <a:lstStyle/>
          <a:p>
            <a:r>
              <a:rPr lang="en-US" altLang="zh-CN" smtClean="0"/>
              <a:t>AOP</a:t>
            </a:r>
            <a:r>
              <a:rPr lang="zh-CN" altLang="en-US" smtClean="0"/>
              <a:t>注意事项</a:t>
            </a:r>
            <a:endParaRPr lang="zh-CN" alt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897" y="3789039"/>
            <a:ext cx="44386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79644" y="4133010"/>
            <a:ext cx="338437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Q</a:t>
            </a:r>
            <a:r>
              <a:rPr lang="zh-CN" altLang="en-US" smtClean="0"/>
              <a:t>：请问这两行会被打印吗？</a:t>
            </a:r>
            <a:endParaRPr lang="zh-CN" altLang="en-US"/>
          </a:p>
        </p:txBody>
      </p:sp>
      <p:sp>
        <p:nvSpPr>
          <p:cNvPr id="6" name="右箭头 5"/>
          <p:cNvSpPr/>
          <p:nvPr/>
        </p:nvSpPr>
        <p:spPr>
          <a:xfrm>
            <a:off x="4355976" y="4317676"/>
            <a:ext cx="93610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115616" y="5373216"/>
            <a:ext cx="2808312" cy="369332"/>
          </a:xfrm>
          <a:prstGeom prst="rect">
            <a:avLst/>
          </a:prstGeom>
          <a:noFill/>
        </p:spPr>
        <p:txBody>
          <a:bodyPr wrap="square" rtlCol="0">
            <a:spAutoFit/>
          </a:bodyPr>
          <a:lstStyle/>
          <a:p>
            <a:r>
              <a:rPr lang="zh-CN" altLang="en-US" smtClean="0"/>
              <a:t>答案是不会打印，为什么？</a:t>
            </a:r>
            <a:endParaRPr lang="zh-CN" altLang="en-US"/>
          </a:p>
        </p:txBody>
      </p:sp>
    </p:spTree>
    <p:extLst>
      <p:ext uri="{BB962C8B-B14F-4D97-AF65-F5344CB8AC3E}">
        <p14:creationId xmlns:p14="http://schemas.microsoft.com/office/powerpoint/2010/main" val="392939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08720"/>
            <a:ext cx="501015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627784" y="260648"/>
            <a:ext cx="1944216" cy="369332"/>
          </a:xfrm>
          <a:prstGeom prst="rect">
            <a:avLst/>
          </a:prstGeom>
          <a:noFill/>
        </p:spPr>
        <p:txBody>
          <a:bodyPr wrap="square" rtlCol="0">
            <a:spAutoFit/>
          </a:bodyPr>
          <a:lstStyle/>
          <a:p>
            <a:r>
              <a:rPr lang="zh-CN" altLang="en-US" smtClean="0"/>
              <a:t>原因</a:t>
            </a:r>
            <a:endParaRPr lang="zh-CN" altLang="en-US"/>
          </a:p>
        </p:txBody>
      </p:sp>
      <p:sp>
        <p:nvSpPr>
          <p:cNvPr id="5" name="TextBox 4"/>
          <p:cNvSpPr txBox="1"/>
          <p:nvPr/>
        </p:nvSpPr>
        <p:spPr>
          <a:xfrm>
            <a:off x="683568" y="3212976"/>
            <a:ext cx="6912768" cy="1200329"/>
          </a:xfrm>
          <a:prstGeom prst="rect">
            <a:avLst/>
          </a:prstGeom>
          <a:noFill/>
        </p:spPr>
        <p:txBody>
          <a:bodyPr wrap="square" rtlCol="0">
            <a:spAutoFit/>
          </a:bodyPr>
          <a:lstStyle/>
          <a:p>
            <a:r>
              <a:rPr lang="zh-CN" altLang="en-US" smtClean="0"/>
              <a:t>关键是</a:t>
            </a:r>
            <a:r>
              <a:rPr lang="en-US" altLang="zh-CN" smtClean="0"/>
              <a:t>this</a:t>
            </a:r>
            <a:r>
              <a:rPr lang="zh-CN" altLang="en-US"/>
              <a:t>指</a:t>
            </a:r>
            <a:r>
              <a:rPr lang="zh-CN" altLang="en-US" smtClean="0"/>
              <a:t>的是什么？要想被增强，必须使用代理，不管是</a:t>
            </a:r>
            <a:r>
              <a:rPr lang="en-US" altLang="zh-CN" smtClean="0"/>
              <a:t>JDK </a:t>
            </a:r>
            <a:r>
              <a:rPr lang="zh-CN" altLang="en-US" smtClean="0"/>
              <a:t>代理还是</a:t>
            </a:r>
            <a:r>
              <a:rPr lang="en-US" altLang="zh-CN" smtClean="0"/>
              <a:t>cglib</a:t>
            </a:r>
            <a:r>
              <a:rPr lang="zh-CN" altLang="en-US" smtClean="0"/>
              <a:t>代理；否则就是简单的方法调用，是不会被代理的。</a:t>
            </a:r>
            <a:endParaRPr lang="en-US" altLang="zh-CN" smtClean="0"/>
          </a:p>
          <a:p>
            <a:r>
              <a:rPr lang="zh-CN" altLang="en-US" smtClean="0"/>
              <a:t>这里的</a:t>
            </a:r>
            <a:r>
              <a:rPr lang="en-US" altLang="zh-CN" smtClean="0"/>
              <a:t>this</a:t>
            </a:r>
            <a:r>
              <a:rPr lang="zh-CN" altLang="en-US" smtClean="0"/>
              <a:t>就是指</a:t>
            </a:r>
            <a:r>
              <a:rPr lang="en-US" altLang="zh-CN" smtClean="0"/>
              <a:t>Spring</a:t>
            </a:r>
            <a:r>
              <a:rPr lang="zh-CN" altLang="en-US" smtClean="0"/>
              <a:t>容器中的</a:t>
            </a:r>
            <a:r>
              <a:rPr lang="en-US" altLang="zh-CN" smtClean="0"/>
              <a:t> bean</a:t>
            </a:r>
            <a:r>
              <a:rPr lang="zh-CN" altLang="en-US" smtClean="0"/>
              <a:t>，是没有被代理的类，所以不具有增强功能</a:t>
            </a:r>
            <a:endParaRPr lang="zh-CN" altLang="en-US"/>
          </a:p>
        </p:txBody>
      </p:sp>
      <p:sp>
        <p:nvSpPr>
          <p:cNvPr id="6" name="矩形 5"/>
          <p:cNvSpPr/>
          <p:nvPr/>
        </p:nvSpPr>
        <p:spPr>
          <a:xfrm>
            <a:off x="723608" y="4725144"/>
            <a:ext cx="4572000" cy="1477328"/>
          </a:xfrm>
          <a:prstGeom prst="rect">
            <a:avLst/>
          </a:prstGeom>
        </p:spPr>
        <p:txBody>
          <a:bodyPr>
            <a:spAutoFit/>
          </a:bodyPr>
          <a:lstStyle/>
          <a:p>
            <a:r>
              <a:rPr lang="en-US" altLang="zh-CN" smtClean="0"/>
              <a:t>proxy                          bean  </a:t>
            </a:r>
            <a:endParaRPr lang="en-US" altLang="zh-CN"/>
          </a:p>
          <a:p>
            <a:r>
              <a:rPr lang="en-US" altLang="zh-CN" smtClean="0"/>
              <a:t>sayHello()     </a:t>
            </a:r>
            <a:r>
              <a:rPr lang="en-US" altLang="zh-CN"/>
              <a:t>--&gt;    </a:t>
            </a:r>
            <a:r>
              <a:rPr lang="en-US" altLang="zh-CN" smtClean="0"/>
              <a:t>  sayHello()</a:t>
            </a:r>
            <a:endParaRPr lang="en-US" altLang="zh-CN"/>
          </a:p>
          <a:p>
            <a:r>
              <a:rPr lang="en-US" altLang="zh-CN"/>
              <a:t>            </a:t>
            </a:r>
            <a:r>
              <a:rPr lang="en-US" altLang="zh-CN" smtClean="0"/>
              <a:t>                           |</a:t>
            </a:r>
            <a:endParaRPr lang="en-US" altLang="zh-CN"/>
          </a:p>
          <a:p>
            <a:r>
              <a:rPr lang="en-US" altLang="zh-CN"/>
              <a:t>proxy</a:t>
            </a:r>
            <a:r>
              <a:rPr lang="en-US" altLang="zh-CN" smtClean="0"/>
              <a:t>                             V  </a:t>
            </a:r>
            <a:endParaRPr lang="en-US" altLang="zh-CN"/>
          </a:p>
          <a:p>
            <a:r>
              <a:rPr lang="en-US" altLang="zh-CN" smtClean="0"/>
              <a:t>testUseAop()  </a:t>
            </a:r>
            <a:r>
              <a:rPr lang="en-US" altLang="zh-CN"/>
              <a:t>--&gt;    </a:t>
            </a:r>
            <a:r>
              <a:rPr lang="en-US" altLang="zh-CN" smtClean="0"/>
              <a:t>testUseAop()</a:t>
            </a:r>
            <a:endParaRPr lang="zh-CN" altLang="en-US"/>
          </a:p>
        </p:txBody>
      </p:sp>
      <p:sp>
        <p:nvSpPr>
          <p:cNvPr id="7" name="TextBox 6"/>
          <p:cNvSpPr txBox="1"/>
          <p:nvPr/>
        </p:nvSpPr>
        <p:spPr>
          <a:xfrm>
            <a:off x="5161028" y="4725144"/>
            <a:ext cx="3744416" cy="646331"/>
          </a:xfrm>
          <a:prstGeom prst="rect">
            <a:avLst/>
          </a:prstGeom>
          <a:noFill/>
        </p:spPr>
        <p:txBody>
          <a:bodyPr wrap="square" rtlCol="0">
            <a:spAutoFit/>
          </a:bodyPr>
          <a:lstStyle/>
          <a:p>
            <a:r>
              <a:rPr lang="zh-CN" altLang="en-US" smtClean="0"/>
              <a:t>动态代理只能被外部调用，不能被同一</a:t>
            </a:r>
            <a:r>
              <a:rPr lang="en-US" altLang="zh-CN" smtClean="0"/>
              <a:t>class</a:t>
            </a:r>
            <a:r>
              <a:rPr lang="zh-CN" altLang="en-US" smtClean="0"/>
              <a:t>的内部调用</a:t>
            </a:r>
            <a:endParaRPr lang="zh-CN" altLang="en-US"/>
          </a:p>
        </p:txBody>
      </p:sp>
    </p:spTree>
    <p:extLst>
      <p:ext uri="{BB962C8B-B14F-4D97-AF65-F5344CB8AC3E}">
        <p14:creationId xmlns:p14="http://schemas.microsoft.com/office/powerpoint/2010/main" val="149502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9792" y="404664"/>
            <a:ext cx="3240360" cy="369332"/>
          </a:xfrm>
          <a:prstGeom prst="rect">
            <a:avLst/>
          </a:prstGeom>
          <a:noFill/>
        </p:spPr>
        <p:txBody>
          <a:bodyPr wrap="square" rtlCol="0">
            <a:spAutoFit/>
          </a:bodyPr>
          <a:lstStyle/>
          <a:p>
            <a:r>
              <a:rPr lang="zh-CN" altLang="en-US" smtClean="0"/>
              <a:t>不同类之间的方法调用</a:t>
            </a:r>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052736"/>
            <a:ext cx="4752528" cy="196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240" y="1541310"/>
            <a:ext cx="3611244" cy="607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90" y="3145599"/>
            <a:ext cx="446722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5724128" y="2780928"/>
            <a:ext cx="3119511"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a:t>hello, person, name = nnzhang</a:t>
            </a:r>
          </a:p>
          <a:p>
            <a:r>
              <a:rPr lang="zh-CN" altLang="en-US"/>
              <a:t>测试是否被增强了</a:t>
            </a:r>
            <a:r>
              <a:rPr lang="en-US" altLang="zh-CN"/>
              <a:t>:</a:t>
            </a:r>
          </a:p>
          <a:p>
            <a:r>
              <a:rPr lang="zh-CN" altLang="en-US"/>
              <a:t>使用了</a:t>
            </a:r>
            <a:r>
              <a:rPr lang="en-US" altLang="zh-CN"/>
              <a:t>AOP</a:t>
            </a:r>
          </a:p>
          <a:p>
            <a:r>
              <a:rPr lang="en-US" altLang="zh-CN"/>
              <a:t>~~~~~~~~~~~~~~~~~~~~~~</a:t>
            </a:r>
            <a:endParaRPr lang="zh-CN" altLang="en-US"/>
          </a:p>
        </p:txBody>
      </p:sp>
      <p:sp>
        <p:nvSpPr>
          <p:cNvPr id="6" name="右箭头 5"/>
          <p:cNvSpPr/>
          <p:nvPr/>
        </p:nvSpPr>
        <p:spPr>
          <a:xfrm>
            <a:off x="4527353" y="3486354"/>
            <a:ext cx="114793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62610" y="4478785"/>
            <a:ext cx="5261518" cy="2031325"/>
          </a:xfrm>
          <a:prstGeom prst="rect">
            <a:avLst/>
          </a:prstGeom>
        </p:spPr>
        <p:txBody>
          <a:bodyPr wrap="square">
            <a:spAutoFit/>
          </a:bodyPr>
          <a:lstStyle/>
          <a:p>
            <a:r>
              <a:rPr lang="en-US" altLang="zh-CN"/>
              <a:t> </a:t>
            </a:r>
            <a:r>
              <a:rPr lang="en-US" altLang="zh-CN" smtClean="0"/>
              <a:t>                          proxy                         bean</a:t>
            </a:r>
            <a:endParaRPr lang="en-US" altLang="zh-CN"/>
          </a:p>
          <a:p>
            <a:r>
              <a:rPr lang="en-US" altLang="zh-CN" smtClean="0"/>
              <a:t>PersonMan    sayHello()     --&gt;         sayHello()</a:t>
            </a:r>
            <a:endParaRPr lang="en-US" altLang="zh-CN"/>
          </a:p>
          <a:p>
            <a:r>
              <a:rPr lang="en-US" altLang="zh-CN"/>
              <a:t>                       </a:t>
            </a:r>
            <a:r>
              <a:rPr lang="en-US" altLang="zh-CN" smtClean="0"/>
              <a:t>                                          |</a:t>
            </a:r>
            <a:endParaRPr lang="en-US" altLang="zh-CN"/>
          </a:p>
          <a:p>
            <a:r>
              <a:rPr lang="en-US" altLang="zh-CN"/>
              <a:t>             </a:t>
            </a:r>
            <a:r>
              <a:rPr lang="en-US" altLang="zh-CN" smtClean="0"/>
              <a:t>                          /------------------/</a:t>
            </a:r>
            <a:endParaRPr lang="en-US" altLang="zh-CN"/>
          </a:p>
          <a:p>
            <a:r>
              <a:rPr lang="en-US" altLang="zh-CN"/>
              <a:t>             </a:t>
            </a:r>
            <a:r>
              <a:rPr lang="en-US" altLang="zh-CN" smtClean="0"/>
              <a:t>                         |                 </a:t>
            </a:r>
            <a:endParaRPr lang="en-US" altLang="zh-CN"/>
          </a:p>
          <a:p>
            <a:r>
              <a:rPr lang="en-US" altLang="zh-CN"/>
              <a:t>             </a:t>
            </a:r>
            <a:r>
              <a:rPr lang="en-US" altLang="zh-CN" smtClean="0"/>
              <a:t>                         V</a:t>
            </a:r>
            <a:endParaRPr lang="en-US" altLang="zh-CN"/>
          </a:p>
          <a:p>
            <a:r>
              <a:rPr lang="en-US" altLang="zh-CN"/>
              <a:t>P</a:t>
            </a:r>
            <a:r>
              <a:rPr lang="en-US" altLang="zh-CN" smtClean="0"/>
              <a:t>ersonMan2     testUseAop()   --&gt;   testUseAop()</a:t>
            </a:r>
            <a:endParaRPr lang="zh-CN" altLang="en-US"/>
          </a:p>
        </p:txBody>
      </p:sp>
      <p:sp>
        <p:nvSpPr>
          <p:cNvPr id="9" name="TextBox 8"/>
          <p:cNvSpPr txBox="1"/>
          <p:nvPr/>
        </p:nvSpPr>
        <p:spPr>
          <a:xfrm>
            <a:off x="6294774" y="5125115"/>
            <a:ext cx="158417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mtClean="0"/>
              <a:t>调用示意图</a:t>
            </a:r>
            <a:endParaRPr lang="zh-CN" altLang="en-US"/>
          </a:p>
        </p:txBody>
      </p:sp>
      <p:sp>
        <p:nvSpPr>
          <p:cNvPr id="13" name="右箭头 12"/>
          <p:cNvSpPr/>
          <p:nvPr/>
        </p:nvSpPr>
        <p:spPr>
          <a:xfrm>
            <a:off x="5004048" y="5309781"/>
            <a:ext cx="114793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8017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92696"/>
            <a:ext cx="54864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56176" y="1412776"/>
            <a:ext cx="2592288" cy="646331"/>
          </a:xfrm>
          <a:prstGeom prst="rect">
            <a:avLst/>
          </a:prstGeom>
          <a:noFill/>
        </p:spPr>
        <p:txBody>
          <a:bodyPr wrap="square" rtlCol="0">
            <a:spAutoFit/>
          </a:bodyPr>
          <a:lstStyle/>
          <a:p>
            <a:r>
              <a:rPr lang="zh-CN" altLang="en-US" smtClean="0"/>
              <a:t>自己</a:t>
            </a:r>
            <a:r>
              <a:rPr lang="en-US" altLang="zh-CN" smtClean="0"/>
              <a:t>new</a:t>
            </a:r>
            <a:r>
              <a:rPr lang="zh-CN" altLang="en-US" smtClean="0"/>
              <a:t>的对象是不能被</a:t>
            </a:r>
            <a:r>
              <a:rPr lang="en-US" altLang="zh-CN" smtClean="0"/>
              <a:t>Spring</a:t>
            </a:r>
            <a:r>
              <a:rPr lang="zh-CN" altLang="en-US" smtClean="0"/>
              <a:t>增强的</a:t>
            </a:r>
            <a:endParaRPr lang="zh-CN" altLang="en-US"/>
          </a:p>
        </p:txBody>
      </p:sp>
      <p:sp>
        <p:nvSpPr>
          <p:cNvPr id="5" name="TextBox 4"/>
          <p:cNvSpPr txBox="1"/>
          <p:nvPr/>
        </p:nvSpPr>
        <p:spPr>
          <a:xfrm>
            <a:off x="964689" y="3108053"/>
            <a:ext cx="6120680" cy="646331"/>
          </a:xfrm>
          <a:prstGeom prst="rect">
            <a:avLst/>
          </a:prstGeom>
          <a:noFill/>
        </p:spPr>
        <p:txBody>
          <a:bodyPr wrap="square" rtlCol="0">
            <a:spAutoFit/>
          </a:bodyPr>
          <a:lstStyle/>
          <a:p>
            <a:r>
              <a:rPr lang="en-US" altLang="zh-CN" smtClean="0"/>
              <a:t>Spring AOP</a:t>
            </a:r>
            <a:r>
              <a:rPr lang="zh-CN" altLang="en-US" smtClean="0"/>
              <a:t>是建立在</a:t>
            </a:r>
            <a:r>
              <a:rPr lang="en-US" altLang="zh-CN" smtClean="0"/>
              <a:t>Spring IOC</a:t>
            </a:r>
            <a:r>
              <a:rPr lang="zh-CN" altLang="en-US" smtClean="0"/>
              <a:t>基础上的，没有被</a:t>
            </a:r>
            <a:r>
              <a:rPr lang="en-US" altLang="zh-CN" smtClean="0"/>
              <a:t>Spring</a:t>
            </a:r>
            <a:r>
              <a:rPr lang="zh-CN" altLang="en-US" smtClean="0"/>
              <a:t>扫描的类是不会被增强的</a:t>
            </a:r>
            <a:endParaRPr lang="zh-CN" altLang="en-US"/>
          </a:p>
        </p:txBody>
      </p:sp>
      <p:sp>
        <p:nvSpPr>
          <p:cNvPr id="6" name="TextBox 5"/>
          <p:cNvSpPr txBox="1"/>
          <p:nvPr/>
        </p:nvSpPr>
        <p:spPr>
          <a:xfrm>
            <a:off x="964689" y="4293096"/>
            <a:ext cx="6336704" cy="923330"/>
          </a:xfrm>
          <a:prstGeom prst="rect">
            <a:avLst/>
          </a:prstGeom>
          <a:noFill/>
        </p:spPr>
        <p:txBody>
          <a:bodyPr wrap="square" rtlCol="0">
            <a:spAutoFit/>
          </a:bodyPr>
          <a:lstStyle/>
          <a:p>
            <a:r>
              <a:rPr lang="zh-CN" altLang="en-US" smtClean="0"/>
              <a:t>总结：</a:t>
            </a:r>
            <a:r>
              <a:rPr lang="en-US" altLang="zh-CN" smtClean="0"/>
              <a:t>Spring AOP</a:t>
            </a:r>
            <a:r>
              <a:rPr lang="zh-CN" altLang="en-US" smtClean="0"/>
              <a:t>只有从外部调用的时候如果可以被增强，则一定会被增强；</a:t>
            </a:r>
            <a:endParaRPr lang="en-US" altLang="zh-CN" smtClean="0"/>
          </a:p>
          <a:p>
            <a:r>
              <a:rPr lang="zh-CN" altLang="en-US"/>
              <a:t>同</a:t>
            </a:r>
            <a:r>
              <a:rPr lang="zh-CN" altLang="en-US" smtClean="0"/>
              <a:t>一个类的内部调用，默认就是没有代理，而是正常调用</a:t>
            </a:r>
            <a:endParaRPr lang="zh-CN" altLang="en-US"/>
          </a:p>
        </p:txBody>
      </p:sp>
      <p:sp>
        <p:nvSpPr>
          <p:cNvPr id="7" name="TextBox 6"/>
          <p:cNvSpPr txBox="1"/>
          <p:nvPr/>
        </p:nvSpPr>
        <p:spPr>
          <a:xfrm>
            <a:off x="964689" y="5589240"/>
            <a:ext cx="7488832" cy="646331"/>
          </a:xfrm>
          <a:prstGeom prst="rect">
            <a:avLst/>
          </a:prstGeom>
          <a:noFill/>
        </p:spPr>
        <p:txBody>
          <a:bodyPr wrap="square" rtlCol="0">
            <a:spAutoFit/>
          </a:bodyPr>
          <a:lstStyle/>
          <a:p>
            <a:r>
              <a:rPr lang="en-US" altLang="zh-CN" smtClean="0"/>
              <a:t>Q:  </a:t>
            </a:r>
            <a:r>
              <a:rPr lang="zh-CN" altLang="en-US" smtClean="0"/>
              <a:t>那么，就要同一个类调用怎么办呢？</a:t>
            </a:r>
            <a:endParaRPr lang="en-US" altLang="zh-CN" smtClean="0"/>
          </a:p>
          <a:p>
            <a:r>
              <a:rPr lang="en-US" altLang="zh-CN" smtClean="0"/>
              <a:t>A:  </a:t>
            </a:r>
            <a:r>
              <a:rPr lang="zh-CN" altLang="en-US" smtClean="0"/>
              <a:t>只要能够获取到</a:t>
            </a:r>
            <a:r>
              <a:rPr lang="en-US" altLang="zh-CN" smtClean="0"/>
              <a:t>Proxy</a:t>
            </a:r>
            <a:r>
              <a:rPr lang="zh-CN" altLang="en-US" smtClean="0"/>
              <a:t>对象，然后进行调用就可以了，那该怎么获取呢？</a:t>
            </a:r>
            <a:endParaRPr lang="zh-CN" altLang="en-US"/>
          </a:p>
        </p:txBody>
      </p:sp>
      <p:sp>
        <p:nvSpPr>
          <p:cNvPr id="8" name="TextBox 7"/>
          <p:cNvSpPr txBox="1"/>
          <p:nvPr/>
        </p:nvSpPr>
        <p:spPr>
          <a:xfrm>
            <a:off x="1907704" y="323364"/>
            <a:ext cx="4104456" cy="369332"/>
          </a:xfrm>
          <a:prstGeom prst="rect">
            <a:avLst/>
          </a:prstGeom>
          <a:noFill/>
        </p:spPr>
        <p:txBody>
          <a:bodyPr wrap="square" rtlCol="0">
            <a:spAutoFit/>
          </a:bodyPr>
          <a:lstStyle/>
          <a:p>
            <a:r>
              <a:rPr lang="zh-CN" altLang="en-US" smtClean="0"/>
              <a:t>自己</a:t>
            </a:r>
            <a:r>
              <a:rPr lang="en-US" altLang="zh-CN" smtClean="0"/>
              <a:t>new</a:t>
            </a:r>
            <a:r>
              <a:rPr lang="zh-CN" altLang="en-US" smtClean="0"/>
              <a:t>的对象可以被增强吗？</a:t>
            </a:r>
            <a:endParaRPr lang="zh-CN" altLang="en-US"/>
          </a:p>
        </p:txBody>
      </p:sp>
    </p:spTree>
    <p:extLst>
      <p:ext uri="{BB962C8B-B14F-4D97-AF65-F5344CB8AC3E}">
        <p14:creationId xmlns:p14="http://schemas.microsoft.com/office/powerpoint/2010/main" val="4121624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07" y="618778"/>
            <a:ext cx="64103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07" y="1484784"/>
            <a:ext cx="59245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244" y="4653136"/>
            <a:ext cx="70294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655526" y="3212976"/>
            <a:ext cx="3024336"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a:t>-------------------------</a:t>
            </a:r>
          </a:p>
          <a:p>
            <a:r>
              <a:rPr lang="en-US" altLang="zh-CN" sz="1400"/>
              <a:t>this is a before aspect...</a:t>
            </a:r>
          </a:p>
          <a:p>
            <a:r>
              <a:rPr lang="en-US" altLang="zh-CN" sz="1400"/>
              <a:t>hello, person, name = nnzhang</a:t>
            </a:r>
          </a:p>
          <a:p>
            <a:r>
              <a:rPr lang="zh-CN" altLang="en-US" sz="1400"/>
              <a:t>测试是否被增强了</a:t>
            </a:r>
            <a:r>
              <a:rPr lang="en-US" altLang="zh-CN" sz="1400"/>
              <a:t>:</a:t>
            </a:r>
          </a:p>
          <a:p>
            <a:r>
              <a:rPr lang="zh-CN" altLang="en-US" sz="1400"/>
              <a:t>使用了</a:t>
            </a:r>
            <a:r>
              <a:rPr lang="en-US" altLang="zh-CN" sz="1400"/>
              <a:t>AOP</a:t>
            </a:r>
          </a:p>
          <a:p>
            <a:r>
              <a:rPr lang="en-US" altLang="zh-CN" sz="1400"/>
              <a:t>~~~~~~~~~~~~~~~~~~~~~~</a:t>
            </a:r>
            <a:endParaRPr lang="zh-CN" altLang="en-US" sz="1400"/>
          </a:p>
        </p:txBody>
      </p:sp>
      <p:sp>
        <p:nvSpPr>
          <p:cNvPr id="5" name="矩形 4"/>
          <p:cNvSpPr/>
          <p:nvPr/>
        </p:nvSpPr>
        <p:spPr>
          <a:xfrm>
            <a:off x="5148064" y="6416538"/>
            <a:ext cx="3960440" cy="276999"/>
          </a:xfrm>
          <a:prstGeom prst="rect">
            <a:avLst/>
          </a:prstGeom>
        </p:spPr>
        <p:txBody>
          <a:bodyPr wrap="square">
            <a:spAutoFit/>
          </a:bodyPr>
          <a:lstStyle/>
          <a:p>
            <a:r>
              <a:rPr lang="zh-CN" altLang="en-US" sz="1200" smtClean="0"/>
              <a:t>出处：</a:t>
            </a:r>
            <a:r>
              <a:rPr lang="en-US" altLang="zh-CN" sz="1200" smtClean="0"/>
              <a:t>http</a:t>
            </a:r>
            <a:r>
              <a:rPr lang="en-US" altLang="zh-CN" sz="1200"/>
              <a:t>://jinnianshilongnian.iteye.com/blog/1487235</a:t>
            </a:r>
            <a:endParaRPr lang="zh-CN" altLang="en-US" sz="1200"/>
          </a:p>
        </p:txBody>
      </p:sp>
    </p:spTree>
    <p:extLst>
      <p:ext uri="{BB962C8B-B14F-4D97-AF65-F5344CB8AC3E}">
        <p14:creationId xmlns:p14="http://schemas.microsoft.com/office/powerpoint/2010/main" val="2924791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5776" y="332656"/>
            <a:ext cx="259228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3600" smtClean="0"/>
              <a:t>aop vs filter</a:t>
            </a:r>
            <a:endParaRPr lang="zh-CN" altLang="en-US" sz="3600"/>
          </a:p>
        </p:txBody>
      </p:sp>
      <p:sp>
        <p:nvSpPr>
          <p:cNvPr id="3" name="TextBox 2"/>
          <p:cNvSpPr txBox="1"/>
          <p:nvPr/>
        </p:nvSpPr>
        <p:spPr>
          <a:xfrm>
            <a:off x="1409863" y="4532701"/>
            <a:ext cx="482453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aop</a:t>
            </a:r>
            <a:r>
              <a:rPr lang="zh-CN" altLang="en-US" smtClean="0"/>
              <a:t>的最重要的应用：事务（</a:t>
            </a:r>
            <a:r>
              <a:rPr lang="en-US" altLang="zh-CN" smtClean="0"/>
              <a:t>Transaction</a:t>
            </a:r>
            <a:r>
              <a:rPr lang="zh-CN" altLang="en-US" smtClean="0"/>
              <a:t>）</a:t>
            </a:r>
            <a:endParaRPr lang="zh-CN" altLang="en-US"/>
          </a:p>
        </p:txBody>
      </p:sp>
      <p:sp>
        <p:nvSpPr>
          <p:cNvPr id="4" name="TextBox 3"/>
          <p:cNvSpPr txBox="1"/>
          <p:nvPr/>
        </p:nvSpPr>
        <p:spPr>
          <a:xfrm>
            <a:off x="683568" y="1700808"/>
            <a:ext cx="712879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aop: </a:t>
            </a:r>
            <a:r>
              <a:rPr lang="zh-CN" altLang="en-US" smtClean="0"/>
              <a:t>更加灵活，高度自由，可以针对某个特定方法进行增强</a:t>
            </a:r>
            <a:endParaRPr lang="zh-CN" altLang="en-US"/>
          </a:p>
        </p:txBody>
      </p:sp>
      <p:sp>
        <p:nvSpPr>
          <p:cNvPr id="5" name="TextBox 4"/>
          <p:cNvSpPr txBox="1"/>
          <p:nvPr/>
        </p:nvSpPr>
        <p:spPr>
          <a:xfrm>
            <a:off x="683568" y="2420888"/>
            <a:ext cx="77768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filter: servlet</a:t>
            </a:r>
            <a:r>
              <a:rPr lang="zh-CN" altLang="en-US" smtClean="0"/>
              <a:t>标准规范，针对某一类的路径方法进行拦截</a:t>
            </a:r>
            <a:r>
              <a:rPr lang="en-US" altLang="zh-CN" smtClean="0"/>
              <a:t>Request</a:t>
            </a:r>
            <a:r>
              <a:rPr lang="zh-CN" altLang="en-US" smtClean="0"/>
              <a:t>和</a:t>
            </a:r>
            <a:r>
              <a:rPr lang="en-US" altLang="zh-CN" smtClean="0"/>
              <a:t>Response</a:t>
            </a:r>
            <a:endParaRPr lang="zh-CN" altLang="en-US"/>
          </a:p>
        </p:txBody>
      </p:sp>
      <p:sp>
        <p:nvSpPr>
          <p:cNvPr id="6" name="TextBox 5"/>
          <p:cNvSpPr txBox="1"/>
          <p:nvPr/>
        </p:nvSpPr>
        <p:spPr>
          <a:xfrm>
            <a:off x="2195736" y="3429000"/>
            <a:ext cx="316835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CN" altLang="en-US" smtClean="0"/>
              <a:t>有时候</a:t>
            </a:r>
            <a:r>
              <a:rPr lang="zh-CN" altLang="en-US"/>
              <a:t>二者</a:t>
            </a:r>
            <a:r>
              <a:rPr lang="zh-CN" altLang="en-US" smtClean="0"/>
              <a:t>都可以实现功能，根据需要进行选择</a:t>
            </a:r>
            <a:r>
              <a:rPr lang="en-US" altLang="zh-CN" smtClean="0"/>
              <a:t>........</a:t>
            </a:r>
            <a:endParaRPr lang="zh-CN" altLang="en-US"/>
          </a:p>
        </p:txBody>
      </p:sp>
      <p:sp>
        <p:nvSpPr>
          <p:cNvPr id="7" name="矩形 6"/>
          <p:cNvSpPr/>
          <p:nvPr/>
        </p:nvSpPr>
        <p:spPr>
          <a:xfrm>
            <a:off x="1475656" y="5321946"/>
            <a:ext cx="4462119" cy="923330"/>
          </a:xfrm>
          <a:prstGeom prst="rect">
            <a:avLst/>
          </a:prstGeom>
        </p:spPr>
        <p:txBody>
          <a:bodyPr wrap="none">
            <a:spAutoFit/>
          </a:bodyPr>
          <a:lstStyle/>
          <a:p>
            <a:r>
              <a:rPr lang="zh-CN" altLang="en-US"/>
              <a:t>理解</a:t>
            </a:r>
            <a:r>
              <a:rPr lang="en-US" altLang="zh-CN"/>
              <a:t>AOP</a:t>
            </a:r>
            <a:r>
              <a:rPr lang="zh-CN" altLang="en-US"/>
              <a:t>的特性</a:t>
            </a:r>
            <a:r>
              <a:rPr lang="zh-CN" altLang="en-US" smtClean="0"/>
              <a:t>对理解</a:t>
            </a:r>
            <a:r>
              <a:rPr lang="en-US" altLang="zh-CN" smtClean="0"/>
              <a:t>Spring </a:t>
            </a:r>
            <a:r>
              <a:rPr lang="zh-CN" altLang="en-US" smtClean="0"/>
              <a:t>事务非常重要</a:t>
            </a:r>
            <a:endParaRPr lang="en-US" altLang="zh-CN" smtClean="0"/>
          </a:p>
          <a:p>
            <a:endParaRPr lang="en-US" altLang="zh-CN" smtClean="0"/>
          </a:p>
          <a:p>
            <a:r>
              <a:rPr lang="zh-CN" altLang="en-US" smtClean="0"/>
              <a:t>因为</a:t>
            </a:r>
            <a:r>
              <a:rPr lang="en-US" altLang="zh-CN" smtClean="0"/>
              <a:t>Spring</a:t>
            </a:r>
            <a:r>
              <a:rPr lang="zh-CN" altLang="en-US" smtClean="0"/>
              <a:t>的事务实现就是基于</a:t>
            </a:r>
            <a:r>
              <a:rPr lang="en-US" altLang="zh-CN" smtClean="0"/>
              <a:t>AOP</a:t>
            </a:r>
            <a:r>
              <a:rPr lang="zh-CN" altLang="en-US" smtClean="0"/>
              <a:t>的</a:t>
            </a:r>
            <a:endParaRPr lang="zh-CN" altLang="en-US"/>
          </a:p>
        </p:txBody>
      </p:sp>
    </p:spTree>
    <p:extLst>
      <p:ext uri="{BB962C8B-B14F-4D97-AF65-F5344CB8AC3E}">
        <p14:creationId xmlns:p14="http://schemas.microsoft.com/office/powerpoint/2010/main" val="2774753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11760" y="473236"/>
            <a:ext cx="3240360" cy="369332"/>
          </a:xfrm>
          <a:prstGeom prst="rect">
            <a:avLst/>
          </a:prstGeom>
          <a:noFill/>
        </p:spPr>
        <p:txBody>
          <a:bodyPr wrap="square" rtlCol="0">
            <a:spAutoFit/>
          </a:bodyPr>
          <a:lstStyle/>
          <a:p>
            <a:r>
              <a:rPr lang="zh-CN" altLang="en-US" smtClean="0"/>
              <a:t>从数据库事务说起</a:t>
            </a:r>
            <a:r>
              <a:rPr lang="en-US" altLang="zh-CN" smtClean="0"/>
              <a:t>……….</a:t>
            </a:r>
            <a:endParaRPr lang="zh-CN" altLang="en-US"/>
          </a:p>
        </p:txBody>
      </p:sp>
      <p:sp>
        <p:nvSpPr>
          <p:cNvPr id="7" name="矩形 6"/>
          <p:cNvSpPr/>
          <p:nvPr/>
        </p:nvSpPr>
        <p:spPr>
          <a:xfrm>
            <a:off x="1259632" y="2180763"/>
            <a:ext cx="6417141" cy="92333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smtClean="0"/>
              <a:t>是</a:t>
            </a:r>
            <a:r>
              <a:rPr lang="zh-CN" altLang="en-US"/>
              <a:t>指事务包含的所有操作要么全部成功</a:t>
            </a:r>
            <a:r>
              <a:rPr lang="zh-CN" altLang="en-US" smtClean="0"/>
              <a:t>，要么</a:t>
            </a:r>
            <a:r>
              <a:rPr lang="zh-CN" altLang="en-US"/>
              <a:t>全部失败回滚</a:t>
            </a:r>
            <a:r>
              <a:rPr lang="zh-CN" altLang="en-US" smtClean="0"/>
              <a:t>，</a:t>
            </a:r>
            <a:endParaRPr lang="en-US" altLang="zh-CN" smtClean="0"/>
          </a:p>
          <a:p>
            <a:r>
              <a:rPr lang="zh-CN" altLang="en-US" smtClean="0"/>
              <a:t>因此</a:t>
            </a:r>
            <a:r>
              <a:rPr lang="zh-CN" altLang="en-US"/>
              <a:t>事务的操作如果成功就必须要</a:t>
            </a:r>
            <a:r>
              <a:rPr lang="zh-CN" altLang="en-US" smtClean="0"/>
              <a:t>完全</a:t>
            </a:r>
            <a:r>
              <a:rPr lang="zh-CN" altLang="en-US"/>
              <a:t>落地</a:t>
            </a:r>
            <a:r>
              <a:rPr lang="zh-CN" altLang="en-US" smtClean="0"/>
              <a:t>到</a:t>
            </a:r>
            <a:r>
              <a:rPr lang="zh-CN" altLang="en-US"/>
              <a:t>数据库</a:t>
            </a:r>
            <a:r>
              <a:rPr lang="zh-CN" altLang="en-US" smtClean="0"/>
              <a:t>，</a:t>
            </a:r>
            <a:endParaRPr lang="en-US" altLang="zh-CN" smtClean="0"/>
          </a:p>
          <a:p>
            <a:r>
              <a:rPr lang="zh-CN" altLang="en-US" smtClean="0"/>
              <a:t>如</a:t>
            </a:r>
            <a:r>
              <a:rPr lang="zh-CN" altLang="en-US"/>
              <a:t>果操作失败则不能对数据库有任何影响。</a:t>
            </a:r>
            <a:endParaRPr lang="zh-CN" altLang="en-US" b="1"/>
          </a:p>
        </p:txBody>
      </p:sp>
      <p:sp>
        <p:nvSpPr>
          <p:cNvPr id="8" name="矩形 7"/>
          <p:cNvSpPr/>
          <p:nvPr/>
        </p:nvSpPr>
        <p:spPr>
          <a:xfrm>
            <a:off x="707412" y="4077072"/>
            <a:ext cx="7577715" cy="203132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smtClean="0"/>
              <a:t>是</a:t>
            </a:r>
            <a:r>
              <a:rPr lang="zh-CN" altLang="en-US"/>
              <a:t>指事务必须使数据库从一个一致性状态变换到另一个一致性状态</a:t>
            </a:r>
            <a:r>
              <a:rPr lang="zh-CN" altLang="en-US" smtClean="0"/>
              <a:t>，</a:t>
            </a:r>
            <a:endParaRPr lang="en-US" altLang="zh-CN" smtClean="0"/>
          </a:p>
          <a:p>
            <a:r>
              <a:rPr lang="zh-CN" altLang="en-US" smtClean="0"/>
              <a:t>也</a:t>
            </a:r>
            <a:r>
              <a:rPr lang="zh-CN" altLang="en-US"/>
              <a:t>就是说一个事务执行之前和执行之后都必须处于一致性状态</a:t>
            </a:r>
            <a:r>
              <a:rPr lang="zh-CN" altLang="en-US" smtClean="0"/>
              <a:t>。</a:t>
            </a:r>
            <a:endParaRPr lang="en-US" altLang="zh-CN" smtClean="0"/>
          </a:p>
          <a:p>
            <a:endParaRPr lang="zh-CN" altLang="en-US"/>
          </a:p>
          <a:p>
            <a:r>
              <a:rPr lang="zh-CN" altLang="en-US" smtClean="0"/>
              <a:t>拿</a:t>
            </a:r>
            <a:r>
              <a:rPr lang="zh-CN" altLang="en-US"/>
              <a:t>转账来说，假设用户</a:t>
            </a:r>
            <a:r>
              <a:rPr lang="en-US" altLang="zh-CN"/>
              <a:t>A</a:t>
            </a:r>
            <a:r>
              <a:rPr lang="zh-CN" altLang="en-US"/>
              <a:t>和用户</a:t>
            </a:r>
            <a:r>
              <a:rPr lang="en-US" altLang="zh-CN"/>
              <a:t>B</a:t>
            </a:r>
            <a:r>
              <a:rPr lang="zh-CN" altLang="en-US"/>
              <a:t>两者的钱加起来一共是</a:t>
            </a:r>
            <a:r>
              <a:rPr lang="en-US" altLang="zh-CN"/>
              <a:t>5000</a:t>
            </a:r>
            <a:r>
              <a:rPr lang="zh-CN" altLang="en-US" smtClean="0"/>
              <a:t>，</a:t>
            </a:r>
            <a:endParaRPr lang="en-US" altLang="zh-CN"/>
          </a:p>
          <a:p>
            <a:r>
              <a:rPr lang="zh-CN" altLang="en-US" smtClean="0"/>
              <a:t>那么</a:t>
            </a:r>
            <a:r>
              <a:rPr lang="zh-CN" altLang="en-US"/>
              <a:t>不管</a:t>
            </a:r>
            <a:r>
              <a:rPr lang="en-US" altLang="zh-CN"/>
              <a:t>A</a:t>
            </a:r>
            <a:r>
              <a:rPr lang="zh-CN" altLang="en-US"/>
              <a:t>和</a:t>
            </a:r>
            <a:r>
              <a:rPr lang="en-US" altLang="zh-CN"/>
              <a:t>B</a:t>
            </a:r>
            <a:r>
              <a:rPr lang="zh-CN" altLang="en-US"/>
              <a:t>之间如何转账，转几次账</a:t>
            </a:r>
            <a:r>
              <a:rPr lang="zh-CN" altLang="en-US" smtClean="0"/>
              <a:t>，</a:t>
            </a:r>
            <a:endParaRPr lang="en-US" altLang="zh-CN" smtClean="0"/>
          </a:p>
          <a:p>
            <a:r>
              <a:rPr lang="zh-CN" altLang="en-US" smtClean="0"/>
              <a:t>事</a:t>
            </a:r>
            <a:r>
              <a:rPr lang="zh-CN" altLang="en-US"/>
              <a:t>务结束后两个用户的钱相加起来应该还得是</a:t>
            </a:r>
            <a:r>
              <a:rPr lang="en-US" altLang="zh-CN"/>
              <a:t>5000</a:t>
            </a:r>
            <a:r>
              <a:rPr lang="zh-CN" altLang="en-US"/>
              <a:t>，这就是事务的一致性</a:t>
            </a:r>
          </a:p>
          <a:p>
            <a:endParaRPr lang="zh-CN" altLang="en-US" b="1"/>
          </a:p>
        </p:txBody>
      </p:sp>
      <p:sp>
        <p:nvSpPr>
          <p:cNvPr id="9" name="矩形 8"/>
          <p:cNvSpPr/>
          <p:nvPr/>
        </p:nvSpPr>
        <p:spPr>
          <a:xfrm>
            <a:off x="483320" y="1077756"/>
            <a:ext cx="7571303" cy="923330"/>
          </a:xfrm>
          <a:prstGeom prst="rect">
            <a:avLst/>
          </a:prstGeom>
        </p:spPr>
        <p:txBody>
          <a:bodyPr wrap="none">
            <a:spAutoFit/>
          </a:bodyPr>
          <a:lstStyle/>
          <a:p>
            <a:r>
              <a:rPr lang="zh-CN" altLang="en-US" smtClean="0"/>
              <a:t>数据库支持多线程，为了支持每个线程多做的多个操作都是线程安全的，</a:t>
            </a:r>
            <a:endParaRPr lang="en-US" altLang="zh-CN" smtClean="0"/>
          </a:p>
          <a:p>
            <a:r>
              <a:rPr lang="zh-CN" altLang="en-US" smtClean="0"/>
              <a:t>也就是不会被其他线程打断，因此有了事务的概念</a:t>
            </a:r>
            <a:endParaRPr lang="en-US" altLang="zh-CN" smtClean="0"/>
          </a:p>
          <a:p>
            <a:r>
              <a:rPr lang="zh-CN" altLang="en-US" smtClean="0">
                <a:solidFill>
                  <a:srgbClr val="FF0000"/>
                </a:solidFill>
              </a:rPr>
              <a:t>事</a:t>
            </a:r>
            <a:r>
              <a:rPr lang="zh-CN" altLang="en-US">
                <a:solidFill>
                  <a:srgbClr val="FF0000"/>
                </a:solidFill>
              </a:rPr>
              <a:t>务其实就是</a:t>
            </a:r>
            <a:r>
              <a:rPr lang="zh-CN" altLang="en-US" b="1">
                <a:solidFill>
                  <a:srgbClr val="FF0000"/>
                </a:solidFill>
              </a:rPr>
              <a:t>并发控制的基本单位</a:t>
            </a:r>
            <a:endParaRPr lang="zh-CN" altLang="en-US">
              <a:solidFill>
                <a:srgbClr val="FF0000"/>
              </a:solidFill>
            </a:endParaRPr>
          </a:p>
        </p:txBody>
      </p:sp>
      <p:sp>
        <p:nvSpPr>
          <p:cNvPr id="2" name="矩形 1"/>
          <p:cNvSpPr/>
          <p:nvPr/>
        </p:nvSpPr>
        <p:spPr>
          <a:xfrm>
            <a:off x="145224" y="2457762"/>
            <a:ext cx="1114408" cy="369332"/>
          </a:xfrm>
          <a:prstGeom prst="rect">
            <a:avLst/>
          </a:prstGeom>
        </p:spPr>
        <p:txBody>
          <a:bodyPr wrap="none">
            <a:spAutoFit/>
          </a:bodyPr>
          <a:lstStyle/>
          <a:p>
            <a:r>
              <a:rPr lang="zh-CN" altLang="en-US" b="1"/>
              <a:t>原子性：</a:t>
            </a:r>
            <a:endParaRPr lang="zh-CN" altLang="en-US"/>
          </a:p>
        </p:txBody>
      </p:sp>
      <p:sp>
        <p:nvSpPr>
          <p:cNvPr id="3" name="矩形 2"/>
          <p:cNvSpPr/>
          <p:nvPr/>
        </p:nvSpPr>
        <p:spPr>
          <a:xfrm>
            <a:off x="150208" y="3613666"/>
            <a:ext cx="1114408" cy="369332"/>
          </a:xfrm>
          <a:prstGeom prst="rect">
            <a:avLst/>
          </a:prstGeom>
        </p:spPr>
        <p:txBody>
          <a:bodyPr wrap="none">
            <a:spAutoFit/>
          </a:bodyPr>
          <a:lstStyle/>
          <a:p>
            <a:r>
              <a:rPr lang="zh-CN" altLang="en-US" b="1"/>
              <a:t>一致性：</a:t>
            </a:r>
            <a:endParaRPr lang="zh-CN" altLang="en-US"/>
          </a:p>
        </p:txBody>
      </p:sp>
    </p:spTree>
    <p:extLst>
      <p:ext uri="{BB962C8B-B14F-4D97-AF65-F5344CB8AC3E}">
        <p14:creationId xmlns:p14="http://schemas.microsoft.com/office/powerpoint/2010/main" val="15928329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548680"/>
            <a:ext cx="8026556" cy="203132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smtClean="0"/>
              <a:t>是</a:t>
            </a:r>
            <a:r>
              <a:rPr lang="zh-CN" altLang="en-US"/>
              <a:t>当多个用户并发访问数据库时，比如操作同一张表时</a:t>
            </a:r>
            <a:r>
              <a:rPr lang="zh-CN" altLang="en-US" smtClean="0"/>
              <a:t>，</a:t>
            </a:r>
            <a:endParaRPr lang="en-US" altLang="zh-CN" smtClean="0"/>
          </a:p>
          <a:p>
            <a:r>
              <a:rPr lang="zh-CN" altLang="en-US" smtClean="0"/>
              <a:t>数</a:t>
            </a:r>
            <a:r>
              <a:rPr lang="zh-CN" altLang="en-US"/>
              <a:t>据库为每一个用户开启的事务</a:t>
            </a:r>
            <a:r>
              <a:rPr lang="zh-CN" altLang="en-US" smtClean="0"/>
              <a:t>，不能</a:t>
            </a:r>
            <a:r>
              <a:rPr lang="zh-CN" altLang="en-US"/>
              <a:t>被其他事务的操作所干扰</a:t>
            </a:r>
            <a:r>
              <a:rPr lang="zh-CN" altLang="en-US" smtClean="0"/>
              <a:t>，</a:t>
            </a:r>
            <a:endParaRPr lang="en-US" altLang="zh-CN" smtClean="0"/>
          </a:p>
          <a:p>
            <a:r>
              <a:rPr lang="zh-CN" altLang="en-US" smtClean="0"/>
              <a:t>多</a:t>
            </a:r>
            <a:r>
              <a:rPr lang="zh-CN" altLang="en-US"/>
              <a:t>个并发事务之间要相互隔离。</a:t>
            </a:r>
          </a:p>
          <a:p>
            <a:endParaRPr lang="en-US" altLang="zh-CN"/>
          </a:p>
          <a:p>
            <a:r>
              <a:rPr lang="zh-CN" altLang="en-US" smtClean="0"/>
              <a:t>即</a:t>
            </a:r>
            <a:r>
              <a:rPr lang="zh-CN" altLang="en-US"/>
              <a:t>要达到这么一种效果：对于任意两个并发的事务</a:t>
            </a:r>
            <a:r>
              <a:rPr lang="en-US" altLang="zh-CN"/>
              <a:t>T1</a:t>
            </a:r>
            <a:r>
              <a:rPr lang="zh-CN" altLang="en-US"/>
              <a:t>和</a:t>
            </a:r>
            <a:r>
              <a:rPr lang="en-US" altLang="zh-CN"/>
              <a:t>T2</a:t>
            </a:r>
            <a:r>
              <a:rPr lang="zh-CN" altLang="en-US" smtClean="0"/>
              <a:t>，</a:t>
            </a:r>
            <a:endParaRPr lang="en-US" altLang="zh-CN" smtClean="0"/>
          </a:p>
          <a:p>
            <a:r>
              <a:rPr lang="zh-CN" altLang="en-US" smtClean="0"/>
              <a:t>在</a:t>
            </a:r>
            <a:r>
              <a:rPr lang="zh-CN" altLang="en-US"/>
              <a:t>事务</a:t>
            </a:r>
            <a:r>
              <a:rPr lang="en-US" altLang="zh-CN"/>
              <a:t>T1</a:t>
            </a:r>
            <a:r>
              <a:rPr lang="zh-CN" altLang="en-US"/>
              <a:t>看来，</a:t>
            </a:r>
            <a:r>
              <a:rPr lang="en-US" altLang="zh-CN"/>
              <a:t>T2</a:t>
            </a:r>
            <a:r>
              <a:rPr lang="zh-CN" altLang="en-US"/>
              <a:t>要么在</a:t>
            </a:r>
            <a:r>
              <a:rPr lang="en-US" altLang="zh-CN"/>
              <a:t>T1</a:t>
            </a:r>
            <a:r>
              <a:rPr lang="zh-CN" altLang="en-US"/>
              <a:t>开始之前就已经结束</a:t>
            </a:r>
            <a:r>
              <a:rPr lang="zh-CN" altLang="en-US" smtClean="0"/>
              <a:t>，要么</a:t>
            </a:r>
            <a:r>
              <a:rPr lang="zh-CN" altLang="en-US"/>
              <a:t>在</a:t>
            </a:r>
            <a:r>
              <a:rPr lang="en-US" altLang="zh-CN"/>
              <a:t>T1</a:t>
            </a:r>
            <a:r>
              <a:rPr lang="zh-CN" altLang="en-US"/>
              <a:t>结束之后才开始</a:t>
            </a:r>
            <a:r>
              <a:rPr lang="zh-CN" altLang="en-US" smtClean="0"/>
              <a:t>，</a:t>
            </a:r>
            <a:endParaRPr lang="en-US" altLang="zh-CN" smtClean="0"/>
          </a:p>
          <a:p>
            <a:r>
              <a:rPr lang="zh-CN" altLang="en-US" smtClean="0"/>
              <a:t>这样</a:t>
            </a:r>
            <a:r>
              <a:rPr lang="zh-CN" altLang="en-US"/>
              <a:t>每个事务都感觉不到有其他事务在并发地</a:t>
            </a:r>
            <a:r>
              <a:rPr lang="zh-CN" altLang="en-US" smtClean="0"/>
              <a:t>执行</a:t>
            </a:r>
            <a:endParaRPr lang="zh-CN" altLang="en-US"/>
          </a:p>
        </p:txBody>
      </p:sp>
      <p:sp>
        <p:nvSpPr>
          <p:cNvPr id="3" name="矩形 2"/>
          <p:cNvSpPr/>
          <p:nvPr/>
        </p:nvSpPr>
        <p:spPr>
          <a:xfrm>
            <a:off x="971600" y="3573016"/>
            <a:ext cx="7802136" cy="646331"/>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smtClean="0"/>
              <a:t>是</a:t>
            </a:r>
            <a:r>
              <a:rPr lang="zh-CN" altLang="en-US"/>
              <a:t>指一个事务一旦被提交了，那么对数据库中的数据的改变就是永久性的</a:t>
            </a:r>
            <a:r>
              <a:rPr lang="zh-CN" altLang="en-US" smtClean="0"/>
              <a:t>，</a:t>
            </a:r>
            <a:endParaRPr lang="en-US" altLang="zh-CN" smtClean="0"/>
          </a:p>
          <a:p>
            <a:r>
              <a:rPr lang="zh-CN" altLang="en-US" smtClean="0"/>
              <a:t>即</a:t>
            </a:r>
            <a:r>
              <a:rPr lang="zh-CN" altLang="en-US"/>
              <a:t>便是在数据库系统遇到故障的情况下也不会丢失提交事务的操作</a:t>
            </a:r>
            <a:endParaRPr lang="zh-CN" altLang="en-US" b="1"/>
          </a:p>
        </p:txBody>
      </p:sp>
      <p:sp>
        <p:nvSpPr>
          <p:cNvPr id="4" name="矩形 3"/>
          <p:cNvSpPr/>
          <p:nvPr/>
        </p:nvSpPr>
        <p:spPr>
          <a:xfrm>
            <a:off x="19786" y="1268760"/>
            <a:ext cx="1114408" cy="369332"/>
          </a:xfrm>
          <a:prstGeom prst="rect">
            <a:avLst/>
          </a:prstGeom>
        </p:spPr>
        <p:txBody>
          <a:bodyPr wrap="none">
            <a:spAutoFit/>
          </a:bodyPr>
          <a:lstStyle/>
          <a:p>
            <a:r>
              <a:rPr lang="zh-CN" altLang="en-US" b="1"/>
              <a:t>隔离性：</a:t>
            </a:r>
            <a:endParaRPr lang="zh-CN" altLang="en-US"/>
          </a:p>
        </p:txBody>
      </p:sp>
      <p:sp>
        <p:nvSpPr>
          <p:cNvPr id="5" name="矩形 4"/>
          <p:cNvSpPr/>
          <p:nvPr/>
        </p:nvSpPr>
        <p:spPr>
          <a:xfrm>
            <a:off x="28839" y="3711515"/>
            <a:ext cx="1114408" cy="369332"/>
          </a:xfrm>
          <a:prstGeom prst="rect">
            <a:avLst/>
          </a:prstGeom>
        </p:spPr>
        <p:txBody>
          <a:bodyPr wrap="none">
            <a:spAutoFit/>
          </a:bodyPr>
          <a:lstStyle/>
          <a:p>
            <a:r>
              <a:rPr lang="zh-CN" altLang="en-US" b="1"/>
              <a:t>持久性：</a:t>
            </a:r>
            <a:endParaRPr lang="zh-CN" altLang="en-US"/>
          </a:p>
        </p:txBody>
      </p:sp>
      <p:sp>
        <p:nvSpPr>
          <p:cNvPr id="6" name="矩形 5"/>
          <p:cNvSpPr/>
          <p:nvPr/>
        </p:nvSpPr>
        <p:spPr>
          <a:xfrm>
            <a:off x="1128270" y="4941168"/>
            <a:ext cx="640871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a:t>事务的持久性就体现在，一旦事务被提交，那么数据一定会被写入到数据库中并持久存储起来。</a:t>
            </a:r>
          </a:p>
        </p:txBody>
      </p:sp>
      <p:sp>
        <p:nvSpPr>
          <p:cNvPr id="7" name="矩形 6"/>
          <p:cNvSpPr/>
          <p:nvPr/>
        </p:nvSpPr>
        <p:spPr>
          <a:xfrm>
            <a:off x="1143246" y="5736458"/>
            <a:ext cx="6393735"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a:t>当事务已经被提交之后，就无法再次回滚了，唯一能够撤回已经提交的事务的方式就是创建一个相反的事务对原操作进行</a:t>
            </a:r>
            <a:r>
              <a:rPr lang="en-US" altLang="zh-CN"/>
              <a:t>『</a:t>
            </a:r>
            <a:r>
              <a:rPr lang="zh-CN" altLang="en-US"/>
              <a:t>补偿</a:t>
            </a:r>
            <a:r>
              <a:rPr lang="en-US" altLang="zh-CN"/>
              <a:t>』</a:t>
            </a:r>
            <a:r>
              <a:rPr lang="zh-CN" altLang="en-US"/>
              <a:t>，这也是事务持久性的体现之一。</a:t>
            </a:r>
          </a:p>
        </p:txBody>
      </p:sp>
    </p:spTree>
    <p:extLst>
      <p:ext uri="{BB962C8B-B14F-4D97-AF65-F5344CB8AC3E}">
        <p14:creationId xmlns:p14="http://schemas.microsoft.com/office/powerpoint/2010/main" val="249165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62985" y="1168502"/>
            <a:ext cx="2663550" cy="369332"/>
          </a:xfrm>
          <a:prstGeom prst="rect">
            <a:avLst/>
          </a:prstGeom>
        </p:spPr>
        <p:txBody>
          <a:bodyPr wrap="none">
            <a:spAutoFit/>
          </a:bodyPr>
          <a:lstStyle/>
          <a:p>
            <a:r>
              <a:rPr lang="en-US" altLang="zh-CN" err="1"/>
              <a:t>AOP</a:t>
            </a:r>
            <a:r>
              <a:rPr lang="zh-CN" altLang="en-US"/>
              <a:t>定</a:t>
            </a:r>
            <a:r>
              <a:rPr lang="zh-CN" altLang="en-US" smtClean="0"/>
              <a:t>义：面向切面编程</a:t>
            </a:r>
            <a:endParaRPr lang="zh-CN" altLang="en-US"/>
          </a:p>
        </p:txBody>
      </p:sp>
      <p:sp>
        <p:nvSpPr>
          <p:cNvPr id="3" name="矩形 2"/>
          <p:cNvSpPr/>
          <p:nvPr/>
        </p:nvSpPr>
        <p:spPr>
          <a:xfrm>
            <a:off x="5256076" y="1762978"/>
            <a:ext cx="3595921" cy="923330"/>
          </a:xfrm>
          <a:prstGeom prst="rect">
            <a:avLst/>
          </a:prstGeom>
        </p:spPr>
        <p:txBody>
          <a:bodyPr wrap="none">
            <a:spAutoFit/>
          </a:bodyPr>
          <a:lstStyle/>
          <a:p>
            <a:r>
              <a:rPr lang="en-US" altLang="zh-CN" b="1"/>
              <a:t>Rod </a:t>
            </a:r>
            <a:r>
              <a:rPr lang="en-US" altLang="zh-CN" b="1" smtClean="0"/>
              <a:t>Johnson</a:t>
            </a:r>
            <a:r>
              <a:rPr lang="zh-CN" altLang="en-US" b="1" smtClean="0"/>
              <a:t>说：</a:t>
            </a:r>
            <a:endParaRPr lang="en-US" altLang="zh-CN" b="1" smtClean="0"/>
          </a:p>
          <a:p>
            <a:r>
              <a:rPr lang="en-US" altLang="zh-CN" b="1" err="1" smtClean="0"/>
              <a:t>AOP</a:t>
            </a:r>
            <a:r>
              <a:rPr lang="zh-CN" altLang="en-US" b="1" smtClean="0"/>
              <a:t>是“</a:t>
            </a:r>
            <a:r>
              <a:rPr lang="en-US" altLang="zh-CN" b="1" err="1" smtClean="0"/>
              <a:t>J2EE</a:t>
            </a:r>
            <a:r>
              <a:rPr lang="en-US" altLang="zh-CN" b="1" smtClean="0"/>
              <a:t> without </a:t>
            </a:r>
            <a:r>
              <a:rPr lang="en-US" altLang="zh-CN" b="1" err="1" smtClean="0"/>
              <a:t>EJB</a:t>
            </a:r>
            <a:r>
              <a:rPr lang="zh-CN" altLang="en-US" b="1" smtClean="0"/>
              <a:t>”的关键</a:t>
            </a:r>
            <a:endParaRPr lang="en-US" altLang="zh-CN" b="1" smtClean="0"/>
          </a:p>
          <a:p>
            <a:r>
              <a:rPr lang="zh-CN" altLang="en-US" b="1"/>
              <a:t>对</a:t>
            </a:r>
            <a:r>
              <a:rPr lang="en-US" altLang="zh-CN" b="1" err="1" smtClean="0"/>
              <a:t>J2EE</a:t>
            </a:r>
            <a:r>
              <a:rPr lang="zh-CN" altLang="en-US" b="1" smtClean="0"/>
              <a:t>未来至关重要</a:t>
            </a:r>
            <a:endParaRPr lang="en-US" altLang="zh-CN" b="1"/>
          </a:p>
        </p:txBody>
      </p:sp>
      <p:sp>
        <p:nvSpPr>
          <p:cNvPr id="5" name="矩形 4"/>
          <p:cNvSpPr/>
          <p:nvPr/>
        </p:nvSpPr>
        <p:spPr>
          <a:xfrm>
            <a:off x="600825" y="3501008"/>
            <a:ext cx="7420621" cy="369332"/>
          </a:xfrm>
          <a:prstGeom prst="rect">
            <a:avLst/>
          </a:prstGeom>
        </p:spPr>
        <p:txBody>
          <a:bodyPr wrap="none">
            <a:spAutoFit/>
          </a:bodyPr>
          <a:lstStyle/>
          <a:p>
            <a:r>
              <a:rPr lang="zh-CN" altLang="en-US"/>
              <a:t>为什么会出</a:t>
            </a:r>
            <a:r>
              <a:rPr lang="zh-CN" altLang="en-US" smtClean="0"/>
              <a:t>现：以一种优雅的方式解决事务问题，并取代</a:t>
            </a:r>
            <a:r>
              <a:rPr lang="en-US" altLang="zh-CN" err="1" smtClean="0"/>
              <a:t>EJB</a:t>
            </a:r>
            <a:r>
              <a:rPr lang="zh-CN" altLang="en-US" smtClean="0"/>
              <a:t>的事务管理</a:t>
            </a:r>
            <a:endParaRPr lang="zh-CN" altLang="en-US"/>
          </a:p>
        </p:txBody>
      </p:sp>
      <p:sp>
        <p:nvSpPr>
          <p:cNvPr id="6" name="矩形 5"/>
          <p:cNvSpPr/>
          <p:nvPr/>
        </p:nvSpPr>
        <p:spPr>
          <a:xfrm>
            <a:off x="600825" y="4323520"/>
            <a:ext cx="4993675" cy="369332"/>
          </a:xfrm>
          <a:prstGeom prst="rect">
            <a:avLst/>
          </a:prstGeom>
        </p:spPr>
        <p:txBody>
          <a:bodyPr wrap="none">
            <a:spAutoFit/>
          </a:bodyPr>
          <a:lstStyle/>
          <a:p>
            <a:r>
              <a:rPr lang="zh-CN" altLang="en-US"/>
              <a:t>解决了什么问</a:t>
            </a:r>
            <a:r>
              <a:rPr lang="zh-CN" altLang="en-US" smtClean="0"/>
              <a:t>题：补充了</a:t>
            </a:r>
            <a:r>
              <a:rPr lang="en-US" altLang="zh-CN" smtClean="0"/>
              <a:t>OOP</a:t>
            </a:r>
            <a:r>
              <a:rPr lang="zh-CN" altLang="en-US" smtClean="0"/>
              <a:t>，模块化重复代码</a:t>
            </a:r>
            <a:endParaRPr lang="zh-CN" altLang="en-US"/>
          </a:p>
        </p:txBody>
      </p:sp>
      <p:sp>
        <p:nvSpPr>
          <p:cNvPr id="7" name="矩形 6"/>
          <p:cNvSpPr/>
          <p:nvPr/>
        </p:nvSpPr>
        <p:spPr>
          <a:xfrm>
            <a:off x="589674" y="5229200"/>
            <a:ext cx="6186309" cy="369332"/>
          </a:xfrm>
          <a:prstGeom prst="rect">
            <a:avLst/>
          </a:prstGeom>
        </p:spPr>
        <p:txBody>
          <a:bodyPr wrap="none">
            <a:spAutoFit/>
          </a:bodyPr>
          <a:lstStyle/>
          <a:p>
            <a:r>
              <a:rPr lang="zh-CN" altLang="en-US"/>
              <a:t>有哪些思想创</a:t>
            </a:r>
            <a:r>
              <a:rPr lang="zh-CN" altLang="en-US" smtClean="0"/>
              <a:t>新：基于方法拦截，定制化很强，自由度很高</a:t>
            </a:r>
            <a:endParaRPr lang="zh-CN" altLang="en-US"/>
          </a:p>
        </p:txBody>
      </p:sp>
      <p:sp>
        <p:nvSpPr>
          <p:cNvPr id="4" name="TextBox 3"/>
          <p:cNvSpPr txBox="1"/>
          <p:nvPr/>
        </p:nvSpPr>
        <p:spPr>
          <a:xfrm>
            <a:off x="1403648" y="6165304"/>
            <a:ext cx="41908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t>那么</a:t>
            </a:r>
            <a:r>
              <a:rPr lang="zh-CN" altLang="en-US" smtClean="0"/>
              <a:t>怎么才能实现</a:t>
            </a:r>
            <a:r>
              <a:rPr lang="en-US" altLang="zh-CN" smtClean="0"/>
              <a:t>AOP</a:t>
            </a:r>
            <a:r>
              <a:rPr lang="zh-CN" altLang="en-US" smtClean="0"/>
              <a:t>呢？</a:t>
            </a:r>
            <a:endParaRPr lang="zh-CN" altLang="en-US"/>
          </a:p>
        </p:txBody>
      </p:sp>
      <p:pic>
        <p:nvPicPr>
          <p:cNvPr id="3074" name="Picture 2" descr="https://static001.geekbang.org/resource/image/ba/2b/ba9a5b6228b188f5b9b15017e29a302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33" y="116632"/>
            <a:ext cx="4278505" cy="307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305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1436583"/>
            <a:ext cx="777686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mtClean="0"/>
              <a:t>即</a:t>
            </a:r>
            <a:r>
              <a:rPr lang="zh-CN" altLang="en-US"/>
              <a:t>其他事务已经修改单未</a:t>
            </a:r>
            <a:r>
              <a:rPr lang="en-US" altLang="zh-CN"/>
              <a:t>commit</a:t>
            </a:r>
            <a:r>
              <a:rPr lang="zh-CN" altLang="en-US"/>
              <a:t>的数据，这是最低的隔离级别。允许脏读取，但不允许更新丢失。如果一个事务已经开始写数据，则另外一个数据则不允许同时进行写操作，但允许其他事务读此行数据。该隔离级别可以通过“排他写锁”实现</a:t>
            </a:r>
            <a:r>
              <a:rPr lang="zh-CN" altLang="en-US" smtClean="0"/>
              <a:t>。（无锁，性能最好）</a:t>
            </a:r>
            <a:endParaRPr lang="zh-CN" altLang="en-US"/>
          </a:p>
        </p:txBody>
      </p:sp>
      <p:sp>
        <p:nvSpPr>
          <p:cNvPr id="7" name="矩形 6"/>
          <p:cNvSpPr/>
          <p:nvPr/>
        </p:nvSpPr>
        <p:spPr>
          <a:xfrm>
            <a:off x="251520" y="4149080"/>
            <a:ext cx="83190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mtClean="0"/>
              <a:t>允许</a:t>
            </a:r>
            <a:r>
              <a:rPr lang="zh-CN" altLang="en-US"/>
              <a:t>不可重复读取，在一个事务中，对同一个项，前面的读取跟后面的读取结果可能不一样。例如第一次读取时另一个事务的修改还没有提交，第二次读取时已经提交了。这可以通过“瞬间共享读锁”和“排他写锁”实现。读取数据的事务允许其他事务继续访问该行数据，但是未提交的写事务将会禁止其他事务访问该行</a:t>
            </a:r>
            <a:r>
              <a:rPr lang="zh-CN" altLang="en-US" smtClean="0"/>
              <a:t>。（锁</a:t>
            </a:r>
            <a:r>
              <a:rPr lang="zh-CN" altLang="en-US"/>
              <a:t>定正在读取的</a:t>
            </a:r>
            <a:r>
              <a:rPr lang="zh-CN" altLang="en-US" smtClean="0"/>
              <a:t>行）</a:t>
            </a:r>
            <a:endParaRPr lang="zh-CN" altLang="en-US"/>
          </a:p>
        </p:txBody>
      </p:sp>
      <p:sp>
        <p:nvSpPr>
          <p:cNvPr id="2" name="TextBox 1"/>
          <p:cNvSpPr txBox="1"/>
          <p:nvPr/>
        </p:nvSpPr>
        <p:spPr>
          <a:xfrm>
            <a:off x="2663788" y="332656"/>
            <a:ext cx="2664296" cy="369332"/>
          </a:xfrm>
          <a:prstGeom prst="rect">
            <a:avLst/>
          </a:prstGeom>
          <a:noFill/>
        </p:spPr>
        <p:txBody>
          <a:bodyPr wrap="square" rtlCol="0">
            <a:spAutoFit/>
          </a:bodyPr>
          <a:lstStyle/>
          <a:p>
            <a:r>
              <a:rPr lang="zh-CN" altLang="en-US" smtClean="0"/>
              <a:t>事务的隔离级别</a:t>
            </a:r>
            <a:endParaRPr lang="zh-CN" altLang="en-US"/>
          </a:p>
        </p:txBody>
      </p:sp>
      <p:sp>
        <p:nvSpPr>
          <p:cNvPr id="3" name="矩形 2"/>
          <p:cNvSpPr/>
          <p:nvPr/>
        </p:nvSpPr>
        <p:spPr>
          <a:xfrm>
            <a:off x="107504" y="980728"/>
            <a:ext cx="5761001" cy="369332"/>
          </a:xfrm>
          <a:prstGeom prst="rect">
            <a:avLst/>
          </a:prstGeom>
        </p:spPr>
        <p:txBody>
          <a:bodyPr wrap="none">
            <a:spAutoFit/>
          </a:bodyPr>
          <a:lstStyle/>
          <a:p>
            <a:r>
              <a:rPr lang="en-US" altLang="zh-CN"/>
              <a:t>Read uncommitted(RU)</a:t>
            </a:r>
            <a:r>
              <a:rPr lang="zh-CN" altLang="en-US" smtClean="0"/>
              <a:t>：</a:t>
            </a:r>
            <a:r>
              <a:rPr lang="zh-CN" altLang="en-US"/>
              <a:t>读取未提交的数据</a:t>
            </a:r>
            <a:r>
              <a:rPr lang="en-US" altLang="zh-CN"/>
              <a:t>(</a:t>
            </a:r>
            <a:r>
              <a:rPr lang="zh-CN" altLang="en-US"/>
              <a:t>未授权读取</a:t>
            </a:r>
            <a:r>
              <a:rPr lang="en-US" altLang="zh-CN"/>
              <a:t>)</a:t>
            </a:r>
            <a:endParaRPr lang="zh-CN" altLang="en-US"/>
          </a:p>
        </p:txBody>
      </p:sp>
      <p:sp>
        <p:nvSpPr>
          <p:cNvPr id="4" name="矩形 3"/>
          <p:cNvSpPr/>
          <p:nvPr/>
        </p:nvSpPr>
        <p:spPr>
          <a:xfrm>
            <a:off x="223898" y="3613666"/>
            <a:ext cx="4196020" cy="369332"/>
          </a:xfrm>
          <a:prstGeom prst="rect">
            <a:avLst/>
          </a:prstGeom>
        </p:spPr>
        <p:txBody>
          <a:bodyPr wrap="none">
            <a:spAutoFit/>
          </a:bodyPr>
          <a:lstStyle/>
          <a:p>
            <a:r>
              <a:rPr lang="en-US" altLang="zh-CN">
                <a:solidFill>
                  <a:srgbClr val="FF0000"/>
                </a:solidFill>
              </a:rPr>
              <a:t>Read committed(RC)</a:t>
            </a:r>
            <a:r>
              <a:rPr lang="zh-CN" altLang="en-US" smtClean="0">
                <a:solidFill>
                  <a:srgbClr val="FF0000"/>
                </a:solidFill>
              </a:rPr>
              <a:t>：</a:t>
            </a:r>
            <a:r>
              <a:rPr lang="zh-CN" altLang="en-US">
                <a:solidFill>
                  <a:srgbClr val="FF0000"/>
                </a:solidFill>
              </a:rPr>
              <a:t>最常用的隔离级别</a:t>
            </a:r>
            <a:endParaRPr lang="zh-CN" altLang="en-US"/>
          </a:p>
        </p:txBody>
      </p:sp>
    </p:spTree>
    <p:extLst>
      <p:ext uri="{BB962C8B-B14F-4D97-AF65-F5344CB8AC3E}">
        <p14:creationId xmlns:p14="http://schemas.microsoft.com/office/powerpoint/2010/main" val="335487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58051" y="1285769"/>
            <a:ext cx="8384639"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mtClean="0"/>
              <a:t>可</a:t>
            </a:r>
            <a:r>
              <a:rPr lang="zh-CN" altLang="en-US"/>
              <a:t>重复读取，在一个事务中，对同一个项，前面的读取跟后面的读取结果一样。这可以通过“共享读锁”和“排他写锁”实现。</a:t>
            </a:r>
            <a:r>
              <a:rPr lang="zh-CN" altLang="en-US">
                <a:solidFill>
                  <a:srgbClr val="FF0000"/>
                </a:solidFill>
              </a:rPr>
              <a:t>读取数据的事务将会禁止写事务</a:t>
            </a:r>
            <a:r>
              <a:rPr lang="zh-CN" altLang="en-US"/>
              <a:t>（但允许读事务），写事务则禁止任何其他事务</a:t>
            </a:r>
            <a:r>
              <a:rPr lang="zh-CN" altLang="en-US" smtClean="0"/>
              <a:t>。（</a:t>
            </a:r>
            <a:r>
              <a:rPr lang="zh-CN" altLang="en-US"/>
              <a:t>锁定所读取的所有行</a:t>
            </a:r>
            <a:r>
              <a:rPr lang="zh-CN" altLang="en-US" smtClean="0"/>
              <a:t>）</a:t>
            </a:r>
            <a:endParaRPr lang="zh-CN" altLang="en-US"/>
          </a:p>
        </p:txBody>
      </p:sp>
      <p:sp>
        <p:nvSpPr>
          <p:cNvPr id="9" name="矩形 8"/>
          <p:cNvSpPr/>
          <p:nvPr/>
        </p:nvSpPr>
        <p:spPr>
          <a:xfrm>
            <a:off x="323528" y="3861048"/>
            <a:ext cx="8388932"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mtClean="0"/>
              <a:t>即</a:t>
            </a:r>
            <a:r>
              <a:rPr lang="zh-CN" altLang="en-US"/>
              <a:t>数据库的事务市可串行化执行的，就像一个事务执行的时候没有别的事务同时在执行，这是最高的隔离级别。它要求事务序列化执行，事务只能一个接着一个地执行，但不能并发执行。如果仅仅通过“行级锁”是无法实现事务序列化的，必须通过其他机制保证新插入的数据不会被刚执行查询操作的事务访问到</a:t>
            </a:r>
            <a:r>
              <a:rPr lang="zh-CN" altLang="en-US" smtClean="0"/>
              <a:t>。（</a:t>
            </a:r>
            <a:r>
              <a:rPr lang="zh-CN" altLang="en-US">
                <a:solidFill>
                  <a:srgbClr val="FF0000"/>
                </a:solidFill>
              </a:rPr>
              <a:t>锁</a:t>
            </a:r>
            <a:r>
              <a:rPr lang="zh-CN" altLang="en-US" smtClean="0">
                <a:solidFill>
                  <a:srgbClr val="FF0000"/>
                </a:solidFill>
              </a:rPr>
              <a:t>表，性能最差）</a:t>
            </a:r>
            <a:endParaRPr lang="zh-CN" altLang="en-US">
              <a:solidFill>
                <a:srgbClr val="FF0000"/>
              </a:solidFill>
            </a:endParaRPr>
          </a:p>
        </p:txBody>
      </p:sp>
      <p:sp>
        <p:nvSpPr>
          <p:cNvPr id="10" name="矩形 9"/>
          <p:cNvSpPr/>
          <p:nvPr/>
        </p:nvSpPr>
        <p:spPr>
          <a:xfrm>
            <a:off x="3995936" y="6237312"/>
            <a:ext cx="4915192" cy="369332"/>
          </a:xfrm>
          <a:prstGeom prst="rect">
            <a:avLst/>
          </a:prstGeom>
        </p:spPr>
        <p:txBody>
          <a:bodyPr wrap="none">
            <a:spAutoFit/>
          </a:bodyPr>
          <a:lstStyle/>
          <a:p>
            <a:r>
              <a:rPr lang="zh-CN" altLang="en-US"/>
              <a:t>出</a:t>
            </a:r>
            <a:r>
              <a:rPr lang="zh-CN" altLang="en-US" smtClean="0"/>
              <a:t>处：</a:t>
            </a:r>
            <a:r>
              <a:rPr lang="en-US" altLang="zh-CN" smtClean="0"/>
              <a:t>https</a:t>
            </a:r>
            <a:r>
              <a:rPr lang="en-US" altLang="zh-CN"/>
              <a:t>://www.jianshu.com/p/eb150b4f7ce0</a:t>
            </a:r>
            <a:endParaRPr lang="zh-CN" altLang="en-US"/>
          </a:p>
        </p:txBody>
      </p:sp>
      <p:sp>
        <p:nvSpPr>
          <p:cNvPr id="2" name="矩形 1"/>
          <p:cNvSpPr/>
          <p:nvPr/>
        </p:nvSpPr>
        <p:spPr>
          <a:xfrm>
            <a:off x="179512" y="899428"/>
            <a:ext cx="2341538" cy="369332"/>
          </a:xfrm>
          <a:prstGeom prst="rect">
            <a:avLst/>
          </a:prstGeom>
        </p:spPr>
        <p:txBody>
          <a:bodyPr wrap="none">
            <a:spAutoFit/>
          </a:bodyPr>
          <a:lstStyle/>
          <a:p>
            <a:r>
              <a:rPr lang="en-US" altLang="zh-CN"/>
              <a:t>Repeatable read(RR)</a:t>
            </a:r>
            <a:r>
              <a:rPr lang="zh-CN" altLang="en-US"/>
              <a:t>：</a:t>
            </a:r>
          </a:p>
        </p:txBody>
      </p:sp>
      <p:sp>
        <p:nvSpPr>
          <p:cNvPr id="3" name="矩形 2"/>
          <p:cNvSpPr/>
          <p:nvPr/>
        </p:nvSpPr>
        <p:spPr>
          <a:xfrm>
            <a:off x="178515" y="3212976"/>
            <a:ext cx="2413802" cy="369332"/>
          </a:xfrm>
          <a:prstGeom prst="rect">
            <a:avLst/>
          </a:prstGeom>
        </p:spPr>
        <p:txBody>
          <a:bodyPr wrap="none">
            <a:spAutoFit/>
          </a:bodyPr>
          <a:lstStyle/>
          <a:p>
            <a:r>
              <a:rPr lang="en-US" altLang="zh-CN"/>
              <a:t>Serializable(S)</a:t>
            </a:r>
            <a:r>
              <a:rPr lang="zh-CN" altLang="en-US" smtClean="0"/>
              <a:t>：序列化</a:t>
            </a:r>
            <a:endParaRPr lang="zh-CN" altLang="en-US"/>
          </a:p>
        </p:txBody>
      </p:sp>
    </p:spTree>
    <p:extLst>
      <p:ext uri="{BB962C8B-B14F-4D97-AF65-F5344CB8AC3E}">
        <p14:creationId xmlns:p14="http://schemas.microsoft.com/office/powerpoint/2010/main" val="2491655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mg-blog.csdn.net/20171106153202069?watermark/2/text/aHR0cDovL2Jsb2cuY3Nkbi5uZXQvenVveWl4aWFv/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774" y="188641"/>
            <a:ext cx="5876069" cy="187220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377774" y="2420888"/>
            <a:ext cx="6048672"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400"/>
              <a:t>脏</a:t>
            </a:r>
            <a:r>
              <a:rPr lang="zh-CN" altLang="en-US" sz="1400" smtClean="0"/>
              <a:t>读是</a:t>
            </a:r>
            <a:r>
              <a:rPr lang="zh-CN" altLang="en-US" sz="1400"/>
              <a:t>指一个事务中访问到了另外一个事务未提交的数据</a:t>
            </a:r>
          </a:p>
        </p:txBody>
      </p:sp>
      <p:sp>
        <p:nvSpPr>
          <p:cNvPr id="4" name="矩形 3"/>
          <p:cNvSpPr/>
          <p:nvPr/>
        </p:nvSpPr>
        <p:spPr>
          <a:xfrm>
            <a:off x="377774" y="2924944"/>
            <a:ext cx="7044952"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400"/>
              <a:t>不可重复</a:t>
            </a:r>
            <a:r>
              <a:rPr lang="zh-CN" altLang="en-US" sz="1400" smtClean="0"/>
              <a:t>读是</a:t>
            </a:r>
            <a:r>
              <a:rPr lang="zh-CN" altLang="en-US" sz="1400"/>
              <a:t>指在一个事务内根据同一个条件对行记录进行多次查询，但是搜出来的结果却不一致。发生不可重复读的原因是在多次搜索期间查询条件覆盖的数据被其他事务修改了</a:t>
            </a:r>
          </a:p>
        </p:txBody>
      </p:sp>
      <p:sp>
        <p:nvSpPr>
          <p:cNvPr id="5" name="矩形 4"/>
          <p:cNvSpPr/>
          <p:nvPr/>
        </p:nvSpPr>
        <p:spPr>
          <a:xfrm>
            <a:off x="377774" y="3861048"/>
            <a:ext cx="8064896"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400"/>
              <a:t>幻</a:t>
            </a:r>
            <a:r>
              <a:rPr lang="zh-CN" altLang="en-US" sz="1400" smtClean="0"/>
              <a:t>读是</a:t>
            </a:r>
            <a:r>
              <a:rPr lang="zh-CN" altLang="en-US" sz="1400"/>
              <a:t>指同一个事务内多次查询返回的结果集不一样（比如增加了或者减少了行记录）。比如同一个事务</a:t>
            </a:r>
            <a:r>
              <a:rPr lang="en-US" altLang="zh-CN" sz="1400"/>
              <a:t>A</a:t>
            </a:r>
            <a:r>
              <a:rPr lang="zh-CN" altLang="en-US" sz="1400"/>
              <a:t>内第一次查询时候有</a:t>
            </a:r>
            <a:r>
              <a:rPr lang="en-US" altLang="zh-CN" sz="1400"/>
              <a:t>n</a:t>
            </a:r>
            <a:r>
              <a:rPr lang="zh-CN" altLang="en-US" sz="1400"/>
              <a:t>条记录，但是第二次同等条件下查询却又</a:t>
            </a:r>
            <a:r>
              <a:rPr lang="en-US" altLang="zh-CN" sz="1400"/>
              <a:t>n+1</a:t>
            </a:r>
            <a:r>
              <a:rPr lang="zh-CN" altLang="en-US" sz="1400"/>
              <a:t>条记录，这就好像产生了幻觉，为啥两次结果不一样那。其实和不可重复读一样，发生幻读的原因也是另外一个事务新增或者删除或者修改了第一个事务结果集里面的数据</a:t>
            </a:r>
            <a:r>
              <a:rPr lang="zh-CN" altLang="en-US" sz="1400" smtClean="0"/>
              <a:t>。</a:t>
            </a:r>
            <a:r>
              <a:rPr lang="zh-CN" altLang="en-US" sz="1400" smtClean="0">
                <a:solidFill>
                  <a:srgbClr val="FF0000"/>
                </a:solidFill>
              </a:rPr>
              <a:t>不可</a:t>
            </a:r>
            <a:r>
              <a:rPr lang="zh-CN" altLang="en-US" sz="1400">
                <a:solidFill>
                  <a:srgbClr val="FF0000"/>
                </a:solidFill>
              </a:rPr>
              <a:t>重复读是同一个记录的数据内容被修改了，幻读是数据行记录变多了或者少了</a:t>
            </a:r>
          </a:p>
        </p:txBody>
      </p:sp>
      <p:sp>
        <p:nvSpPr>
          <p:cNvPr id="6" name="矩形 5"/>
          <p:cNvSpPr/>
          <p:nvPr/>
        </p:nvSpPr>
        <p:spPr>
          <a:xfrm>
            <a:off x="377774" y="5301208"/>
            <a:ext cx="8064896" cy="1384995"/>
          </a:xfrm>
          <a:prstGeom prst="rect">
            <a:avLst/>
          </a:prstGeom>
        </p:spPr>
        <p:txBody>
          <a:bodyPr wrap="square">
            <a:spAutoFit/>
          </a:bodyPr>
          <a:lstStyle/>
          <a:p>
            <a:r>
              <a:rPr lang="zh-CN" altLang="en-US" sz="1400" b="1"/>
              <a:t>脏</a:t>
            </a:r>
            <a:r>
              <a:rPr lang="zh-CN" altLang="en-US" sz="1400" b="1" smtClean="0"/>
              <a:t>读</a:t>
            </a:r>
            <a:r>
              <a:rPr lang="zh-CN" altLang="en-US" sz="1400"/>
              <a:t>：</a:t>
            </a:r>
            <a:r>
              <a:rPr lang="zh-CN" altLang="en-US" sz="1400" smtClean="0"/>
              <a:t>一</a:t>
            </a:r>
            <a:r>
              <a:rPr lang="zh-CN" altLang="en-US" sz="1400"/>
              <a:t>个事务读取到了其他事务没有提交的</a:t>
            </a:r>
            <a:r>
              <a:rPr lang="zh-CN" altLang="en-US" sz="1400" smtClean="0"/>
              <a:t>数据</a:t>
            </a:r>
            <a:endParaRPr lang="en-US" altLang="zh-CN" sz="1400" smtClean="0"/>
          </a:p>
          <a:p>
            <a:r>
              <a:rPr lang="zh-CN" altLang="en-US" sz="1400" b="1" smtClean="0"/>
              <a:t>不可</a:t>
            </a:r>
            <a:r>
              <a:rPr lang="zh-CN" altLang="en-US" sz="1400" b="1"/>
              <a:t>重</a:t>
            </a:r>
            <a:r>
              <a:rPr lang="zh-CN" altLang="en-US" sz="1400" b="1" smtClean="0"/>
              <a:t>复读</a:t>
            </a:r>
            <a:r>
              <a:rPr lang="zh-CN" altLang="en-US" sz="1400" b="1"/>
              <a:t>：</a:t>
            </a:r>
            <a:r>
              <a:rPr lang="zh-CN" altLang="en-US" sz="1400" smtClean="0"/>
              <a:t>一</a:t>
            </a:r>
            <a:r>
              <a:rPr lang="zh-CN" altLang="en-US" sz="1400"/>
              <a:t>个事务内多次根据同一个查询条件查询出来的同一行记录的值</a:t>
            </a:r>
            <a:r>
              <a:rPr lang="zh-CN" altLang="en-US" sz="1400" smtClean="0"/>
              <a:t>不一样</a:t>
            </a:r>
            <a:endParaRPr lang="en-US" altLang="zh-CN" sz="1400" smtClean="0"/>
          </a:p>
          <a:p>
            <a:r>
              <a:rPr lang="zh-CN" altLang="en-US" sz="1400" b="1" smtClean="0"/>
              <a:t>幻读</a:t>
            </a:r>
            <a:r>
              <a:rPr lang="zh-CN" altLang="en-US" sz="1400" b="1"/>
              <a:t>：</a:t>
            </a:r>
            <a:r>
              <a:rPr lang="zh-CN" altLang="en-US" sz="1400" smtClean="0"/>
              <a:t>一</a:t>
            </a:r>
            <a:r>
              <a:rPr lang="zh-CN" altLang="en-US" sz="1400"/>
              <a:t>个事务内多次根据同个条件查出来的记录行数</a:t>
            </a:r>
            <a:r>
              <a:rPr lang="zh-CN" altLang="en-US" sz="1400" smtClean="0"/>
              <a:t>不一样</a:t>
            </a:r>
            <a:endParaRPr lang="en-US" altLang="zh-CN" sz="1400" smtClean="0"/>
          </a:p>
          <a:p>
            <a:endParaRPr lang="en-US" altLang="zh-CN" sz="1400" smtClean="0"/>
          </a:p>
          <a:p>
            <a:r>
              <a:rPr lang="zh-CN" altLang="en-US" sz="1400" smtClean="0"/>
              <a:t>为了</a:t>
            </a:r>
            <a:r>
              <a:rPr lang="zh-CN" altLang="en-US" sz="1400"/>
              <a:t>解决事务并发带来的问题，才有了事务规范中的四个事务隔离级别，不同隔离级别对上面问题部分或者全部做了避免</a:t>
            </a:r>
          </a:p>
        </p:txBody>
      </p:sp>
    </p:spTree>
    <p:extLst>
      <p:ext uri="{BB962C8B-B14F-4D97-AF65-F5344CB8AC3E}">
        <p14:creationId xmlns:p14="http://schemas.microsoft.com/office/powerpoint/2010/main" val="4148544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7824" y="326768"/>
            <a:ext cx="1656184" cy="369332"/>
          </a:xfrm>
          <a:prstGeom prst="rect">
            <a:avLst/>
          </a:prstGeom>
          <a:noFill/>
        </p:spPr>
        <p:txBody>
          <a:bodyPr wrap="square" rtlCol="0">
            <a:spAutoFit/>
          </a:bodyPr>
          <a:lstStyle/>
          <a:p>
            <a:r>
              <a:rPr lang="zh-CN" altLang="en-US" smtClean="0"/>
              <a:t>事务回滚机制</a:t>
            </a:r>
            <a:endParaRPr lang="zh-CN" altLang="en-US"/>
          </a:p>
        </p:txBody>
      </p:sp>
      <p:sp>
        <p:nvSpPr>
          <p:cNvPr id="5" name="矩形 4"/>
          <p:cNvSpPr/>
          <p:nvPr/>
        </p:nvSpPr>
        <p:spPr>
          <a:xfrm>
            <a:off x="474697" y="836712"/>
            <a:ext cx="7560840" cy="923330"/>
          </a:xfrm>
          <a:prstGeom prst="rect">
            <a:avLst/>
          </a:prstGeom>
        </p:spPr>
        <p:txBody>
          <a:bodyPr wrap="square">
            <a:spAutoFit/>
          </a:bodyPr>
          <a:lstStyle/>
          <a:p>
            <a:r>
              <a:rPr lang="zh-CN" altLang="en-US"/>
              <a:t>在 </a:t>
            </a:r>
            <a:r>
              <a:rPr lang="en-US" altLang="zh-CN"/>
              <a:t>MySQL </a:t>
            </a:r>
            <a:r>
              <a:rPr lang="zh-CN" altLang="en-US"/>
              <a:t>中，恢复机制是通过</a:t>
            </a:r>
            <a:r>
              <a:rPr lang="zh-CN" altLang="en-US" i="1"/>
              <a:t>回滚日志</a:t>
            </a:r>
            <a:r>
              <a:rPr lang="zh-CN" altLang="en-US"/>
              <a:t>（</a:t>
            </a:r>
            <a:r>
              <a:rPr lang="en-US" altLang="zh-CN"/>
              <a:t>undo log</a:t>
            </a:r>
            <a:r>
              <a:rPr lang="zh-CN" altLang="en-US"/>
              <a:t>）实现的，所有事务进行的修改都会先记录到这个回滚日志中，然后在对数据库中的对应行进行写入。</a:t>
            </a:r>
          </a:p>
        </p:txBody>
      </p:sp>
      <p:sp>
        <p:nvSpPr>
          <p:cNvPr id="7" name="矩形 6"/>
          <p:cNvSpPr/>
          <p:nvPr/>
        </p:nvSpPr>
        <p:spPr>
          <a:xfrm>
            <a:off x="510701" y="1916832"/>
            <a:ext cx="7272808" cy="646331"/>
          </a:xfrm>
          <a:prstGeom prst="rect">
            <a:avLst/>
          </a:prstGeom>
        </p:spPr>
        <p:txBody>
          <a:bodyPr wrap="square">
            <a:spAutoFit/>
          </a:bodyPr>
          <a:lstStyle/>
          <a:p>
            <a:r>
              <a:rPr lang="zh-CN" altLang="en-US"/>
              <a:t>这个过程其实非常好理解，为了能够在发生错误时撤销之前的全部操作，肯定是需要将之前的操作都记录下来的，这样在发生错误时才可以回滚。</a:t>
            </a:r>
          </a:p>
        </p:txBody>
      </p:sp>
      <p:sp>
        <p:nvSpPr>
          <p:cNvPr id="9" name="矩形 8"/>
          <p:cNvSpPr/>
          <p:nvPr/>
        </p:nvSpPr>
        <p:spPr>
          <a:xfrm>
            <a:off x="510701" y="2852936"/>
            <a:ext cx="7488832" cy="1477328"/>
          </a:xfrm>
          <a:prstGeom prst="rect">
            <a:avLst/>
          </a:prstGeom>
        </p:spPr>
        <p:txBody>
          <a:bodyPr wrap="square">
            <a:spAutoFit/>
          </a:bodyPr>
          <a:lstStyle/>
          <a:p>
            <a:r>
              <a:rPr lang="zh-CN" altLang="en-US"/>
              <a:t>回滚日志除了能够在发生错误或者用户执行 </a:t>
            </a:r>
            <a:r>
              <a:rPr lang="en-US" altLang="zh-CN"/>
              <a:t>ROLLBACK </a:t>
            </a:r>
            <a:r>
              <a:rPr lang="zh-CN" altLang="en-US"/>
              <a:t>时提供回滚相关的信息，它还能够在整个系统发生崩溃、数据库进程直接被杀死后，当用户再次启动数据库进程时，还能够立刻通过查询回滚日志将之前未完成的事务进行回滚，这也就需要回滚日志必须先于数据持久化到磁盘上，是我们需要先写日志后写数据库的主要原因。</a:t>
            </a:r>
          </a:p>
        </p:txBody>
      </p:sp>
      <p:sp>
        <p:nvSpPr>
          <p:cNvPr id="10" name="矩形 9"/>
          <p:cNvSpPr/>
          <p:nvPr/>
        </p:nvSpPr>
        <p:spPr>
          <a:xfrm>
            <a:off x="510701" y="4572501"/>
            <a:ext cx="7884368" cy="1200329"/>
          </a:xfrm>
          <a:prstGeom prst="rect">
            <a:avLst/>
          </a:prstGeom>
        </p:spPr>
        <p:txBody>
          <a:bodyPr wrap="square">
            <a:spAutoFit/>
          </a:bodyPr>
          <a:lstStyle/>
          <a:p>
            <a:r>
              <a:rPr lang="zh-CN" altLang="en-US"/>
              <a:t>回滚日志并不能将数据库物理地恢复到执行语句或者事务之前的样子；它是逻辑日志，当回滚日志被使用时，它只会按照日志逻辑地将数据库中的修改撤销掉看，可以理解为，我们在事务中使用的每一条 </a:t>
            </a:r>
            <a:r>
              <a:rPr lang="en-US" altLang="zh-CN"/>
              <a:t>INSERT </a:t>
            </a:r>
            <a:r>
              <a:rPr lang="zh-CN" altLang="en-US"/>
              <a:t>都对应了一条  </a:t>
            </a:r>
            <a:r>
              <a:rPr lang="en-US" altLang="zh-CN"/>
              <a:t>DELETE</a:t>
            </a:r>
            <a:r>
              <a:rPr lang="zh-CN" altLang="en-US"/>
              <a:t>，每一条 </a:t>
            </a:r>
            <a:r>
              <a:rPr lang="en-US" altLang="zh-CN"/>
              <a:t>UPDATE </a:t>
            </a:r>
            <a:r>
              <a:rPr lang="zh-CN" altLang="en-US"/>
              <a:t>也都对应一条相反的 </a:t>
            </a:r>
            <a:r>
              <a:rPr lang="en-US" altLang="zh-CN"/>
              <a:t>UPDATE </a:t>
            </a:r>
            <a:r>
              <a:rPr lang="zh-CN" altLang="en-US"/>
              <a:t>语句。</a:t>
            </a:r>
          </a:p>
        </p:txBody>
      </p:sp>
      <p:sp>
        <p:nvSpPr>
          <p:cNvPr id="11" name="矩形 10"/>
          <p:cNvSpPr/>
          <p:nvPr/>
        </p:nvSpPr>
        <p:spPr>
          <a:xfrm>
            <a:off x="4204252" y="6309320"/>
            <a:ext cx="3966470" cy="369332"/>
          </a:xfrm>
          <a:prstGeom prst="rect">
            <a:avLst/>
          </a:prstGeom>
        </p:spPr>
        <p:txBody>
          <a:bodyPr wrap="none">
            <a:spAutoFit/>
          </a:bodyPr>
          <a:lstStyle/>
          <a:p>
            <a:r>
              <a:rPr lang="en-US" altLang="zh-CN"/>
              <a:t>https://draveness.me/mysql-transaction</a:t>
            </a:r>
            <a:endParaRPr lang="zh-CN" altLang="en-US"/>
          </a:p>
        </p:txBody>
      </p:sp>
    </p:spTree>
    <p:extLst>
      <p:ext uri="{BB962C8B-B14F-4D97-AF65-F5344CB8AC3E}">
        <p14:creationId xmlns:p14="http://schemas.microsoft.com/office/powerpoint/2010/main" val="1194730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6554" y="1196752"/>
            <a:ext cx="6768752" cy="923330"/>
          </a:xfrm>
          <a:prstGeom prst="rect">
            <a:avLst/>
          </a:prstGeom>
          <a:noFill/>
        </p:spPr>
        <p:txBody>
          <a:bodyPr wrap="square" rtlCol="0">
            <a:spAutoFit/>
          </a:bodyPr>
          <a:lstStyle/>
          <a:p>
            <a:r>
              <a:rPr lang="zh-CN" altLang="en-US"/>
              <a:t>数据</a:t>
            </a:r>
            <a:r>
              <a:rPr lang="zh-CN" altLang="en-US" smtClean="0"/>
              <a:t>库的</a:t>
            </a:r>
            <a:r>
              <a:rPr lang="en-US" altLang="zh-CN" smtClean="0"/>
              <a:t>ACID</a:t>
            </a:r>
            <a:r>
              <a:rPr lang="zh-CN" altLang="en-US" smtClean="0"/>
              <a:t>和事务、回滚等机制在多线程下变得非常之复杂，</a:t>
            </a:r>
            <a:endParaRPr lang="en-US" altLang="zh-CN" smtClean="0"/>
          </a:p>
          <a:p>
            <a:endParaRPr lang="en-US" altLang="zh-CN"/>
          </a:p>
          <a:p>
            <a:r>
              <a:rPr lang="zh-CN" altLang="en-US" smtClean="0"/>
              <a:t>真的搞不太懂</a:t>
            </a:r>
            <a:r>
              <a:rPr lang="en-US" altLang="zh-CN" smtClean="0"/>
              <a:t>………..</a:t>
            </a:r>
            <a:endParaRPr lang="zh-CN" altLang="en-US"/>
          </a:p>
        </p:txBody>
      </p:sp>
      <p:sp>
        <p:nvSpPr>
          <p:cNvPr id="3" name="TextBox 2"/>
          <p:cNvSpPr txBox="1"/>
          <p:nvPr/>
        </p:nvSpPr>
        <p:spPr>
          <a:xfrm>
            <a:off x="756554" y="2605934"/>
            <a:ext cx="4499522" cy="1754326"/>
          </a:xfrm>
          <a:prstGeom prst="rect">
            <a:avLst/>
          </a:prstGeom>
          <a:noFill/>
        </p:spPr>
        <p:txBody>
          <a:bodyPr wrap="square" rtlCol="0">
            <a:spAutoFit/>
          </a:bodyPr>
          <a:lstStyle/>
          <a:p>
            <a:r>
              <a:rPr lang="zh-CN" altLang="en-US" smtClean="0"/>
              <a:t>我们需要知道的：</a:t>
            </a:r>
            <a:endParaRPr lang="en-US" altLang="zh-CN" smtClean="0"/>
          </a:p>
          <a:p>
            <a:endParaRPr lang="en-US" altLang="zh-CN" smtClean="0"/>
          </a:p>
          <a:p>
            <a:r>
              <a:rPr lang="en-US" altLang="zh-CN" smtClean="0"/>
              <a:t>1</a:t>
            </a:r>
            <a:r>
              <a:rPr lang="zh-CN" altLang="en-US" smtClean="0"/>
              <a:t>、数据库的</a:t>
            </a:r>
            <a:r>
              <a:rPr lang="en-US" altLang="zh-CN" smtClean="0"/>
              <a:t>InnoDB</a:t>
            </a:r>
            <a:r>
              <a:rPr lang="zh-CN" altLang="en-US" smtClean="0"/>
              <a:t>引擎提供事务支持</a:t>
            </a:r>
            <a:endParaRPr lang="en-US" altLang="zh-CN" smtClean="0"/>
          </a:p>
          <a:p>
            <a:r>
              <a:rPr lang="en-US" altLang="zh-CN" smtClean="0"/>
              <a:t>2</a:t>
            </a:r>
            <a:r>
              <a:rPr lang="zh-CN" altLang="en-US" smtClean="0"/>
              <a:t>、事务的特性</a:t>
            </a:r>
            <a:endParaRPr lang="en-US" altLang="zh-CN" smtClean="0"/>
          </a:p>
          <a:p>
            <a:r>
              <a:rPr lang="en-US" altLang="zh-CN" smtClean="0"/>
              <a:t>3</a:t>
            </a:r>
            <a:r>
              <a:rPr lang="zh-CN" altLang="en-US" smtClean="0"/>
              <a:t>、事务隔离级别</a:t>
            </a:r>
            <a:endParaRPr lang="en-US" altLang="zh-CN" smtClean="0"/>
          </a:p>
          <a:p>
            <a:r>
              <a:rPr lang="en-US" altLang="zh-CN" smtClean="0"/>
              <a:t>4</a:t>
            </a:r>
            <a:r>
              <a:rPr lang="zh-CN" altLang="en-US" smtClean="0"/>
              <a:t>、事务有提交和回滚机制</a:t>
            </a:r>
            <a:endParaRPr lang="zh-CN" altLang="en-US"/>
          </a:p>
        </p:txBody>
      </p:sp>
      <p:sp>
        <p:nvSpPr>
          <p:cNvPr id="7" name="TextBox 6"/>
          <p:cNvSpPr txBox="1"/>
          <p:nvPr/>
        </p:nvSpPr>
        <p:spPr>
          <a:xfrm>
            <a:off x="747670" y="5445224"/>
            <a:ext cx="5472608" cy="369332"/>
          </a:xfrm>
          <a:prstGeom prst="rect">
            <a:avLst/>
          </a:prstGeom>
          <a:noFill/>
        </p:spPr>
        <p:txBody>
          <a:bodyPr wrap="square" rtlCol="0">
            <a:spAutoFit/>
          </a:bodyPr>
          <a:lstStyle/>
          <a:p>
            <a:r>
              <a:rPr lang="zh-CN" altLang="en-US" smtClean="0"/>
              <a:t>基于以上，我们可以一步一步逼近</a:t>
            </a:r>
            <a:r>
              <a:rPr lang="en-US" altLang="zh-CN" smtClean="0"/>
              <a:t>Spring</a:t>
            </a:r>
            <a:r>
              <a:rPr lang="zh-CN" altLang="en-US" smtClean="0"/>
              <a:t>的事务了</a:t>
            </a:r>
            <a:endParaRPr lang="zh-CN" altLang="en-US"/>
          </a:p>
        </p:txBody>
      </p:sp>
      <p:sp>
        <p:nvSpPr>
          <p:cNvPr id="8" name="AutoShape 2" descr="“心好累”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3573016"/>
            <a:ext cx="26193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77203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003" y="1556792"/>
            <a:ext cx="4572000" cy="1477328"/>
          </a:xfrm>
          <a:prstGeom prst="rect">
            <a:avLst/>
          </a:prstGeom>
        </p:spPr>
        <p:txBody>
          <a:bodyPr>
            <a:spAutoFit/>
          </a:bodyPr>
          <a:lstStyle/>
          <a:p>
            <a:r>
              <a:rPr lang="en-US" altLang="zh-CN"/>
              <a:t>set </a:t>
            </a:r>
            <a:r>
              <a:rPr lang="en-US" altLang="zh-CN" smtClean="0"/>
              <a:t>autocommit=0</a:t>
            </a:r>
          </a:p>
          <a:p>
            <a:r>
              <a:rPr lang="en-US" altLang="zh-CN" smtClean="0"/>
              <a:t>begin</a:t>
            </a:r>
            <a:endParaRPr lang="en-US" altLang="zh-CN"/>
          </a:p>
          <a:p>
            <a:r>
              <a:rPr lang="en-US" altLang="zh-CN"/>
              <a:t>insert into transaction_test value(5)</a:t>
            </a:r>
          </a:p>
          <a:p>
            <a:r>
              <a:rPr lang="en-US" altLang="zh-CN"/>
              <a:t>insert into transaction_test </a:t>
            </a:r>
            <a:r>
              <a:rPr lang="en-US" altLang="zh-CN" smtClean="0"/>
              <a:t>value(6)</a:t>
            </a:r>
            <a:endParaRPr lang="en-US" altLang="zh-CN"/>
          </a:p>
          <a:p>
            <a:r>
              <a:rPr lang="en-US" altLang="zh-CN"/>
              <a:t>commit</a:t>
            </a:r>
            <a:endParaRPr lang="zh-CN" altLang="en-US"/>
          </a:p>
        </p:txBody>
      </p:sp>
      <p:sp>
        <p:nvSpPr>
          <p:cNvPr id="5" name="TextBox 4"/>
          <p:cNvSpPr txBox="1"/>
          <p:nvPr/>
        </p:nvSpPr>
        <p:spPr>
          <a:xfrm>
            <a:off x="542871" y="1052736"/>
            <a:ext cx="151216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mtClean="0"/>
              <a:t>提交事务</a:t>
            </a:r>
            <a:endParaRPr lang="zh-CN" altLang="en-US"/>
          </a:p>
        </p:txBody>
      </p:sp>
      <p:sp>
        <p:nvSpPr>
          <p:cNvPr id="6" name="TextBox 5"/>
          <p:cNvSpPr txBox="1"/>
          <p:nvPr/>
        </p:nvSpPr>
        <p:spPr>
          <a:xfrm>
            <a:off x="4871446" y="990074"/>
            <a:ext cx="151216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t>回滚</a:t>
            </a:r>
            <a:r>
              <a:rPr lang="zh-CN" altLang="en-US" smtClean="0"/>
              <a:t>事务</a:t>
            </a:r>
            <a:endParaRPr lang="zh-CN" altLang="en-US"/>
          </a:p>
        </p:txBody>
      </p:sp>
      <p:sp>
        <p:nvSpPr>
          <p:cNvPr id="7" name="矩形 6"/>
          <p:cNvSpPr/>
          <p:nvPr/>
        </p:nvSpPr>
        <p:spPr>
          <a:xfrm>
            <a:off x="4852702" y="1575846"/>
            <a:ext cx="4572000" cy="1200329"/>
          </a:xfrm>
          <a:prstGeom prst="rect">
            <a:avLst/>
          </a:prstGeom>
        </p:spPr>
        <p:txBody>
          <a:bodyPr>
            <a:spAutoFit/>
          </a:bodyPr>
          <a:lstStyle/>
          <a:p>
            <a:r>
              <a:rPr lang="en-US" altLang="zh-CN"/>
              <a:t>begin</a:t>
            </a:r>
          </a:p>
          <a:p>
            <a:r>
              <a:rPr lang="en-US" altLang="zh-CN"/>
              <a:t>insert into transaction_test </a:t>
            </a:r>
            <a:r>
              <a:rPr lang="en-US" altLang="zh-CN" smtClean="0"/>
              <a:t>value(7)</a:t>
            </a:r>
            <a:endParaRPr lang="en-US" altLang="zh-CN"/>
          </a:p>
          <a:p>
            <a:r>
              <a:rPr lang="en-US" altLang="zh-CN"/>
              <a:t>insert into transaction_test </a:t>
            </a:r>
            <a:r>
              <a:rPr lang="en-US" altLang="zh-CN" smtClean="0"/>
              <a:t>value(8)</a:t>
            </a:r>
            <a:endParaRPr lang="en-US" altLang="zh-CN"/>
          </a:p>
          <a:p>
            <a:r>
              <a:rPr lang="en-US" altLang="zh-CN"/>
              <a:t>rollback</a:t>
            </a:r>
            <a:endParaRPr lang="zh-CN" altLang="en-US"/>
          </a:p>
        </p:txBody>
      </p:sp>
      <p:sp>
        <p:nvSpPr>
          <p:cNvPr id="8" name="TextBox 7"/>
          <p:cNvSpPr txBox="1"/>
          <p:nvPr/>
        </p:nvSpPr>
        <p:spPr>
          <a:xfrm>
            <a:off x="4716016" y="2924944"/>
            <a:ext cx="4320480" cy="369332"/>
          </a:xfrm>
          <a:prstGeom prst="rect">
            <a:avLst/>
          </a:prstGeom>
          <a:noFill/>
        </p:spPr>
        <p:txBody>
          <a:bodyPr wrap="square" rtlCol="0">
            <a:spAutoFit/>
          </a:bodyPr>
          <a:lstStyle/>
          <a:p>
            <a:r>
              <a:rPr lang="zh-CN" altLang="en-US" smtClean="0"/>
              <a:t>因为进行了回滚，所以</a:t>
            </a:r>
            <a:r>
              <a:rPr lang="en-US" altLang="zh-CN" smtClean="0"/>
              <a:t>7</a:t>
            </a:r>
            <a:r>
              <a:rPr lang="zh-CN" altLang="en-US" smtClean="0"/>
              <a:t>、</a:t>
            </a:r>
            <a:r>
              <a:rPr lang="en-US" altLang="zh-CN" smtClean="0"/>
              <a:t>8</a:t>
            </a:r>
            <a:r>
              <a:rPr lang="zh-CN" altLang="en-US" smtClean="0"/>
              <a:t>不会被插入</a:t>
            </a:r>
            <a:endParaRPr lang="zh-CN" altLang="en-US"/>
          </a:p>
        </p:txBody>
      </p:sp>
      <p:sp>
        <p:nvSpPr>
          <p:cNvPr id="9" name="矩形 8"/>
          <p:cNvSpPr/>
          <p:nvPr/>
        </p:nvSpPr>
        <p:spPr>
          <a:xfrm>
            <a:off x="2332930" y="4365104"/>
            <a:ext cx="6703566" cy="2308324"/>
          </a:xfrm>
          <a:prstGeom prst="rect">
            <a:avLst/>
          </a:prstGeom>
        </p:spPr>
        <p:txBody>
          <a:bodyPr wrap="square">
            <a:spAutoFit/>
          </a:bodyPr>
          <a:lstStyle/>
          <a:p>
            <a:r>
              <a:rPr lang="en-US" altLang="zh-CN"/>
              <a:t>set autocommit=0</a:t>
            </a:r>
            <a:r>
              <a:rPr lang="en-US" altLang="zh-CN" smtClean="0"/>
              <a:t>;</a:t>
            </a:r>
          </a:p>
          <a:p>
            <a:endParaRPr lang="en-US" altLang="zh-CN"/>
          </a:p>
          <a:p>
            <a:r>
              <a:rPr lang="en-US" altLang="zh-CN"/>
              <a:t>START TRANSACTION</a:t>
            </a:r>
            <a:r>
              <a:rPr lang="en-US" altLang="zh-CN" smtClean="0"/>
              <a:t>;</a:t>
            </a:r>
          </a:p>
          <a:p>
            <a:r>
              <a:rPr lang="en-US" altLang="zh-CN" smtClean="0"/>
              <a:t>Begin;</a:t>
            </a:r>
            <a:endParaRPr lang="en-US" altLang="zh-CN"/>
          </a:p>
          <a:p>
            <a:r>
              <a:rPr lang="en-US" altLang="zh-CN"/>
              <a:t>insert into tbl_ucbiz_cdhd_bas_inf values(20,  'nnzhangtest', '451524','2018-06-28 10:28:01','2018-06-28 10:28:01' </a:t>
            </a:r>
            <a:r>
              <a:rPr lang="en-US" altLang="zh-CN" smtClean="0"/>
              <a:t>);</a:t>
            </a:r>
          </a:p>
          <a:p>
            <a:endParaRPr lang="en-US" altLang="zh-CN"/>
          </a:p>
          <a:p>
            <a:r>
              <a:rPr lang="en-US" altLang="zh-CN"/>
              <a:t>commit;</a:t>
            </a:r>
            <a:endParaRPr lang="zh-CN" altLang="en-US"/>
          </a:p>
        </p:txBody>
      </p:sp>
      <p:sp>
        <p:nvSpPr>
          <p:cNvPr id="10" name="TextBox 9"/>
          <p:cNvSpPr txBox="1"/>
          <p:nvPr/>
        </p:nvSpPr>
        <p:spPr>
          <a:xfrm>
            <a:off x="2771800" y="3870340"/>
            <a:ext cx="201622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mysql</a:t>
            </a:r>
            <a:r>
              <a:rPr lang="zh-CN" altLang="en-US" smtClean="0"/>
              <a:t>写法示例：</a:t>
            </a:r>
            <a:endParaRPr lang="zh-CN" altLang="en-US"/>
          </a:p>
        </p:txBody>
      </p:sp>
      <p:sp>
        <p:nvSpPr>
          <p:cNvPr id="2" name="TextBox 1"/>
          <p:cNvSpPr txBox="1"/>
          <p:nvPr/>
        </p:nvSpPr>
        <p:spPr>
          <a:xfrm>
            <a:off x="2509031" y="179348"/>
            <a:ext cx="184694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SQL</a:t>
            </a:r>
            <a:r>
              <a:rPr lang="zh-CN" altLang="en-US" smtClean="0"/>
              <a:t>事务写法</a:t>
            </a:r>
            <a:endParaRPr lang="zh-CN" altLang="en-US"/>
          </a:p>
        </p:txBody>
      </p:sp>
      <p:sp>
        <p:nvSpPr>
          <p:cNvPr id="3" name="TextBox 2"/>
          <p:cNvSpPr txBox="1"/>
          <p:nvPr/>
        </p:nvSpPr>
        <p:spPr>
          <a:xfrm>
            <a:off x="467544" y="4437112"/>
            <a:ext cx="1656184" cy="2308324"/>
          </a:xfrm>
          <a:prstGeom prst="rect">
            <a:avLst/>
          </a:prstGeom>
          <a:noFill/>
        </p:spPr>
        <p:txBody>
          <a:bodyPr wrap="square" rtlCol="0">
            <a:spAutoFit/>
          </a:bodyPr>
          <a:lstStyle/>
          <a:p>
            <a:r>
              <a:rPr lang="zh-CN" altLang="en-US" sz="1200" b="1" smtClean="0"/>
              <a:t>禁止自动提交事务</a:t>
            </a:r>
            <a:endParaRPr lang="en-US" altLang="zh-CN" sz="1200" b="1" smtClean="0"/>
          </a:p>
          <a:p>
            <a:endParaRPr lang="en-US" altLang="zh-CN" sz="1200" b="1"/>
          </a:p>
          <a:p>
            <a:endParaRPr lang="en-US" altLang="zh-CN" sz="1200" b="1" smtClean="0"/>
          </a:p>
          <a:p>
            <a:r>
              <a:rPr lang="zh-CN" altLang="en-US" sz="1200" b="1" smtClean="0"/>
              <a:t>开始一个事务</a:t>
            </a:r>
            <a:endParaRPr lang="en-US" altLang="zh-CN" sz="1200" b="1"/>
          </a:p>
          <a:p>
            <a:endParaRPr lang="en-US" altLang="zh-CN" sz="1200" b="1" smtClean="0"/>
          </a:p>
          <a:p>
            <a:endParaRPr lang="en-US" altLang="zh-CN" sz="1200" b="1" smtClean="0"/>
          </a:p>
          <a:p>
            <a:r>
              <a:rPr lang="zh-CN" altLang="en-US" sz="1200" b="1" smtClean="0"/>
              <a:t>数据库操作</a:t>
            </a:r>
            <a:endParaRPr lang="en-US" altLang="zh-CN" sz="1200" b="1" smtClean="0"/>
          </a:p>
          <a:p>
            <a:endParaRPr lang="en-US" altLang="zh-CN" sz="1200" b="1"/>
          </a:p>
          <a:p>
            <a:endParaRPr lang="en-US" altLang="zh-CN" sz="1200" b="1" smtClean="0"/>
          </a:p>
          <a:p>
            <a:endParaRPr lang="en-US" altLang="zh-CN" sz="1200" b="1"/>
          </a:p>
          <a:p>
            <a:r>
              <a:rPr lang="zh-CN" altLang="en-US" sz="1200" b="1" smtClean="0"/>
              <a:t>提交事务</a:t>
            </a:r>
            <a:endParaRPr lang="en-US" altLang="zh-CN" sz="1200" b="1"/>
          </a:p>
          <a:p>
            <a:endParaRPr lang="zh-CN" altLang="en-US" sz="1200" b="1"/>
          </a:p>
        </p:txBody>
      </p:sp>
    </p:spTree>
    <p:extLst>
      <p:ext uri="{BB962C8B-B14F-4D97-AF65-F5344CB8AC3E}">
        <p14:creationId xmlns:p14="http://schemas.microsoft.com/office/powerpoint/2010/main" val="1577118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9872" y="292006"/>
            <a:ext cx="3672408" cy="369332"/>
          </a:xfrm>
          <a:prstGeom prst="rect">
            <a:avLst/>
          </a:prstGeom>
          <a:noFill/>
        </p:spPr>
        <p:txBody>
          <a:bodyPr wrap="square" rtlCol="0">
            <a:spAutoFit/>
          </a:bodyPr>
          <a:lstStyle/>
          <a:p>
            <a:r>
              <a:rPr lang="en-US" altLang="zh-CN" smtClean="0"/>
              <a:t>JDBC</a:t>
            </a:r>
            <a:r>
              <a:rPr lang="zh-CN" altLang="en-US" smtClean="0"/>
              <a:t>事务管理</a:t>
            </a:r>
            <a:endParaRPr lang="zh-CN" altLang="en-US"/>
          </a:p>
        </p:txBody>
      </p:sp>
      <p:sp>
        <p:nvSpPr>
          <p:cNvPr id="5" name="矩形 4"/>
          <p:cNvSpPr/>
          <p:nvPr/>
        </p:nvSpPr>
        <p:spPr>
          <a:xfrm>
            <a:off x="539552" y="1268760"/>
            <a:ext cx="7344816" cy="2677656"/>
          </a:xfrm>
          <a:prstGeom prst="rect">
            <a:avLst/>
          </a:prstGeom>
        </p:spPr>
        <p:txBody>
          <a:bodyPr wrap="square">
            <a:spAutoFit/>
          </a:bodyPr>
          <a:lstStyle/>
          <a:p>
            <a:r>
              <a:rPr lang="en-US" altLang="zh-CN" sz="1400" b="1">
                <a:solidFill>
                  <a:srgbClr val="7F0055"/>
                </a:solidFill>
                <a:highlight>
                  <a:srgbClr val="E8F2FE"/>
                </a:highlight>
                <a:latin typeface="Consolas"/>
              </a:rPr>
              <a:t>try</a:t>
            </a:r>
            <a:r>
              <a:rPr lang="en-US" altLang="zh-CN" sz="1400" b="1">
                <a:solidFill>
                  <a:srgbClr val="000000"/>
                </a:solidFill>
                <a:highlight>
                  <a:srgbClr val="E8F2FE"/>
                </a:highlight>
                <a:latin typeface="Consolas"/>
              </a:rPr>
              <a:t> </a:t>
            </a:r>
            <a:r>
              <a:rPr lang="en-US" altLang="zh-CN" sz="1400" b="1" smtClean="0">
                <a:solidFill>
                  <a:srgbClr val="000000"/>
                </a:solidFill>
                <a:highlight>
                  <a:srgbClr val="E8F2FE"/>
                </a:highlight>
                <a:latin typeface="Consolas"/>
              </a:rPr>
              <a:t>{</a:t>
            </a:r>
          </a:p>
          <a:p>
            <a:r>
              <a:rPr lang="en-US" altLang="zh-CN" sz="1400">
                <a:solidFill>
                  <a:srgbClr val="000000"/>
                </a:solidFill>
                <a:latin typeface="Consolas"/>
              </a:rPr>
              <a:t>   Class.forName("com.mysql.jdbc.Driver");</a:t>
            </a:r>
          </a:p>
          <a:p>
            <a:r>
              <a:rPr lang="en-US" altLang="zh-CN" sz="1400" smtClean="0">
                <a:solidFill>
                  <a:srgbClr val="000000"/>
                </a:solidFill>
                <a:latin typeface="Consolas"/>
              </a:rPr>
              <a:t>   Connection </a:t>
            </a:r>
            <a:r>
              <a:rPr lang="en-US" altLang="zh-CN" sz="1400">
                <a:solidFill>
                  <a:srgbClr val="6A3E3E"/>
                </a:solidFill>
                <a:latin typeface="Consolas"/>
              </a:rPr>
              <a:t>conn</a:t>
            </a:r>
            <a:r>
              <a:rPr lang="en-US" altLang="zh-CN" sz="1400">
                <a:solidFill>
                  <a:srgbClr val="000000"/>
                </a:solidFill>
                <a:latin typeface="Consolas"/>
              </a:rPr>
              <a:t> = DriverManager.</a:t>
            </a:r>
            <a:r>
              <a:rPr lang="en-US" altLang="zh-CN" sz="1400" i="1">
                <a:solidFill>
                  <a:srgbClr val="000000"/>
                </a:solidFill>
                <a:latin typeface="Consolas"/>
              </a:rPr>
              <a:t>getConnection(</a:t>
            </a:r>
            <a:r>
              <a:rPr lang="en-US" altLang="zh-CN" sz="1400" b="1" i="1">
                <a:solidFill>
                  <a:srgbClr val="0000C0"/>
                </a:solidFill>
                <a:latin typeface="Consolas"/>
              </a:rPr>
              <a:t>URL</a:t>
            </a:r>
            <a:r>
              <a:rPr lang="en-US" altLang="zh-CN" sz="1400" b="1" i="1">
                <a:solidFill>
                  <a:srgbClr val="000000"/>
                </a:solidFill>
                <a:latin typeface="Consolas"/>
              </a:rPr>
              <a:t>, </a:t>
            </a:r>
            <a:r>
              <a:rPr lang="en-US" altLang="zh-CN" sz="1400" b="1" i="1">
                <a:solidFill>
                  <a:srgbClr val="0000C0"/>
                </a:solidFill>
                <a:latin typeface="Consolas"/>
              </a:rPr>
              <a:t>USER</a:t>
            </a:r>
            <a:r>
              <a:rPr lang="en-US" altLang="zh-CN" sz="1400" b="1" i="1">
                <a:solidFill>
                  <a:srgbClr val="000000"/>
                </a:solidFill>
                <a:latin typeface="Consolas"/>
              </a:rPr>
              <a:t>, </a:t>
            </a:r>
            <a:r>
              <a:rPr lang="en-US" altLang="zh-CN" sz="1400" b="1" i="1">
                <a:solidFill>
                  <a:srgbClr val="0000C0"/>
                </a:solidFill>
                <a:latin typeface="Consolas"/>
              </a:rPr>
              <a:t>PASSWD</a:t>
            </a:r>
            <a:r>
              <a:rPr lang="en-US" altLang="zh-CN" sz="1400" b="1" i="1">
                <a:solidFill>
                  <a:srgbClr val="000000"/>
                </a:solidFill>
                <a:latin typeface="Consolas"/>
              </a:rPr>
              <a:t>);</a:t>
            </a:r>
          </a:p>
          <a:p>
            <a:r>
              <a:rPr lang="en-US" altLang="zh-CN" sz="1400" smtClean="0">
                <a:solidFill>
                  <a:srgbClr val="6A3E3E"/>
                </a:solidFill>
                <a:latin typeface="Consolas"/>
              </a:rPr>
              <a:t>   conn</a:t>
            </a:r>
            <a:r>
              <a:rPr lang="en-US" altLang="zh-CN" sz="1400" smtClean="0">
                <a:solidFill>
                  <a:srgbClr val="000000"/>
                </a:solidFill>
                <a:latin typeface="Consolas"/>
              </a:rPr>
              <a:t>.setAutoCommit(</a:t>
            </a:r>
            <a:r>
              <a:rPr lang="en-US" altLang="zh-CN" sz="1400" b="1" smtClean="0">
                <a:solidFill>
                  <a:srgbClr val="7F0055"/>
                </a:solidFill>
                <a:latin typeface="Consolas"/>
              </a:rPr>
              <a:t>false</a:t>
            </a:r>
            <a:r>
              <a:rPr lang="en-US" altLang="zh-CN" sz="1400" b="1">
                <a:solidFill>
                  <a:srgbClr val="000000"/>
                </a:solidFill>
                <a:latin typeface="Consolas"/>
              </a:rPr>
              <a:t>); </a:t>
            </a:r>
            <a:r>
              <a:rPr lang="en-US" altLang="zh-CN" sz="1400" b="1">
                <a:solidFill>
                  <a:srgbClr val="3F7F5F"/>
                </a:solidFill>
                <a:latin typeface="Consolas"/>
              </a:rPr>
              <a:t>// </a:t>
            </a:r>
            <a:r>
              <a:rPr lang="zh-CN" altLang="en-US" sz="1400" b="1">
                <a:solidFill>
                  <a:srgbClr val="3F7F5F"/>
                </a:solidFill>
                <a:latin typeface="Consolas"/>
              </a:rPr>
              <a:t>自动提交设置为</a:t>
            </a:r>
            <a:r>
              <a:rPr lang="en-US" altLang="zh-CN" sz="1400" b="1" smtClean="0">
                <a:solidFill>
                  <a:srgbClr val="3F7F5F"/>
                </a:solidFill>
                <a:latin typeface="Consolas"/>
              </a:rPr>
              <a:t>false</a:t>
            </a:r>
            <a:r>
              <a:rPr lang="zh-CN" altLang="en-US" sz="1400" b="1" smtClean="0">
                <a:solidFill>
                  <a:srgbClr val="3F7F5F"/>
                </a:solidFill>
                <a:latin typeface="Consolas"/>
              </a:rPr>
              <a:t>，同时自动开启一个事务</a:t>
            </a:r>
            <a:endParaRPr lang="en-US" altLang="zh-CN" sz="1400" b="1" smtClean="0">
              <a:solidFill>
                <a:srgbClr val="3F7F5F"/>
              </a:solidFill>
              <a:latin typeface="Consolas"/>
            </a:endParaRPr>
          </a:p>
          <a:p>
            <a:r>
              <a:rPr lang="en-US" altLang="zh-CN" sz="1400" b="1">
                <a:solidFill>
                  <a:srgbClr val="3F7F5F"/>
                </a:solidFill>
                <a:latin typeface="Consolas"/>
              </a:rPr>
              <a:t> </a:t>
            </a:r>
            <a:r>
              <a:rPr lang="en-US" altLang="zh-CN" sz="1400" b="1" smtClean="0">
                <a:solidFill>
                  <a:srgbClr val="3F7F5F"/>
                </a:solidFill>
                <a:latin typeface="Consolas"/>
              </a:rPr>
              <a:t>  </a:t>
            </a:r>
            <a:r>
              <a:rPr lang="en-US" altLang="zh-CN" sz="1400">
                <a:solidFill>
                  <a:srgbClr val="000000"/>
                </a:solidFill>
                <a:latin typeface="Consolas"/>
              </a:rPr>
              <a:t>insert(User</a:t>
            </a:r>
            <a:r>
              <a:rPr lang="en-US" altLang="zh-CN" sz="1400" smtClean="0">
                <a:solidFill>
                  <a:srgbClr val="000000"/>
                </a:solidFill>
                <a:latin typeface="Consolas"/>
              </a:rPr>
              <a:t>);              </a:t>
            </a:r>
            <a:r>
              <a:rPr lang="en-US" altLang="zh-CN" sz="1400" b="1">
                <a:solidFill>
                  <a:srgbClr val="3F7F5F"/>
                </a:solidFill>
                <a:latin typeface="Consolas"/>
              </a:rPr>
              <a:t>//</a:t>
            </a:r>
            <a:r>
              <a:rPr lang="zh-CN" altLang="en-US" sz="1400" b="1">
                <a:solidFill>
                  <a:srgbClr val="3F7F5F"/>
                </a:solidFill>
                <a:latin typeface="Consolas"/>
              </a:rPr>
              <a:t>数据库操作</a:t>
            </a:r>
            <a:endParaRPr lang="en-US" altLang="zh-CN" sz="1400" b="1">
              <a:solidFill>
                <a:srgbClr val="3F7F5F"/>
              </a:solidFill>
              <a:latin typeface="Consolas"/>
            </a:endParaRPr>
          </a:p>
          <a:p>
            <a:r>
              <a:rPr lang="en-US" altLang="zh-CN" sz="1400" smtClean="0">
                <a:solidFill>
                  <a:srgbClr val="6A3E3E"/>
                </a:solidFill>
                <a:latin typeface="Consolas"/>
              </a:rPr>
              <a:t>   conn</a:t>
            </a:r>
            <a:r>
              <a:rPr lang="en-US" altLang="zh-CN" sz="1400" smtClean="0">
                <a:solidFill>
                  <a:srgbClr val="000000"/>
                </a:solidFill>
                <a:latin typeface="Consolas"/>
              </a:rPr>
              <a:t>.commit();             </a:t>
            </a:r>
            <a:r>
              <a:rPr lang="en-US" altLang="zh-CN" sz="1400" b="1">
                <a:solidFill>
                  <a:srgbClr val="3F7F5F"/>
                </a:solidFill>
                <a:latin typeface="Consolas"/>
              </a:rPr>
              <a:t>//</a:t>
            </a:r>
            <a:r>
              <a:rPr lang="zh-CN" altLang="en-US" sz="1400" b="1">
                <a:solidFill>
                  <a:srgbClr val="3F7F5F"/>
                </a:solidFill>
                <a:latin typeface="Consolas"/>
              </a:rPr>
              <a:t>提交事务</a:t>
            </a:r>
            <a:endParaRPr lang="en-US" altLang="zh-CN" sz="1400" b="1">
              <a:solidFill>
                <a:srgbClr val="3F7F5F"/>
              </a:solidFill>
              <a:latin typeface="Consolas"/>
            </a:endParaRPr>
          </a:p>
          <a:p>
            <a:r>
              <a:rPr lang="en-US" altLang="zh-CN" sz="1400" smtClean="0">
                <a:solidFill>
                  <a:srgbClr val="6A3E3E"/>
                </a:solidFill>
                <a:latin typeface="Consolas"/>
              </a:rPr>
              <a:t>   conn</a:t>
            </a:r>
            <a:r>
              <a:rPr lang="en-US" altLang="zh-CN" sz="1400" smtClean="0">
                <a:solidFill>
                  <a:srgbClr val="000000"/>
                </a:solidFill>
                <a:latin typeface="Consolas"/>
              </a:rPr>
              <a:t>.setAutoCommit(</a:t>
            </a:r>
            <a:r>
              <a:rPr lang="en-US" altLang="zh-CN" sz="1400" b="1" smtClean="0">
                <a:solidFill>
                  <a:srgbClr val="7F0055"/>
                </a:solidFill>
                <a:latin typeface="Consolas"/>
              </a:rPr>
              <a:t>true</a:t>
            </a:r>
            <a:r>
              <a:rPr lang="en-US" altLang="zh-CN" sz="1400" b="1" smtClean="0">
                <a:solidFill>
                  <a:srgbClr val="000000"/>
                </a:solidFill>
                <a:latin typeface="Consolas"/>
              </a:rPr>
              <a:t>);</a:t>
            </a:r>
          </a:p>
          <a:p>
            <a:r>
              <a:rPr lang="en-US" altLang="zh-CN" sz="1400">
                <a:solidFill>
                  <a:srgbClr val="000000"/>
                </a:solidFill>
                <a:latin typeface="Consolas"/>
              </a:rPr>
              <a:t>} catch (Exception e) {</a:t>
            </a:r>
          </a:p>
          <a:p>
            <a:r>
              <a:rPr lang="en-US" altLang="zh-CN" sz="1400" smtClean="0">
                <a:solidFill>
                  <a:srgbClr val="000000"/>
                </a:solidFill>
                <a:latin typeface="Consolas"/>
              </a:rPr>
              <a:t>   conn.rollback();           </a:t>
            </a:r>
            <a:r>
              <a:rPr lang="en-US" altLang="zh-CN" sz="1400" b="1">
                <a:solidFill>
                  <a:srgbClr val="3F7F5F"/>
                </a:solidFill>
                <a:latin typeface="Consolas"/>
              </a:rPr>
              <a:t>//</a:t>
            </a:r>
            <a:r>
              <a:rPr lang="zh-CN" altLang="en-US" sz="1400" b="1">
                <a:solidFill>
                  <a:srgbClr val="3F7F5F"/>
                </a:solidFill>
                <a:latin typeface="Consolas"/>
              </a:rPr>
              <a:t>回滚事务</a:t>
            </a:r>
            <a:endParaRPr lang="en-US" altLang="zh-CN" sz="1400" b="1">
              <a:solidFill>
                <a:srgbClr val="3F7F5F"/>
              </a:solidFill>
              <a:latin typeface="Consolas"/>
            </a:endParaRPr>
          </a:p>
          <a:p>
            <a:r>
              <a:rPr lang="en-US" altLang="zh-CN" sz="1400" b="1">
                <a:solidFill>
                  <a:srgbClr val="000000"/>
                </a:solidFill>
                <a:highlight>
                  <a:srgbClr val="E8F2FE"/>
                </a:highlight>
                <a:latin typeface="Consolas"/>
              </a:rPr>
              <a:t>}</a:t>
            </a:r>
            <a:r>
              <a:rPr lang="en-US" altLang="zh-CN" sz="1400">
                <a:solidFill>
                  <a:srgbClr val="6A3E3E"/>
                </a:solidFill>
                <a:latin typeface="Consolas"/>
              </a:rPr>
              <a:t>finally </a:t>
            </a:r>
            <a:r>
              <a:rPr lang="en-US" altLang="zh-CN" sz="1400" b="1">
                <a:solidFill>
                  <a:srgbClr val="000000"/>
                </a:solidFill>
                <a:highlight>
                  <a:srgbClr val="E8F2FE"/>
                </a:highlight>
                <a:latin typeface="Consolas"/>
              </a:rPr>
              <a:t>{</a:t>
            </a:r>
          </a:p>
          <a:p>
            <a:r>
              <a:rPr lang="en-US" altLang="zh-CN" sz="1400">
                <a:solidFill>
                  <a:srgbClr val="6A3E3E"/>
                </a:solidFill>
                <a:latin typeface="Consolas"/>
              </a:rPr>
              <a:t>   conn.close();</a:t>
            </a:r>
          </a:p>
          <a:p>
            <a:r>
              <a:rPr lang="en-US" altLang="zh-CN" sz="1400" b="1">
                <a:solidFill>
                  <a:srgbClr val="000000"/>
                </a:solidFill>
                <a:highlight>
                  <a:srgbClr val="E8F2FE"/>
                </a:highlight>
                <a:latin typeface="Consolas"/>
              </a:rPr>
              <a:t>}</a:t>
            </a:r>
          </a:p>
        </p:txBody>
      </p:sp>
      <p:sp>
        <p:nvSpPr>
          <p:cNvPr id="6" name="TextBox 5"/>
          <p:cNvSpPr txBox="1"/>
          <p:nvPr/>
        </p:nvSpPr>
        <p:spPr>
          <a:xfrm>
            <a:off x="1187624" y="4149080"/>
            <a:ext cx="648072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JDBC</a:t>
            </a:r>
            <a:r>
              <a:rPr lang="zh-CN" altLang="en-US" smtClean="0"/>
              <a:t>默认使用数据库的</a:t>
            </a:r>
            <a:r>
              <a:rPr lang="zh-CN" altLang="en-US" b="1" smtClean="0"/>
              <a:t>隔离级别</a:t>
            </a:r>
            <a:endParaRPr lang="en-US" altLang="zh-CN" b="1" smtClean="0"/>
          </a:p>
          <a:p>
            <a:endParaRPr lang="en-US" altLang="zh-CN" smtClean="0"/>
          </a:p>
          <a:p>
            <a:r>
              <a:rPr lang="zh-CN" altLang="en-US" smtClean="0"/>
              <a:t>这是应用中最原始的</a:t>
            </a:r>
            <a:r>
              <a:rPr lang="zh-CN" altLang="en-US"/>
              <a:t>事</a:t>
            </a:r>
            <a:r>
              <a:rPr lang="zh-CN" altLang="en-US" smtClean="0"/>
              <a:t>务控制，完全自己手动提交、回滚</a:t>
            </a:r>
            <a:endParaRPr lang="zh-CN" altLang="en-US"/>
          </a:p>
        </p:txBody>
      </p:sp>
      <p:sp>
        <p:nvSpPr>
          <p:cNvPr id="7" name="TextBox 6"/>
          <p:cNvSpPr txBox="1"/>
          <p:nvPr/>
        </p:nvSpPr>
        <p:spPr>
          <a:xfrm>
            <a:off x="539552" y="5517232"/>
            <a:ext cx="820891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Q</a:t>
            </a:r>
            <a:r>
              <a:rPr lang="zh-CN" altLang="en-US" smtClean="0"/>
              <a:t>：不是还有传播特性的概念嘛？怎么没看到</a:t>
            </a:r>
            <a:endParaRPr lang="en-US" altLang="zh-CN" smtClean="0"/>
          </a:p>
          <a:p>
            <a:endParaRPr lang="en-US" altLang="zh-CN" smtClean="0"/>
          </a:p>
          <a:p>
            <a:r>
              <a:rPr lang="en-US" altLang="zh-CN" smtClean="0"/>
              <a:t>A</a:t>
            </a:r>
            <a:r>
              <a:rPr lang="zh-CN" altLang="en-US" smtClean="0"/>
              <a:t>：数据库没有事务的传播特性，这是</a:t>
            </a:r>
            <a:r>
              <a:rPr lang="en-US" altLang="zh-CN" smtClean="0"/>
              <a:t>Spring</a:t>
            </a:r>
            <a:r>
              <a:rPr lang="zh-CN" altLang="en-US" smtClean="0"/>
              <a:t>中为了方便开发者而特有的技术</a:t>
            </a:r>
            <a:endParaRPr lang="zh-CN" altLang="en-US"/>
          </a:p>
        </p:txBody>
      </p:sp>
    </p:spTree>
    <p:extLst>
      <p:ext uri="{BB962C8B-B14F-4D97-AF65-F5344CB8AC3E}">
        <p14:creationId xmlns:p14="http://schemas.microsoft.com/office/powerpoint/2010/main" val="3899280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3848" y="188640"/>
            <a:ext cx="3672408" cy="369332"/>
          </a:xfrm>
          <a:prstGeom prst="rect">
            <a:avLst/>
          </a:prstGeom>
          <a:noFill/>
        </p:spPr>
        <p:txBody>
          <a:bodyPr wrap="square" rtlCol="0">
            <a:spAutoFit/>
          </a:bodyPr>
          <a:lstStyle/>
          <a:p>
            <a:r>
              <a:rPr lang="en-US" altLang="zh-CN" smtClean="0"/>
              <a:t>JDBC</a:t>
            </a:r>
            <a:r>
              <a:rPr lang="zh-CN" altLang="en-US" smtClean="0"/>
              <a:t>事务管理</a:t>
            </a:r>
            <a:endParaRPr lang="zh-CN" altLang="en-US"/>
          </a:p>
        </p:txBody>
      </p:sp>
      <p:sp>
        <p:nvSpPr>
          <p:cNvPr id="5" name="矩形 4"/>
          <p:cNvSpPr/>
          <p:nvPr/>
        </p:nvSpPr>
        <p:spPr>
          <a:xfrm>
            <a:off x="323528" y="632521"/>
            <a:ext cx="7344816" cy="2893100"/>
          </a:xfrm>
          <a:prstGeom prst="rect">
            <a:avLst/>
          </a:prstGeom>
        </p:spPr>
        <p:txBody>
          <a:bodyPr wrap="square">
            <a:spAutoFit/>
          </a:bodyPr>
          <a:lstStyle/>
          <a:p>
            <a:r>
              <a:rPr lang="en-US" altLang="zh-CN" sz="1400" b="1">
                <a:solidFill>
                  <a:srgbClr val="7F0055"/>
                </a:solidFill>
                <a:highlight>
                  <a:srgbClr val="E8F2FE"/>
                </a:highlight>
                <a:latin typeface="Consolas"/>
              </a:rPr>
              <a:t>try</a:t>
            </a:r>
            <a:r>
              <a:rPr lang="en-US" altLang="zh-CN" sz="1400" b="1">
                <a:solidFill>
                  <a:srgbClr val="000000"/>
                </a:solidFill>
                <a:highlight>
                  <a:srgbClr val="E8F2FE"/>
                </a:highlight>
                <a:latin typeface="Consolas"/>
              </a:rPr>
              <a:t> </a:t>
            </a:r>
            <a:r>
              <a:rPr lang="en-US" altLang="zh-CN" sz="1400" b="1" smtClean="0">
                <a:solidFill>
                  <a:srgbClr val="000000"/>
                </a:solidFill>
                <a:highlight>
                  <a:srgbClr val="E8F2FE"/>
                </a:highlight>
                <a:latin typeface="Consolas"/>
              </a:rPr>
              <a:t>{</a:t>
            </a:r>
          </a:p>
          <a:p>
            <a:r>
              <a:rPr lang="en-US" altLang="zh-CN" sz="1400">
                <a:solidFill>
                  <a:srgbClr val="000000"/>
                </a:solidFill>
                <a:latin typeface="Consolas"/>
              </a:rPr>
              <a:t>   Class.forName("com.mysql.jdbc.Driver");</a:t>
            </a:r>
          </a:p>
          <a:p>
            <a:r>
              <a:rPr lang="en-US" altLang="zh-CN" sz="1400" smtClean="0">
                <a:solidFill>
                  <a:srgbClr val="000000"/>
                </a:solidFill>
                <a:latin typeface="Consolas"/>
              </a:rPr>
              <a:t>   Connection </a:t>
            </a:r>
            <a:r>
              <a:rPr lang="en-US" altLang="zh-CN" sz="1400">
                <a:solidFill>
                  <a:srgbClr val="6A3E3E"/>
                </a:solidFill>
                <a:latin typeface="Consolas"/>
              </a:rPr>
              <a:t>conn</a:t>
            </a:r>
            <a:r>
              <a:rPr lang="en-US" altLang="zh-CN" sz="1400">
                <a:solidFill>
                  <a:srgbClr val="000000"/>
                </a:solidFill>
                <a:latin typeface="Consolas"/>
              </a:rPr>
              <a:t> = DriverManager.</a:t>
            </a:r>
            <a:r>
              <a:rPr lang="en-US" altLang="zh-CN" sz="1400" i="1">
                <a:solidFill>
                  <a:srgbClr val="000000"/>
                </a:solidFill>
                <a:latin typeface="Consolas"/>
              </a:rPr>
              <a:t>getConnection(</a:t>
            </a:r>
            <a:r>
              <a:rPr lang="en-US" altLang="zh-CN" sz="1400" b="1" i="1">
                <a:solidFill>
                  <a:srgbClr val="0000C0"/>
                </a:solidFill>
                <a:latin typeface="Consolas"/>
              </a:rPr>
              <a:t>URL</a:t>
            </a:r>
            <a:r>
              <a:rPr lang="en-US" altLang="zh-CN" sz="1400" b="1" i="1">
                <a:solidFill>
                  <a:srgbClr val="000000"/>
                </a:solidFill>
                <a:latin typeface="Consolas"/>
              </a:rPr>
              <a:t>, </a:t>
            </a:r>
            <a:r>
              <a:rPr lang="en-US" altLang="zh-CN" sz="1400" b="1" i="1">
                <a:solidFill>
                  <a:srgbClr val="0000C0"/>
                </a:solidFill>
                <a:latin typeface="Consolas"/>
              </a:rPr>
              <a:t>USER</a:t>
            </a:r>
            <a:r>
              <a:rPr lang="en-US" altLang="zh-CN" sz="1400" b="1" i="1">
                <a:solidFill>
                  <a:srgbClr val="000000"/>
                </a:solidFill>
                <a:latin typeface="Consolas"/>
              </a:rPr>
              <a:t>, </a:t>
            </a:r>
            <a:r>
              <a:rPr lang="en-US" altLang="zh-CN" sz="1400" b="1" i="1">
                <a:solidFill>
                  <a:srgbClr val="0000C0"/>
                </a:solidFill>
                <a:latin typeface="Consolas"/>
              </a:rPr>
              <a:t>PASSWD</a:t>
            </a:r>
            <a:r>
              <a:rPr lang="en-US" altLang="zh-CN" sz="1400" b="1" i="1">
                <a:solidFill>
                  <a:srgbClr val="000000"/>
                </a:solidFill>
                <a:latin typeface="Consolas"/>
              </a:rPr>
              <a:t>);</a:t>
            </a:r>
          </a:p>
          <a:p>
            <a:r>
              <a:rPr lang="en-US" altLang="zh-CN" sz="1400" smtClean="0">
                <a:solidFill>
                  <a:srgbClr val="6A3E3E"/>
                </a:solidFill>
                <a:latin typeface="Consolas"/>
              </a:rPr>
              <a:t>   conn</a:t>
            </a:r>
            <a:r>
              <a:rPr lang="en-US" altLang="zh-CN" sz="1400" smtClean="0">
                <a:solidFill>
                  <a:srgbClr val="000000"/>
                </a:solidFill>
                <a:latin typeface="Consolas"/>
              </a:rPr>
              <a:t>.setAutoCommit(</a:t>
            </a:r>
            <a:r>
              <a:rPr lang="en-US" altLang="zh-CN" sz="1400" b="1" smtClean="0">
                <a:solidFill>
                  <a:srgbClr val="7F0055"/>
                </a:solidFill>
                <a:latin typeface="Consolas"/>
              </a:rPr>
              <a:t>false</a:t>
            </a:r>
            <a:r>
              <a:rPr lang="en-US" altLang="zh-CN" sz="1400" b="1">
                <a:solidFill>
                  <a:srgbClr val="000000"/>
                </a:solidFill>
                <a:latin typeface="Consolas"/>
              </a:rPr>
              <a:t>); </a:t>
            </a:r>
            <a:r>
              <a:rPr lang="en-US" altLang="zh-CN" sz="1400" b="1">
                <a:solidFill>
                  <a:srgbClr val="3F7F5F"/>
                </a:solidFill>
                <a:latin typeface="Consolas"/>
              </a:rPr>
              <a:t>// </a:t>
            </a:r>
            <a:r>
              <a:rPr lang="zh-CN" altLang="en-US" sz="1400" b="1">
                <a:solidFill>
                  <a:srgbClr val="3F7F5F"/>
                </a:solidFill>
                <a:latin typeface="Consolas"/>
              </a:rPr>
              <a:t>自动提交设置为</a:t>
            </a:r>
            <a:r>
              <a:rPr lang="en-US" altLang="zh-CN" sz="1400" b="1" smtClean="0">
                <a:solidFill>
                  <a:srgbClr val="3F7F5F"/>
                </a:solidFill>
                <a:latin typeface="Consolas"/>
              </a:rPr>
              <a:t>false</a:t>
            </a:r>
          </a:p>
          <a:p>
            <a:r>
              <a:rPr lang="en-US" altLang="zh-CN" sz="1400" b="1">
                <a:solidFill>
                  <a:srgbClr val="3F7F5F"/>
                </a:solidFill>
                <a:latin typeface="Consolas"/>
              </a:rPr>
              <a:t> </a:t>
            </a:r>
            <a:r>
              <a:rPr lang="en-US" altLang="zh-CN" sz="1400" b="1" smtClean="0">
                <a:solidFill>
                  <a:srgbClr val="3F7F5F"/>
                </a:solidFill>
                <a:latin typeface="Consolas"/>
              </a:rPr>
              <a:t>  </a:t>
            </a:r>
            <a:r>
              <a:rPr lang="en-US" altLang="zh-CN" sz="1400" smtClean="0">
                <a:solidFill>
                  <a:srgbClr val="000000"/>
                </a:solidFill>
                <a:latin typeface="Consolas"/>
              </a:rPr>
              <a:t>insert(User1);</a:t>
            </a:r>
          </a:p>
          <a:p>
            <a:r>
              <a:rPr lang="en-US" altLang="zh-CN" sz="1400">
                <a:solidFill>
                  <a:srgbClr val="000000"/>
                </a:solidFill>
                <a:latin typeface="Consolas"/>
              </a:rPr>
              <a:t> </a:t>
            </a:r>
            <a:r>
              <a:rPr lang="en-US" altLang="zh-CN" sz="1400" smtClean="0">
                <a:solidFill>
                  <a:srgbClr val="000000"/>
                </a:solidFill>
                <a:latin typeface="Consolas"/>
              </a:rPr>
              <a:t>  insert(User2);</a:t>
            </a:r>
            <a:endParaRPr lang="en-US" altLang="zh-CN" sz="1400">
              <a:solidFill>
                <a:srgbClr val="000000"/>
              </a:solidFill>
              <a:latin typeface="Consolas"/>
            </a:endParaRPr>
          </a:p>
          <a:p>
            <a:r>
              <a:rPr lang="en-US" altLang="zh-CN" sz="1400" smtClean="0">
                <a:solidFill>
                  <a:srgbClr val="6A3E3E"/>
                </a:solidFill>
                <a:latin typeface="Consolas"/>
              </a:rPr>
              <a:t>   conn</a:t>
            </a:r>
            <a:r>
              <a:rPr lang="en-US" altLang="zh-CN" sz="1400" smtClean="0">
                <a:solidFill>
                  <a:srgbClr val="000000"/>
                </a:solidFill>
                <a:latin typeface="Consolas"/>
              </a:rPr>
              <a:t>.commit</a:t>
            </a:r>
            <a:r>
              <a:rPr lang="en-US" altLang="zh-CN" sz="1400">
                <a:solidFill>
                  <a:srgbClr val="000000"/>
                </a:solidFill>
                <a:latin typeface="Consolas"/>
              </a:rPr>
              <a:t>();</a:t>
            </a:r>
          </a:p>
          <a:p>
            <a:r>
              <a:rPr lang="en-US" altLang="zh-CN" sz="1400" smtClean="0">
                <a:solidFill>
                  <a:srgbClr val="6A3E3E"/>
                </a:solidFill>
                <a:latin typeface="Consolas"/>
              </a:rPr>
              <a:t>   conn</a:t>
            </a:r>
            <a:r>
              <a:rPr lang="en-US" altLang="zh-CN" sz="1400" smtClean="0">
                <a:solidFill>
                  <a:srgbClr val="000000"/>
                </a:solidFill>
                <a:latin typeface="Consolas"/>
              </a:rPr>
              <a:t>.setAutoCommit(</a:t>
            </a:r>
            <a:r>
              <a:rPr lang="en-US" altLang="zh-CN" sz="1400" b="1" smtClean="0">
                <a:solidFill>
                  <a:srgbClr val="7F0055"/>
                </a:solidFill>
                <a:latin typeface="Consolas"/>
              </a:rPr>
              <a:t>true</a:t>
            </a:r>
            <a:r>
              <a:rPr lang="en-US" altLang="zh-CN" sz="1400" b="1" smtClean="0">
                <a:solidFill>
                  <a:srgbClr val="000000"/>
                </a:solidFill>
                <a:latin typeface="Consolas"/>
              </a:rPr>
              <a:t>);</a:t>
            </a:r>
          </a:p>
          <a:p>
            <a:r>
              <a:rPr lang="en-US" altLang="zh-CN" sz="1400">
                <a:solidFill>
                  <a:srgbClr val="000000"/>
                </a:solidFill>
                <a:latin typeface="Consolas"/>
              </a:rPr>
              <a:t>} catch (Exception e) {</a:t>
            </a:r>
          </a:p>
          <a:p>
            <a:r>
              <a:rPr lang="en-US" altLang="zh-CN" sz="1400" smtClean="0">
                <a:solidFill>
                  <a:srgbClr val="000000"/>
                </a:solidFill>
                <a:latin typeface="Consolas"/>
              </a:rPr>
              <a:t>   conn.rollback</a:t>
            </a:r>
            <a:r>
              <a:rPr lang="en-US" altLang="zh-CN" sz="1400">
                <a:solidFill>
                  <a:srgbClr val="000000"/>
                </a:solidFill>
                <a:latin typeface="Consolas"/>
              </a:rPr>
              <a:t>();</a:t>
            </a:r>
          </a:p>
          <a:p>
            <a:r>
              <a:rPr lang="en-US" altLang="zh-CN" sz="1400" b="1">
                <a:solidFill>
                  <a:srgbClr val="000000"/>
                </a:solidFill>
                <a:highlight>
                  <a:srgbClr val="E8F2FE"/>
                </a:highlight>
                <a:latin typeface="Consolas"/>
              </a:rPr>
              <a:t>}</a:t>
            </a:r>
            <a:r>
              <a:rPr lang="en-US" altLang="zh-CN" sz="1400">
                <a:solidFill>
                  <a:srgbClr val="6A3E3E"/>
                </a:solidFill>
                <a:latin typeface="Consolas"/>
              </a:rPr>
              <a:t>finally </a:t>
            </a:r>
            <a:r>
              <a:rPr lang="en-US" altLang="zh-CN" sz="1400" b="1">
                <a:solidFill>
                  <a:srgbClr val="000000"/>
                </a:solidFill>
                <a:highlight>
                  <a:srgbClr val="E8F2FE"/>
                </a:highlight>
                <a:latin typeface="Consolas"/>
              </a:rPr>
              <a:t>{</a:t>
            </a:r>
          </a:p>
          <a:p>
            <a:r>
              <a:rPr lang="en-US" altLang="zh-CN" sz="1400">
                <a:solidFill>
                  <a:srgbClr val="6A3E3E"/>
                </a:solidFill>
                <a:latin typeface="Consolas"/>
              </a:rPr>
              <a:t>   conn.close();</a:t>
            </a:r>
          </a:p>
          <a:p>
            <a:r>
              <a:rPr lang="en-US" altLang="zh-CN" sz="1400" b="1">
                <a:solidFill>
                  <a:srgbClr val="000000"/>
                </a:solidFill>
                <a:highlight>
                  <a:srgbClr val="E8F2FE"/>
                </a:highlight>
                <a:latin typeface="Consolas"/>
              </a:rPr>
              <a:t>}</a:t>
            </a:r>
          </a:p>
        </p:txBody>
      </p:sp>
      <p:sp>
        <p:nvSpPr>
          <p:cNvPr id="8" name="矩形 7"/>
          <p:cNvSpPr/>
          <p:nvPr/>
        </p:nvSpPr>
        <p:spPr>
          <a:xfrm>
            <a:off x="245421" y="3537122"/>
            <a:ext cx="7344816" cy="3323987"/>
          </a:xfrm>
          <a:prstGeom prst="rect">
            <a:avLst/>
          </a:prstGeom>
        </p:spPr>
        <p:txBody>
          <a:bodyPr wrap="square">
            <a:spAutoFit/>
          </a:bodyPr>
          <a:lstStyle/>
          <a:p>
            <a:r>
              <a:rPr lang="en-US" altLang="zh-CN" sz="1400" b="1">
                <a:solidFill>
                  <a:srgbClr val="7F0055"/>
                </a:solidFill>
                <a:highlight>
                  <a:srgbClr val="E8F2FE"/>
                </a:highlight>
                <a:latin typeface="Consolas"/>
              </a:rPr>
              <a:t>try</a:t>
            </a:r>
            <a:r>
              <a:rPr lang="en-US" altLang="zh-CN" sz="1400" b="1">
                <a:solidFill>
                  <a:srgbClr val="000000"/>
                </a:solidFill>
                <a:highlight>
                  <a:srgbClr val="E8F2FE"/>
                </a:highlight>
                <a:latin typeface="Consolas"/>
              </a:rPr>
              <a:t> </a:t>
            </a:r>
            <a:r>
              <a:rPr lang="en-US" altLang="zh-CN" sz="1400" b="1" smtClean="0">
                <a:solidFill>
                  <a:srgbClr val="000000"/>
                </a:solidFill>
                <a:highlight>
                  <a:srgbClr val="E8F2FE"/>
                </a:highlight>
                <a:latin typeface="Consolas"/>
              </a:rPr>
              <a:t>{</a:t>
            </a:r>
          </a:p>
          <a:p>
            <a:r>
              <a:rPr lang="en-US" altLang="zh-CN" sz="1400">
                <a:solidFill>
                  <a:srgbClr val="000000"/>
                </a:solidFill>
                <a:latin typeface="Consolas"/>
              </a:rPr>
              <a:t>   Class.forName("com.mysql.jdbc.Driver");</a:t>
            </a:r>
          </a:p>
          <a:p>
            <a:r>
              <a:rPr lang="en-US" altLang="zh-CN" sz="1400" smtClean="0">
                <a:solidFill>
                  <a:srgbClr val="000000"/>
                </a:solidFill>
                <a:latin typeface="Consolas"/>
              </a:rPr>
              <a:t>   Connection </a:t>
            </a:r>
            <a:r>
              <a:rPr lang="en-US" altLang="zh-CN" sz="1400">
                <a:solidFill>
                  <a:srgbClr val="6A3E3E"/>
                </a:solidFill>
                <a:latin typeface="Consolas"/>
              </a:rPr>
              <a:t>conn</a:t>
            </a:r>
            <a:r>
              <a:rPr lang="en-US" altLang="zh-CN" sz="1400">
                <a:solidFill>
                  <a:srgbClr val="000000"/>
                </a:solidFill>
                <a:latin typeface="Consolas"/>
              </a:rPr>
              <a:t> = DriverManager.</a:t>
            </a:r>
            <a:r>
              <a:rPr lang="en-US" altLang="zh-CN" sz="1400" i="1">
                <a:solidFill>
                  <a:srgbClr val="000000"/>
                </a:solidFill>
                <a:latin typeface="Consolas"/>
              </a:rPr>
              <a:t>getConnection(</a:t>
            </a:r>
            <a:r>
              <a:rPr lang="en-US" altLang="zh-CN" sz="1400" b="1" i="1">
                <a:solidFill>
                  <a:srgbClr val="0000C0"/>
                </a:solidFill>
                <a:latin typeface="Consolas"/>
              </a:rPr>
              <a:t>URL</a:t>
            </a:r>
            <a:r>
              <a:rPr lang="en-US" altLang="zh-CN" sz="1400" b="1" i="1">
                <a:solidFill>
                  <a:srgbClr val="000000"/>
                </a:solidFill>
                <a:latin typeface="Consolas"/>
              </a:rPr>
              <a:t>, </a:t>
            </a:r>
            <a:r>
              <a:rPr lang="en-US" altLang="zh-CN" sz="1400" b="1" i="1">
                <a:solidFill>
                  <a:srgbClr val="0000C0"/>
                </a:solidFill>
                <a:latin typeface="Consolas"/>
              </a:rPr>
              <a:t>USER</a:t>
            </a:r>
            <a:r>
              <a:rPr lang="en-US" altLang="zh-CN" sz="1400" b="1" i="1">
                <a:solidFill>
                  <a:srgbClr val="000000"/>
                </a:solidFill>
                <a:latin typeface="Consolas"/>
              </a:rPr>
              <a:t>, </a:t>
            </a:r>
            <a:r>
              <a:rPr lang="en-US" altLang="zh-CN" sz="1400" b="1" i="1">
                <a:solidFill>
                  <a:srgbClr val="0000C0"/>
                </a:solidFill>
                <a:latin typeface="Consolas"/>
              </a:rPr>
              <a:t>PASSWD</a:t>
            </a:r>
            <a:r>
              <a:rPr lang="en-US" altLang="zh-CN" sz="1400" b="1" i="1">
                <a:solidFill>
                  <a:srgbClr val="000000"/>
                </a:solidFill>
                <a:latin typeface="Consolas"/>
              </a:rPr>
              <a:t>);</a:t>
            </a:r>
          </a:p>
          <a:p>
            <a:r>
              <a:rPr lang="en-US" altLang="zh-CN" sz="1400" smtClean="0">
                <a:solidFill>
                  <a:srgbClr val="6A3E3E"/>
                </a:solidFill>
                <a:latin typeface="Consolas"/>
              </a:rPr>
              <a:t>   conn</a:t>
            </a:r>
            <a:r>
              <a:rPr lang="en-US" altLang="zh-CN" sz="1400" smtClean="0">
                <a:solidFill>
                  <a:srgbClr val="000000"/>
                </a:solidFill>
                <a:latin typeface="Consolas"/>
              </a:rPr>
              <a:t>.setAutoCommit(</a:t>
            </a:r>
            <a:r>
              <a:rPr lang="en-US" altLang="zh-CN" sz="1400" b="1" smtClean="0">
                <a:solidFill>
                  <a:srgbClr val="7F0055"/>
                </a:solidFill>
                <a:latin typeface="Consolas"/>
              </a:rPr>
              <a:t>false</a:t>
            </a:r>
            <a:r>
              <a:rPr lang="en-US" altLang="zh-CN" sz="1400" b="1">
                <a:solidFill>
                  <a:srgbClr val="000000"/>
                </a:solidFill>
                <a:latin typeface="Consolas"/>
              </a:rPr>
              <a:t>); </a:t>
            </a:r>
            <a:r>
              <a:rPr lang="en-US" altLang="zh-CN" sz="1400" b="1">
                <a:solidFill>
                  <a:srgbClr val="3F7F5F"/>
                </a:solidFill>
                <a:latin typeface="Consolas"/>
              </a:rPr>
              <a:t>// </a:t>
            </a:r>
            <a:r>
              <a:rPr lang="zh-CN" altLang="en-US" sz="1400" b="1">
                <a:solidFill>
                  <a:srgbClr val="3F7F5F"/>
                </a:solidFill>
                <a:latin typeface="Consolas"/>
              </a:rPr>
              <a:t>自动提交设置为</a:t>
            </a:r>
            <a:r>
              <a:rPr lang="en-US" altLang="zh-CN" sz="1400" b="1" smtClean="0">
                <a:solidFill>
                  <a:srgbClr val="3F7F5F"/>
                </a:solidFill>
                <a:latin typeface="Consolas"/>
              </a:rPr>
              <a:t>false</a:t>
            </a:r>
          </a:p>
          <a:p>
            <a:r>
              <a:rPr lang="en-US" altLang="zh-CN" sz="1400" b="1">
                <a:solidFill>
                  <a:srgbClr val="3F7F5F"/>
                </a:solidFill>
                <a:latin typeface="Consolas"/>
              </a:rPr>
              <a:t> </a:t>
            </a:r>
            <a:r>
              <a:rPr lang="en-US" altLang="zh-CN" sz="1400" b="1" smtClean="0">
                <a:solidFill>
                  <a:srgbClr val="3F7F5F"/>
                </a:solidFill>
                <a:latin typeface="Consolas"/>
              </a:rPr>
              <a:t>  </a:t>
            </a:r>
            <a:r>
              <a:rPr lang="en-US" altLang="zh-CN" sz="1400" smtClean="0">
                <a:solidFill>
                  <a:srgbClr val="000000"/>
                </a:solidFill>
                <a:latin typeface="Consolas"/>
              </a:rPr>
              <a:t>insert(User1);</a:t>
            </a:r>
          </a:p>
          <a:p>
            <a:r>
              <a:rPr lang="en-US" altLang="zh-CN" sz="1400">
                <a:solidFill>
                  <a:srgbClr val="000000"/>
                </a:solidFill>
                <a:latin typeface="Consolas"/>
              </a:rPr>
              <a:t> </a:t>
            </a:r>
            <a:r>
              <a:rPr lang="en-US" altLang="zh-CN" sz="1400" smtClean="0">
                <a:solidFill>
                  <a:srgbClr val="000000"/>
                </a:solidFill>
                <a:latin typeface="Consolas"/>
              </a:rPr>
              <a:t>  </a:t>
            </a:r>
            <a:r>
              <a:rPr lang="en-US" altLang="zh-CN" sz="1400" smtClean="0">
                <a:solidFill>
                  <a:srgbClr val="6A3E3E"/>
                </a:solidFill>
                <a:latin typeface="Consolas"/>
              </a:rPr>
              <a:t>conn</a:t>
            </a:r>
            <a:r>
              <a:rPr lang="en-US" altLang="zh-CN" sz="1400" smtClean="0">
                <a:solidFill>
                  <a:srgbClr val="000000"/>
                </a:solidFill>
                <a:latin typeface="Consolas"/>
              </a:rPr>
              <a:t>.commit</a:t>
            </a:r>
            <a:r>
              <a:rPr lang="en-US" altLang="zh-CN" sz="1400">
                <a:solidFill>
                  <a:srgbClr val="000000"/>
                </a:solidFill>
                <a:latin typeface="Consolas"/>
              </a:rPr>
              <a:t>();</a:t>
            </a:r>
          </a:p>
          <a:p>
            <a:r>
              <a:rPr lang="en-US" altLang="zh-CN" sz="1400" smtClean="0">
                <a:solidFill>
                  <a:srgbClr val="6A3E3E"/>
                </a:solidFill>
                <a:latin typeface="Consolas"/>
              </a:rPr>
              <a:t>   conn</a:t>
            </a:r>
            <a:r>
              <a:rPr lang="en-US" altLang="zh-CN" sz="1400" smtClean="0">
                <a:solidFill>
                  <a:srgbClr val="000000"/>
                </a:solidFill>
                <a:latin typeface="Consolas"/>
              </a:rPr>
              <a:t>.setAutoCommit(</a:t>
            </a:r>
            <a:r>
              <a:rPr lang="en-US" altLang="zh-CN" sz="1400" b="1" smtClean="0">
                <a:solidFill>
                  <a:srgbClr val="7F0055"/>
                </a:solidFill>
                <a:latin typeface="Consolas"/>
              </a:rPr>
              <a:t>true</a:t>
            </a:r>
            <a:r>
              <a:rPr lang="en-US" altLang="zh-CN" sz="1400" b="1" smtClean="0">
                <a:solidFill>
                  <a:srgbClr val="000000"/>
                </a:solidFill>
                <a:latin typeface="Consolas"/>
              </a:rPr>
              <a:t>);</a:t>
            </a:r>
          </a:p>
          <a:p>
            <a:r>
              <a:rPr lang="en-US" altLang="zh-CN" sz="1400">
                <a:solidFill>
                  <a:srgbClr val="000000"/>
                </a:solidFill>
                <a:latin typeface="Consolas"/>
              </a:rPr>
              <a:t>} catch (Exception e) {</a:t>
            </a:r>
          </a:p>
          <a:p>
            <a:r>
              <a:rPr lang="en-US" altLang="zh-CN" sz="1400" smtClean="0">
                <a:solidFill>
                  <a:srgbClr val="000000"/>
                </a:solidFill>
                <a:latin typeface="Consolas"/>
              </a:rPr>
              <a:t>   conn.rollback</a:t>
            </a:r>
            <a:r>
              <a:rPr lang="en-US" altLang="zh-CN" sz="1400">
                <a:solidFill>
                  <a:srgbClr val="000000"/>
                </a:solidFill>
                <a:latin typeface="Consolas"/>
              </a:rPr>
              <a:t>();</a:t>
            </a:r>
          </a:p>
          <a:p>
            <a:r>
              <a:rPr lang="en-US" altLang="zh-CN" sz="1400" b="1">
                <a:solidFill>
                  <a:srgbClr val="000000"/>
                </a:solidFill>
                <a:highlight>
                  <a:srgbClr val="E8F2FE"/>
                </a:highlight>
                <a:latin typeface="Consolas"/>
              </a:rPr>
              <a:t>}</a:t>
            </a:r>
            <a:r>
              <a:rPr lang="en-US" altLang="zh-CN" sz="1400">
                <a:solidFill>
                  <a:srgbClr val="6A3E3E"/>
                </a:solidFill>
                <a:latin typeface="Consolas"/>
              </a:rPr>
              <a:t>finally </a:t>
            </a:r>
            <a:r>
              <a:rPr lang="en-US" altLang="zh-CN" sz="1400" b="1">
                <a:solidFill>
                  <a:srgbClr val="000000"/>
                </a:solidFill>
                <a:highlight>
                  <a:srgbClr val="E8F2FE"/>
                </a:highlight>
                <a:latin typeface="Consolas"/>
              </a:rPr>
              <a:t>{</a:t>
            </a:r>
          </a:p>
          <a:p>
            <a:r>
              <a:rPr lang="en-US" altLang="zh-CN" sz="1400">
                <a:solidFill>
                  <a:srgbClr val="6A3E3E"/>
                </a:solidFill>
                <a:latin typeface="Consolas"/>
              </a:rPr>
              <a:t>   conn.close();</a:t>
            </a:r>
          </a:p>
          <a:p>
            <a:r>
              <a:rPr lang="en-US" altLang="zh-CN" sz="1400" b="1" smtClean="0">
                <a:solidFill>
                  <a:srgbClr val="000000"/>
                </a:solidFill>
                <a:highlight>
                  <a:srgbClr val="E8F2FE"/>
                </a:highlight>
                <a:latin typeface="Consolas"/>
              </a:rPr>
              <a:t>}</a:t>
            </a:r>
          </a:p>
          <a:p>
            <a:r>
              <a:rPr lang="en-US" altLang="zh-CN" sz="1400" b="1">
                <a:solidFill>
                  <a:srgbClr val="000000"/>
                </a:solidFill>
                <a:highlight>
                  <a:srgbClr val="E8F2FE"/>
                </a:highlight>
                <a:latin typeface="Consolas"/>
              </a:rPr>
              <a:t>t</a:t>
            </a:r>
            <a:r>
              <a:rPr lang="en-US" altLang="zh-CN" sz="1400" b="1" smtClean="0">
                <a:solidFill>
                  <a:srgbClr val="000000"/>
                </a:solidFill>
                <a:highlight>
                  <a:srgbClr val="E8F2FE"/>
                </a:highlight>
                <a:latin typeface="Consolas"/>
              </a:rPr>
              <a:t>ry {</a:t>
            </a:r>
          </a:p>
          <a:p>
            <a:r>
              <a:rPr lang="en-US" altLang="zh-CN" sz="1400" b="1">
                <a:solidFill>
                  <a:srgbClr val="000000"/>
                </a:solidFill>
                <a:highlight>
                  <a:srgbClr val="E8F2FE"/>
                </a:highlight>
                <a:latin typeface="Consolas"/>
              </a:rPr>
              <a:t> </a:t>
            </a:r>
            <a:r>
              <a:rPr lang="en-US" altLang="zh-CN" sz="1400" b="1" smtClean="0">
                <a:solidFill>
                  <a:srgbClr val="000000"/>
                </a:solidFill>
                <a:highlight>
                  <a:srgbClr val="E8F2FE"/>
                </a:highlight>
                <a:latin typeface="Consolas"/>
              </a:rPr>
              <a:t>  //</a:t>
            </a:r>
            <a:r>
              <a:rPr lang="zh-CN" altLang="en-US" sz="1400" b="1">
                <a:solidFill>
                  <a:srgbClr val="000000"/>
                </a:solidFill>
                <a:highlight>
                  <a:srgbClr val="E8F2FE"/>
                </a:highlight>
                <a:latin typeface="Consolas"/>
              </a:rPr>
              <a:t>重</a:t>
            </a:r>
            <a:r>
              <a:rPr lang="zh-CN" altLang="en-US" sz="1400" b="1" smtClean="0">
                <a:solidFill>
                  <a:srgbClr val="000000"/>
                </a:solidFill>
                <a:highlight>
                  <a:srgbClr val="E8F2FE"/>
                </a:highlight>
                <a:latin typeface="Consolas"/>
              </a:rPr>
              <a:t>复上面的步骤</a:t>
            </a:r>
            <a:endParaRPr lang="en-US" altLang="zh-CN" sz="1400" b="1" smtClean="0">
              <a:solidFill>
                <a:srgbClr val="000000"/>
              </a:solidFill>
              <a:highlight>
                <a:srgbClr val="E8F2FE"/>
              </a:highlight>
              <a:latin typeface="Consolas"/>
            </a:endParaRPr>
          </a:p>
          <a:p>
            <a:r>
              <a:rPr lang="en-US" altLang="zh-CN" sz="1400" b="1" smtClean="0">
                <a:solidFill>
                  <a:srgbClr val="000000"/>
                </a:solidFill>
                <a:highlight>
                  <a:srgbClr val="E8F2FE"/>
                </a:highlight>
                <a:latin typeface="Consolas"/>
              </a:rPr>
              <a:t>}</a:t>
            </a:r>
            <a:endParaRPr lang="en-US" altLang="zh-CN" sz="1400" b="1">
              <a:solidFill>
                <a:srgbClr val="000000"/>
              </a:solidFill>
              <a:highlight>
                <a:srgbClr val="E8F2FE"/>
              </a:highlight>
              <a:latin typeface="Consolas"/>
            </a:endParaRPr>
          </a:p>
        </p:txBody>
      </p:sp>
      <p:sp>
        <p:nvSpPr>
          <p:cNvPr id="2" name="TextBox 1"/>
          <p:cNvSpPr txBox="1"/>
          <p:nvPr/>
        </p:nvSpPr>
        <p:spPr>
          <a:xfrm>
            <a:off x="7164288" y="1844824"/>
            <a:ext cx="122413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200" smtClean="0"/>
              <a:t>两个方法在同一事务中，有一个抛出异常，则全部回滚</a:t>
            </a:r>
            <a:endParaRPr lang="zh-CN" altLang="en-US" sz="1200"/>
          </a:p>
        </p:txBody>
      </p:sp>
      <p:sp>
        <p:nvSpPr>
          <p:cNvPr id="3" name="右箭头 2"/>
          <p:cNvSpPr/>
          <p:nvPr/>
        </p:nvSpPr>
        <p:spPr>
          <a:xfrm>
            <a:off x="5868144" y="2177153"/>
            <a:ext cx="1296144" cy="214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7316688" y="4686235"/>
            <a:ext cx="1224136"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200" smtClean="0"/>
              <a:t>两个方法在两个事务中，哪个方法抛出异常，则回滚哪部分操作</a:t>
            </a:r>
            <a:endParaRPr lang="zh-CN" altLang="en-US" sz="1200"/>
          </a:p>
        </p:txBody>
      </p:sp>
      <p:sp>
        <p:nvSpPr>
          <p:cNvPr id="10" name="右箭头 9"/>
          <p:cNvSpPr/>
          <p:nvPr/>
        </p:nvSpPr>
        <p:spPr>
          <a:xfrm>
            <a:off x="6020544" y="5018564"/>
            <a:ext cx="1296144" cy="214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419872" y="6064466"/>
            <a:ext cx="352839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mtClean="0"/>
              <a:t>由此可以大致联想到，</a:t>
            </a:r>
            <a:r>
              <a:rPr lang="en-US" altLang="zh-CN" smtClean="0"/>
              <a:t>Spring</a:t>
            </a:r>
            <a:r>
              <a:rPr lang="zh-CN" altLang="en-US" smtClean="0"/>
              <a:t>中的事务传播是怎么做的</a:t>
            </a:r>
            <a:endParaRPr lang="zh-CN" altLang="en-US"/>
          </a:p>
        </p:txBody>
      </p:sp>
    </p:spTree>
    <p:extLst>
      <p:ext uri="{BB962C8B-B14F-4D97-AF65-F5344CB8AC3E}">
        <p14:creationId xmlns:p14="http://schemas.microsoft.com/office/powerpoint/2010/main" val="3622819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43808" y="307124"/>
            <a:ext cx="2808312" cy="369332"/>
          </a:xfrm>
          <a:prstGeom prst="rect">
            <a:avLst/>
          </a:prstGeom>
          <a:noFill/>
        </p:spPr>
        <p:txBody>
          <a:bodyPr wrap="square" rtlCol="0">
            <a:spAutoFit/>
          </a:bodyPr>
          <a:lstStyle/>
          <a:p>
            <a:r>
              <a:rPr lang="en-US" altLang="zh-CN" smtClean="0"/>
              <a:t>Hibernate</a:t>
            </a:r>
            <a:r>
              <a:rPr lang="zh-CN" altLang="en-US" smtClean="0"/>
              <a:t>手动</a:t>
            </a:r>
            <a:r>
              <a:rPr lang="zh-CN" altLang="en-US"/>
              <a:t>管理</a:t>
            </a:r>
            <a:r>
              <a:rPr lang="zh-CN" altLang="en-US" smtClean="0"/>
              <a:t>事务</a:t>
            </a:r>
            <a:endParaRPr lang="zh-CN" altLang="en-US"/>
          </a:p>
        </p:txBody>
      </p:sp>
      <p:sp>
        <p:nvSpPr>
          <p:cNvPr id="21" name="矩形 20"/>
          <p:cNvSpPr/>
          <p:nvPr/>
        </p:nvSpPr>
        <p:spPr>
          <a:xfrm>
            <a:off x="323528" y="980728"/>
            <a:ext cx="8424936" cy="4524315"/>
          </a:xfrm>
          <a:prstGeom prst="rect">
            <a:avLst/>
          </a:prstGeom>
        </p:spPr>
        <p:txBody>
          <a:bodyPr wrap="square">
            <a:spAutoFit/>
          </a:bodyPr>
          <a:lstStyle/>
          <a:p>
            <a:r>
              <a:rPr lang="en-US" altLang="zh-CN"/>
              <a:t>Transaction transObj = null;</a:t>
            </a:r>
          </a:p>
          <a:p>
            <a:r>
              <a:rPr lang="en-US" altLang="zh-CN"/>
              <a:t>Session sessionObj = null;</a:t>
            </a:r>
          </a:p>
          <a:p>
            <a:r>
              <a:rPr lang="en-US" altLang="zh-CN"/>
              <a:t>try {</a:t>
            </a:r>
          </a:p>
          <a:p>
            <a:r>
              <a:rPr lang="en-US" altLang="zh-CN"/>
              <a:t>	sessionObj = HibernateUtil.buildSessionFactory().openSession();</a:t>
            </a:r>
          </a:p>
          <a:p>
            <a:r>
              <a:rPr lang="en-US" altLang="zh-CN"/>
              <a:t>	transObj = sessionObj.beginTransaction();</a:t>
            </a:r>
          </a:p>
          <a:p>
            <a:endParaRPr lang="en-US" altLang="zh-CN"/>
          </a:p>
          <a:p>
            <a:r>
              <a:rPr lang="en-US" altLang="zh-CN"/>
              <a:t>	//Perform Some Operation Here</a:t>
            </a:r>
          </a:p>
          <a:p>
            <a:r>
              <a:rPr lang="en-US" altLang="zh-CN"/>
              <a:t>	transObj.commit();</a:t>
            </a:r>
          </a:p>
          <a:p>
            <a:r>
              <a:rPr lang="en-US" altLang="zh-CN"/>
              <a:t>} catch (HibernateException exObj) {</a:t>
            </a:r>
          </a:p>
          <a:p>
            <a:r>
              <a:rPr lang="en-US" altLang="zh-CN"/>
              <a:t>	if(transObj!=null){</a:t>
            </a:r>
          </a:p>
          <a:p>
            <a:r>
              <a:rPr lang="en-US" altLang="zh-CN"/>
              <a:t>		transObj.rollback();</a:t>
            </a:r>
          </a:p>
          <a:p>
            <a:r>
              <a:rPr lang="en-US" altLang="zh-CN"/>
              <a:t>	}</a:t>
            </a:r>
          </a:p>
          <a:p>
            <a:r>
              <a:rPr lang="en-US" altLang="zh-CN"/>
              <a:t>	exObj.printStackTrace(); </a:t>
            </a:r>
          </a:p>
          <a:p>
            <a:r>
              <a:rPr lang="en-US" altLang="zh-CN"/>
              <a:t>} finally {</a:t>
            </a:r>
          </a:p>
          <a:p>
            <a:r>
              <a:rPr lang="en-US" altLang="zh-CN"/>
              <a:t>	sessionObj.close(); </a:t>
            </a:r>
          </a:p>
          <a:p>
            <a:r>
              <a:rPr lang="en-US" altLang="zh-CN"/>
              <a:t>}</a:t>
            </a:r>
            <a:endParaRPr lang="zh-CN" altLang="en-US"/>
          </a:p>
        </p:txBody>
      </p:sp>
      <p:sp>
        <p:nvSpPr>
          <p:cNvPr id="22" name="矩形 21"/>
          <p:cNvSpPr/>
          <p:nvPr/>
        </p:nvSpPr>
        <p:spPr>
          <a:xfrm>
            <a:off x="5992838" y="491790"/>
            <a:ext cx="2755626" cy="646331"/>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smtClean="0"/>
              <a:t>Session</a:t>
            </a:r>
            <a:r>
              <a:rPr lang="zh-CN" altLang="en-US" smtClean="0"/>
              <a:t>打开时会自动</a:t>
            </a:r>
            <a:endParaRPr lang="en-US" altLang="zh-CN" smtClean="0"/>
          </a:p>
          <a:p>
            <a:r>
              <a:rPr lang="en-US" altLang="zh-CN" smtClean="0"/>
              <a:t>conn.setAutoCommit(false</a:t>
            </a:r>
            <a:r>
              <a:rPr lang="en-US" altLang="zh-CN"/>
              <a:t>)</a:t>
            </a:r>
            <a:endParaRPr lang="zh-CN" altLang="en-US"/>
          </a:p>
        </p:txBody>
      </p:sp>
      <p:sp>
        <p:nvSpPr>
          <p:cNvPr id="23" name="矩形 22"/>
          <p:cNvSpPr/>
          <p:nvPr/>
        </p:nvSpPr>
        <p:spPr>
          <a:xfrm>
            <a:off x="5844127" y="2884182"/>
            <a:ext cx="1824217"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smtClean="0"/>
              <a:t>必须手动</a:t>
            </a:r>
            <a:r>
              <a:rPr lang="en-US" altLang="zh-CN" smtClean="0"/>
              <a:t>commit</a:t>
            </a:r>
            <a:endParaRPr lang="zh-CN" altLang="en-US"/>
          </a:p>
        </p:txBody>
      </p:sp>
      <p:sp>
        <p:nvSpPr>
          <p:cNvPr id="24" name="右箭头 23"/>
          <p:cNvSpPr/>
          <p:nvPr/>
        </p:nvSpPr>
        <p:spPr>
          <a:xfrm>
            <a:off x="3347864" y="3068848"/>
            <a:ext cx="230425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上箭头 25"/>
          <p:cNvSpPr/>
          <p:nvPr/>
        </p:nvSpPr>
        <p:spPr>
          <a:xfrm>
            <a:off x="6660232" y="1196752"/>
            <a:ext cx="96003"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33161" y="5709423"/>
            <a:ext cx="896448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Hibernate</a:t>
            </a:r>
            <a:r>
              <a:rPr lang="zh-CN" altLang="en-US" smtClean="0"/>
              <a:t>底层使用的也是</a:t>
            </a:r>
            <a:r>
              <a:rPr lang="en-US" altLang="zh-CN" smtClean="0"/>
              <a:t>JDBC</a:t>
            </a:r>
            <a:r>
              <a:rPr lang="zh-CN" altLang="en-US" smtClean="0"/>
              <a:t>，只是增加了其他很多功能，让你感受不到</a:t>
            </a:r>
            <a:r>
              <a:rPr lang="en-US" altLang="zh-CN" smtClean="0"/>
              <a:t>JDBC</a:t>
            </a:r>
            <a:r>
              <a:rPr lang="zh-CN" altLang="en-US" smtClean="0"/>
              <a:t>的存在</a:t>
            </a:r>
            <a:endParaRPr lang="zh-CN" altLang="en-US"/>
          </a:p>
        </p:txBody>
      </p:sp>
      <p:sp>
        <p:nvSpPr>
          <p:cNvPr id="9" name="矩形 8"/>
          <p:cNvSpPr/>
          <p:nvPr/>
        </p:nvSpPr>
        <p:spPr>
          <a:xfrm>
            <a:off x="6372200" y="2199188"/>
            <a:ext cx="110799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smtClean="0"/>
              <a:t>开启事务</a:t>
            </a:r>
            <a:endParaRPr lang="zh-CN" altLang="en-US"/>
          </a:p>
        </p:txBody>
      </p:sp>
      <p:sp>
        <p:nvSpPr>
          <p:cNvPr id="10" name="矩形 9"/>
          <p:cNvSpPr/>
          <p:nvPr/>
        </p:nvSpPr>
        <p:spPr>
          <a:xfrm>
            <a:off x="6444208" y="3635732"/>
            <a:ext cx="110799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a:t>回滚</a:t>
            </a:r>
            <a:r>
              <a:rPr lang="zh-CN" altLang="en-US" smtClean="0"/>
              <a:t>事务</a:t>
            </a:r>
            <a:endParaRPr lang="zh-CN" altLang="en-US"/>
          </a:p>
        </p:txBody>
      </p:sp>
    </p:spTree>
    <p:extLst>
      <p:ext uri="{BB962C8B-B14F-4D97-AF65-F5344CB8AC3E}">
        <p14:creationId xmlns:p14="http://schemas.microsoft.com/office/powerpoint/2010/main" val="2805750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052736"/>
            <a:ext cx="627697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987824" y="576744"/>
            <a:ext cx="1944216" cy="369332"/>
          </a:xfrm>
          <a:prstGeom prst="rect">
            <a:avLst/>
          </a:prstGeom>
          <a:noFill/>
        </p:spPr>
        <p:txBody>
          <a:bodyPr wrap="square" rtlCol="0">
            <a:spAutoFit/>
          </a:bodyPr>
          <a:lstStyle/>
          <a:p>
            <a:r>
              <a:rPr lang="en-US" altLang="zh-CN" smtClean="0"/>
              <a:t>Hibernate</a:t>
            </a:r>
            <a:r>
              <a:rPr lang="zh-CN" altLang="en-US" smtClean="0"/>
              <a:t>技术栈</a:t>
            </a:r>
            <a:endParaRPr lang="zh-CN" altLang="en-US"/>
          </a:p>
        </p:txBody>
      </p:sp>
      <p:sp>
        <p:nvSpPr>
          <p:cNvPr id="3" name="TextBox 2"/>
          <p:cNvSpPr txBox="1"/>
          <p:nvPr/>
        </p:nvSpPr>
        <p:spPr>
          <a:xfrm>
            <a:off x="1337779" y="5120947"/>
            <a:ext cx="5688632" cy="1200329"/>
          </a:xfrm>
          <a:prstGeom prst="rect">
            <a:avLst/>
          </a:prstGeom>
          <a:noFill/>
        </p:spPr>
        <p:txBody>
          <a:bodyPr wrap="square" rtlCol="0">
            <a:spAutoFit/>
          </a:bodyPr>
          <a:lstStyle/>
          <a:p>
            <a:r>
              <a:rPr lang="zh-CN" altLang="en-US" smtClean="0"/>
              <a:t>不管是</a:t>
            </a:r>
            <a:r>
              <a:rPr lang="en-US" altLang="zh-CN" smtClean="0"/>
              <a:t>Hibernate</a:t>
            </a:r>
            <a:r>
              <a:rPr lang="zh-CN" altLang="en-US" smtClean="0"/>
              <a:t>还是</a:t>
            </a:r>
            <a:r>
              <a:rPr lang="en-US" altLang="zh-CN" smtClean="0"/>
              <a:t>jdbc</a:t>
            </a:r>
            <a:r>
              <a:rPr lang="zh-CN" altLang="en-US" smtClean="0"/>
              <a:t>，底层都是使用数据库驱动来完成的，都需要数据库支持</a:t>
            </a:r>
            <a:endParaRPr lang="en-US" altLang="zh-CN" smtClean="0"/>
          </a:p>
          <a:p>
            <a:endParaRPr lang="en-US" altLang="zh-CN" smtClean="0"/>
          </a:p>
          <a:p>
            <a:r>
              <a:rPr lang="zh-CN" altLang="en-US" smtClean="0"/>
              <a:t>它们只是进行了封装和功能提升</a:t>
            </a:r>
            <a:endParaRPr lang="zh-CN" altLang="en-US"/>
          </a:p>
        </p:txBody>
      </p:sp>
    </p:spTree>
    <p:extLst>
      <p:ext uri="{BB962C8B-B14F-4D97-AF65-F5344CB8AC3E}">
        <p14:creationId xmlns:p14="http://schemas.microsoft.com/office/powerpoint/2010/main" val="3156512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1760" y="521457"/>
            <a:ext cx="3672408" cy="369332"/>
          </a:xfrm>
          <a:prstGeom prst="rect">
            <a:avLst/>
          </a:prstGeom>
          <a:noFill/>
        </p:spPr>
        <p:txBody>
          <a:bodyPr wrap="square" rtlCol="0">
            <a:spAutoFit/>
          </a:bodyPr>
          <a:lstStyle/>
          <a:p>
            <a:r>
              <a:rPr lang="zh-CN" altLang="en-US" b="1" smtClean="0"/>
              <a:t>静态</a:t>
            </a:r>
            <a:r>
              <a:rPr lang="zh-CN" altLang="en-US" smtClean="0"/>
              <a:t>代理：在编译期进行代理</a:t>
            </a:r>
            <a:endParaRPr lang="zh-CN" altLang="en-US"/>
          </a:p>
        </p:txBody>
      </p:sp>
      <p:sp>
        <p:nvSpPr>
          <p:cNvPr id="3" name="矩形 2"/>
          <p:cNvSpPr/>
          <p:nvPr/>
        </p:nvSpPr>
        <p:spPr>
          <a:xfrm>
            <a:off x="179512" y="1340768"/>
            <a:ext cx="45720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b="1">
                <a:solidFill>
                  <a:srgbClr val="7F0055"/>
                </a:solidFill>
                <a:latin typeface="Consolas"/>
              </a:rPr>
              <a:t>public</a:t>
            </a:r>
            <a:r>
              <a:rPr lang="en-US" altLang="zh-CN" b="1">
                <a:solidFill>
                  <a:srgbClr val="000000"/>
                </a:solidFill>
                <a:latin typeface="Consolas"/>
              </a:rPr>
              <a:t> </a:t>
            </a:r>
            <a:r>
              <a:rPr lang="en-US" altLang="zh-CN" b="1">
                <a:solidFill>
                  <a:srgbClr val="7F0055"/>
                </a:solidFill>
                <a:latin typeface="Consolas"/>
              </a:rPr>
              <a:t>interface</a:t>
            </a:r>
            <a:r>
              <a:rPr lang="en-US" altLang="zh-CN" b="1">
                <a:solidFill>
                  <a:srgbClr val="000000"/>
                </a:solidFill>
                <a:latin typeface="Consolas"/>
              </a:rPr>
              <a:t> Client {</a:t>
            </a:r>
          </a:p>
          <a:p>
            <a:r>
              <a:rPr lang="en-US" altLang="zh-CN" b="1">
                <a:solidFill>
                  <a:srgbClr val="7F0055"/>
                </a:solidFill>
                <a:latin typeface="Consolas"/>
              </a:rPr>
              <a:t> </a:t>
            </a:r>
            <a:r>
              <a:rPr lang="en-US" altLang="zh-CN" b="1" smtClean="0">
                <a:solidFill>
                  <a:srgbClr val="7F0055"/>
                </a:solidFill>
                <a:latin typeface="Consolas"/>
              </a:rPr>
              <a:t>  void</a:t>
            </a:r>
            <a:r>
              <a:rPr lang="en-US" altLang="zh-CN" b="1" smtClean="0">
                <a:solidFill>
                  <a:srgbClr val="000000"/>
                </a:solidFill>
                <a:latin typeface="Consolas"/>
              </a:rPr>
              <a:t> </a:t>
            </a:r>
            <a:r>
              <a:rPr lang="en-US" altLang="zh-CN" b="1">
                <a:solidFill>
                  <a:srgbClr val="000000"/>
                </a:solidFill>
                <a:latin typeface="Consolas"/>
              </a:rPr>
              <a:t>sendEmail();</a:t>
            </a:r>
          </a:p>
          <a:p>
            <a:r>
              <a:rPr lang="en-US" altLang="zh-CN">
                <a:solidFill>
                  <a:srgbClr val="000000"/>
                </a:solidFill>
                <a:latin typeface="Consolas"/>
              </a:rPr>
              <a:t>}</a:t>
            </a:r>
            <a:endParaRPr lang="zh-CN" altLang="en-US"/>
          </a:p>
        </p:txBody>
      </p:sp>
      <p:sp>
        <p:nvSpPr>
          <p:cNvPr id="4" name="矩形 3"/>
          <p:cNvSpPr/>
          <p:nvPr/>
        </p:nvSpPr>
        <p:spPr>
          <a:xfrm>
            <a:off x="179512" y="2564904"/>
            <a:ext cx="5544616"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b="1">
                <a:solidFill>
                  <a:srgbClr val="7F0055"/>
                </a:solidFill>
                <a:latin typeface="Consolas"/>
              </a:rPr>
              <a:t>public</a:t>
            </a:r>
            <a:r>
              <a:rPr lang="en-US" altLang="zh-CN" sz="1400" b="1">
                <a:solidFill>
                  <a:srgbClr val="000000"/>
                </a:solidFill>
                <a:latin typeface="Consolas"/>
              </a:rPr>
              <a:t> </a:t>
            </a:r>
            <a:r>
              <a:rPr lang="en-US" altLang="zh-CN" sz="1400" b="1">
                <a:solidFill>
                  <a:srgbClr val="7F0055"/>
                </a:solidFill>
                <a:latin typeface="Consolas"/>
              </a:rPr>
              <a:t>class</a:t>
            </a:r>
            <a:r>
              <a:rPr lang="en-US" altLang="zh-CN" sz="1400" b="1">
                <a:solidFill>
                  <a:srgbClr val="000000"/>
                </a:solidFill>
                <a:latin typeface="Consolas"/>
              </a:rPr>
              <a:t> RealClient </a:t>
            </a:r>
            <a:r>
              <a:rPr lang="en-US" altLang="zh-CN" sz="1400" b="1">
                <a:solidFill>
                  <a:srgbClr val="7F0055"/>
                </a:solidFill>
                <a:latin typeface="Consolas"/>
              </a:rPr>
              <a:t>implements</a:t>
            </a:r>
            <a:r>
              <a:rPr lang="en-US" altLang="zh-CN" sz="1400" b="1">
                <a:solidFill>
                  <a:srgbClr val="000000"/>
                </a:solidFill>
                <a:latin typeface="Consolas"/>
              </a:rPr>
              <a:t> Client {</a:t>
            </a:r>
          </a:p>
          <a:p>
            <a:r>
              <a:rPr lang="en-US" altLang="zh-CN" sz="1400" smtClean="0">
                <a:solidFill>
                  <a:srgbClr val="646464"/>
                </a:solidFill>
                <a:latin typeface="Consolas"/>
              </a:rPr>
              <a:t>   @</a:t>
            </a:r>
            <a:r>
              <a:rPr lang="en-US" altLang="zh-CN" sz="1400">
                <a:solidFill>
                  <a:srgbClr val="646464"/>
                </a:solidFill>
                <a:latin typeface="Consolas"/>
              </a:rPr>
              <a:t>Override</a:t>
            </a:r>
          </a:p>
          <a:p>
            <a:r>
              <a:rPr lang="en-US" altLang="zh-CN" sz="1400" b="1" smtClean="0">
                <a:solidFill>
                  <a:srgbClr val="7F0055"/>
                </a:solidFill>
                <a:latin typeface="Consolas"/>
              </a:rPr>
              <a:t>   public</a:t>
            </a:r>
            <a:r>
              <a:rPr lang="en-US" altLang="zh-CN" sz="1400" b="1" smtClean="0">
                <a:solidFill>
                  <a:srgbClr val="000000"/>
                </a:solidFill>
                <a:latin typeface="Consolas"/>
              </a:rPr>
              <a:t> </a:t>
            </a:r>
            <a:r>
              <a:rPr lang="en-US" altLang="zh-CN" sz="1400" b="1">
                <a:solidFill>
                  <a:srgbClr val="7F0055"/>
                </a:solidFill>
                <a:latin typeface="Consolas"/>
              </a:rPr>
              <a:t>void</a:t>
            </a:r>
            <a:r>
              <a:rPr lang="en-US" altLang="zh-CN" sz="1400" b="1">
                <a:solidFill>
                  <a:srgbClr val="000000"/>
                </a:solidFill>
                <a:latin typeface="Consolas"/>
              </a:rPr>
              <a:t> sendEmail() {</a:t>
            </a:r>
          </a:p>
          <a:p>
            <a:r>
              <a:rPr lang="en-US" altLang="zh-CN" sz="1400" smtClean="0">
                <a:solidFill>
                  <a:srgbClr val="000000"/>
                </a:solidFill>
                <a:latin typeface="Consolas"/>
              </a:rPr>
              <a:t>      System.</a:t>
            </a:r>
            <a:r>
              <a:rPr lang="en-US" altLang="zh-CN" sz="1400" b="1" i="1" smtClean="0">
                <a:solidFill>
                  <a:srgbClr val="0000C0"/>
                </a:solidFill>
                <a:latin typeface="Consolas"/>
              </a:rPr>
              <a:t>out</a:t>
            </a:r>
            <a:r>
              <a:rPr lang="en-US" altLang="zh-CN" sz="1400" b="1" i="1" smtClean="0">
                <a:solidFill>
                  <a:srgbClr val="000000"/>
                </a:solidFill>
                <a:latin typeface="Consolas"/>
              </a:rPr>
              <a:t>.println</a:t>
            </a:r>
            <a:r>
              <a:rPr lang="en-US" altLang="zh-CN" sz="1400" b="1" i="1">
                <a:solidFill>
                  <a:srgbClr val="000000"/>
                </a:solidFill>
                <a:latin typeface="Consolas"/>
              </a:rPr>
              <a:t>(</a:t>
            </a:r>
            <a:r>
              <a:rPr lang="en-US" altLang="zh-CN" sz="1400" b="1" i="1">
                <a:solidFill>
                  <a:srgbClr val="2A00FF"/>
                </a:solidFill>
                <a:latin typeface="Consolas"/>
              </a:rPr>
              <a:t>"real client send email..."</a:t>
            </a:r>
            <a:r>
              <a:rPr lang="en-US" altLang="zh-CN" sz="1400" b="1" i="1">
                <a:solidFill>
                  <a:srgbClr val="000000"/>
                </a:solidFill>
                <a:latin typeface="Consolas"/>
              </a:rPr>
              <a:t>);</a:t>
            </a:r>
          </a:p>
          <a:p>
            <a:r>
              <a:rPr lang="en-US" altLang="zh-CN" sz="1400" smtClean="0">
                <a:solidFill>
                  <a:srgbClr val="000000"/>
                </a:solidFill>
                <a:latin typeface="Consolas"/>
              </a:rPr>
              <a:t>   }</a:t>
            </a:r>
            <a:endParaRPr lang="en-US" altLang="zh-CN" sz="1400">
              <a:solidFill>
                <a:srgbClr val="000000"/>
              </a:solidFill>
              <a:latin typeface="Consolas"/>
            </a:endParaRPr>
          </a:p>
          <a:p>
            <a:r>
              <a:rPr lang="en-US" altLang="zh-CN" sz="1400">
                <a:solidFill>
                  <a:srgbClr val="000000"/>
                </a:solidFill>
                <a:latin typeface="Consolas"/>
              </a:rPr>
              <a:t>}</a:t>
            </a:r>
            <a:endParaRPr lang="zh-CN" altLang="en-US" sz="1400"/>
          </a:p>
        </p:txBody>
      </p:sp>
      <p:sp>
        <p:nvSpPr>
          <p:cNvPr id="6" name="矩形 5"/>
          <p:cNvSpPr/>
          <p:nvPr/>
        </p:nvSpPr>
        <p:spPr>
          <a:xfrm>
            <a:off x="179512" y="4077072"/>
            <a:ext cx="5544616" cy="24929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200" b="1">
                <a:solidFill>
                  <a:srgbClr val="7F0055"/>
                </a:solidFill>
                <a:latin typeface="Consolas"/>
              </a:rPr>
              <a:t>public</a:t>
            </a:r>
            <a:r>
              <a:rPr lang="en-US" altLang="zh-CN" sz="1200" b="1">
                <a:solidFill>
                  <a:srgbClr val="000000"/>
                </a:solidFill>
                <a:latin typeface="Consolas"/>
              </a:rPr>
              <a:t> </a:t>
            </a:r>
            <a:r>
              <a:rPr lang="en-US" altLang="zh-CN" sz="1200" b="1">
                <a:solidFill>
                  <a:srgbClr val="7F0055"/>
                </a:solidFill>
                <a:latin typeface="Consolas"/>
              </a:rPr>
              <a:t>class</a:t>
            </a:r>
            <a:r>
              <a:rPr lang="en-US" altLang="zh-CN" sz="1200" b="1">
                <a:solidFill>
                  <a:srgbClr val="000000"/>
                </a:solidFill>
                <a:latin typeface="Consolas"/>
              </a:rPr>
              <a:t> ProxyClient </a:t>
            </a:r>
            <a:r>
              <a:rPr lang="en-US" altLang="zh-CN" sz="1200" b="1">
                <a:solidFill>
                  <a:srgbClr val="7F0055"/>
                </a:solidFill>
                <a:latin typeface="Consolas"/>
              </a:rPr>
              <a:t>implements</a:t>
            </a:r>
            <a:r>
              <a:rPr lang="en-US" altLang="zh-CN" sz="1200" b="1">
                <a:solidFill>
                  <a:srgbClr val="000000"/>
                </a:solidFill>
                <a:latin typeface="Consolas"/>
              </a:rPr>
              <a:t> Client {</a:t>
            </a:r>
          </a:p>
          <a:p>
            <a:r>
              <a:rPr lang="en-US" altLang="zh-CN" sz="1200" b="1" smtClean="0">
                <a:solidFill>
                  <a:srgbClr val="7F0055"/>
                </a:solidFill>
                <a:latin typeface="Consolas"/>
              </a:rPr>
              <a:t>  private</a:t>
            </a:r>
            <a:r>
              <a:rPr lang="en-US" altLang="zh-CN" sz="1200" b="1" smtClean="0">
                <a:solidFill>
                  <a:srgbClr val="000000"/>
                </a:solidFill>
                <a:latin typeface="Consolas"/>
              </a:rPr>
              <a:t> </a:t>
            </a:r>
            <a:r>
              <a:rPr lang="en-US" altLang="zh-CN" sz="1200" b="1">
                <a:solidFill>
                  <a:srgbClr val="000000"/>
                </a:solidFill>
                <a:latin typeface="Consolas"/>
              </a:rPr>
              <a:t>Client </a:t>
            </a:r>
            <a:r>
              <a:rPr lang="en-US" altLang="zh-CN" sz="1200" b="1">
                <a:solidFill>
                  <a:srgbClr val="0000C0"/>
                </a:solidFill>
                <a:latin typeface="Consolas"/>
              </a:rPr>
              <a:t>client</a:t>
            </a:r>
            <a:r>
              <a:rPr lang="en-US" altLang="zh-CN" sz="1200" b="1">
                <a:solidFill>
                  <a:srgbClr val="000000"/>
                </a:solidFill>
                <a:latin typeface="Consolas"/>
              </a:rPr>
              <a:t>;</a:t>
            </a:r>
          </a:p>
          <a:p>
            <a:r>
              <a:rPr lang="en-US" altLang="zh-CN" sz="1200" b="1" smtClean="0">
                <a:solidFill>
                  <a:srgbClr val="7F0055"/>
                </a:solidFill>
                <a:latin typeface="Consolas"/>
              </a:rPr>
              <a:t>  public</a:t>
            </a:r>
            <a:r>
              <a:rPr lang="en-US" altLang="zh-CN" sz="1200" b="1" smtClean="0">
                <a:solidFill>
                  <a:srgbClr val="000000"/>
                </a:solidFill>
                <a:latin typeface="Consolas"/>
              </a:rPr>
              <a:t> </a:t>
            </a:r>
            <a:r>
              <a:rPr lang="en-US" altLang="zh-CN" sz="1200" b="1">
                <a:solidFill>
                  <a:srgbClr val="000000"/>
                </a:solidFill>
                <a:latin typeface="Consolas"/>
              </a:rPr>
              <a:t>ProxyClient() {</a:t>
            </a:r>
          </a:p>
          <a:p>
            <a:r>
              <a:rPr lang="en-US" altLang="zh-CN" sz="1200" smtClean="0">
                <a:solidFill>
                  <a:srgbClr val="0000C0"/>
                </a:solidFill>
                <a:latin typeface="Consolas"/>
              </a:rPr>
              <a:t>     client</a:t>
            </a:r>
            <a:r>
              <a:rPr lang="en-US" altLang="zh-CN" sz="1200" smtClean="0">
                <a:solidFill>
                  <a:srgbClr val="000000"/>
                </a:solidFill>
                <a:latin typeface="Consolas"/>
              </a:rPr>
              <a:t> </a:t>
            </a:r>
            <a:r>
              <a:rPr lang="en-US" altLang="zh-CN" sz="1200">
                <a:solidFill>
                  <a:srgbClr val="000000"/>
                </a:solidFill>
                <a:latin typeface="Consolas"/>
              </a:rPr>
              <a:t>= </a:t>
            </a:r>
            <a:r>
              <a:rPr lang="en-US" altLang="zh-CN" sz="1200" b="1">
                <a:solidFill>
                  <a:srgbClr val="7F0055"/>
                </a:solidFill>
                <a:latin typeface="Consolas"/>
              </a:rPr>
              <a:t>new</a:t>
            </a:r>
            <a:r>
              <a:rPr lang="en-US" altLang="zh-CN" sz="1200" b="1">
                <a:solidFill>
                  <a:srgbClr val="000000"/>
                </a:solidFill>
                <a:latin typeface="Consolas"/>
              </a:rPr>
              <a:t> RealClient();</a:t>
            </a:r>
          </a:p>
          <a:p>
            <a:r>
              <a:rPr lang="en-US" altLang="zh-CN" sz="1200" smtClean="0">
                <a:solidFill>
                  <a:srgbClr val="000000"/>
                </a:solidFill>
                <a:latin typeface="Consolas"/>
              </a:rPr>
              <a:t>  }</a:t>
            </a:r>
            <a:endParaRPr lang="en-US" altLang="zh-CN" sz="1200">
              <a:solidFill>
                <a:srgbClr val="000000"/>
              </a:solidFill>
              <a:latin typeface="Consolas"/>
            </a:endParaRPr>
          </a:p>
          <a:p>
            <a:endParaRPr lang="en-US" altLang="zh-CN" sz="1200" smtClean="0">
              <a:solidFill>
                <a:srgbClr val="646464"/>
              </a:solidFill>
              <a:latin typeface="Consolas"/>
            </a:endParaRPr>
          </a:p>
          <a:p>
            <a:r>
              <a:rPr lang="en-US" altLang="zh-CN" sz="1200">
                <a:solidFill>
                  <a:srgbClr val="646464"/>
                </a:solidFill>
                <a:latin typeface="Consolas"/>
              </a:rPr>
              <a:t> </a:t>
            </a:r>
            <a:r>
              <a:rPr lang="en-US" altLang="zh-CN" sz="1200" smtClean="0">
                <a:solidFill>
                  <a:srgbClr val="646464"/>
                </a:solidFill>
                <a:latin typeface="Consolas"/>
              </a:rPr>
              <a:t> @</a:t>
            </a:r>
            <a:r>
              <a:rPr lang="en-US" altLang="zh-CN" sz="1200">
                <a:solidFill>
                  <a:srgbClr val="646464"/>
                </a:solidFill>
                <a:latin typeface="Consolas"/>
              </a:rPr>
              <a:t>Override</a:t>
            </a:r>
          </a:p>
          <a:p>
            <a:r>
              <a:rPr lang="en-US" altLang="zh-CN" sz="1200" b="1" smtClean="0">
                <a:solidFill>
                  <a:srgbClr val="7F0055"/>
                </a:solidFill>
                <a:latin typeface="Consolas"/>
              </a:rPr>
              <a:t>  public</a:t>
            </a:r>
            <a:r>
              <a:rPr lang="en-US" altLang="zh-CN" sz="1200" b="1" smtClean="0">
                <a:solidFill>
                  <a:srgbClr val="000000"/>
                </a:solidFill>
                <a:latin typeface="Consolas"/>
              </a:rPr>
              <a:t> </a:t>
            </a:r>
            <a:r>
              <a:rPr lang="en-US" altLang="zh-CN" sz="1200" b="1">
                <a:solidFill>
                  <a:srgbClr val="7F0055"/>
                </a:solidFill>
                <a:latin typeface="Consolas"/>
              </a:rPr>
              <a:t>void</a:t>
            </a:r>
            <a:r>
              <a:rPr lang="en-US" altLang="zh-CN" sz="1200" b="1">
                <a:solidFill>
                  <a:srgbClr val="000000"/>
                </a:solidFill>
                <a:latin typeface="Consolas"/>
              </a:rPr>
              <a:t> sendEmail() {</a:t>
            </a:r>
          </a:p>
          <a:p>
            <a:r>
              <a:rPr lang="en-US" altLang="zh-CN" sz="1200" smtClean="0">
                <a:solidFill>
                  <a:srgbClr val="000000"/>
                </a:solidFill>
                <a:latin typeface="Consolas"/>
              </a:rPr>
              <a:t>     System.</a:t>
            </a:r>
            <a:r>
              <a:rPr lang="en-US" altLang="zh-CN" sz="1200" b="1" i="1" smtClean="0">
                <a:solidFill>
                  <a:srgbClr val="0000C0"/>
                </a:solidFill>
                <a:latin typeface="Consolas"/>
              </a:rPr>
              <a:t>out</a:t>
            </a:r>
            <a:r>
              <a:rPr lang="en-US" altLang="zh-CN" sz="1200" b="1" i="1" smtClean="0">
                <a:solidFill>
                  <a:srgbClr val="000000"/>
                </a:solidFill>
                <a:latin typeface="Consolas"/>
              </a:rPr>
              <a:t>.println</a:t>
            </a:r>
            <a:r>
              <a:rPr lang="en-US" altLang="zh-CN" sz="1200" b="1" i="1">
                <a:solidFill>
                  <a:srgbClr val="000000"/>
                </a:solidFill>
                <a:latin typeface="Consolas"/>
              </a:rPr>
              <a:t>(</a:t>
            </a:r>
            <a:r>
              <a:rPr lang="en-US" altLang="zh-CN" sz="1200" b="1" i="1">
                <a:solidFill>
                  <a:srgbClr val="2A00FF"/>
                </a:solidFill>
                <a:latin typeface="Consolas"/>
              </a:rPr>
              <a:t>"</a:t>
            </a:r>
            <a:r>
              <a:rPr lang="zh-CN" altLang="en-US" sz="1200" b="1" i="1">
                <a:solidFill>
                  <a:srgbClr val="2A00FF"/>
                </a:solidFill>
                <a:latin typeface="Consolas"/>
              </a:rPr>
              <a:t>插入 </a:t>
            </a:r>
            <a:r>
              <a:rPr lang="en-US" altLang="zh-CN" sz="1200" b="1" i="1">
                <a:solidFill>
                  <a:srgbClr val="2A00FF"/>
                </a:solidFill>
                <a:latin typeface="Consolas"/>
              </a:rPr>
              <a:t>before </a:t>
            </a:r>
            <a:r>
              <a:rPr lang="zh-CN" altLang="en-US" sz="1200" b="1" i="1">
                <a:solidFill>
                  <a:srgbClr val="2A00FF"/>
                </a:solidFill>
                <a:latin typeface="Consolas"/>
              </a:rPr>
              <a:t>功能</a:t>
            </a:r>
            <a:r>
              <a:rPr lang="en-US" altLang="zh-CN" sz="1200" b="1" i="1">
                <a:solidFill>
                  <a:srgbClr val="2A00FF"/>
                </a:solidFill>
                <a:latin typeface="Consolas"/>
              </a:rPr>
              <a:t>"</a:t>
            </a:r>
            <a:r>
              <a:rPr lang="en-US" altLang="zh-CN" sz="1200" b="1" i="1">
                <a:solidFill>
                  <a:srgbClr val="000000"/>
                </a:solidFill>
                <a:latin typeface="Consolas"/>
              </a:rPr>
              <a:t>);</a:t>
            </a:r>
          </a:p>
          <a:p>
            <a:r>
              <a:rPr lang="en-US" altLang="zh-CN" sz="1200" smtClean="0">
                <a:solidFill>
                  <a:srgbClr val="0000C0"/>
                </a:solidFill>
                <a:latin typeface="Consolas"/>
              </a:rPr>
              <a:t>     client</a:t>
            </a:r>
            <a:r>
              <a:rPr lang="en-US" altLang="zh-CN" sz="1200" smtClean="0">
                <a:solidFill>
                  <a:srgbClr val="000000"/>
                </a:solidFill>
                <a:latin typeface="Consolas"/>
              </a:rPr>
              <a:t>.sendEmail</a:t>
            </a:r>
            <a:r>
              <a:rPr lang="en-US" altLang="zh-CN" sz="1200">
                <a:solidFill>
                  <a:srgbClr val="000000"/>
                </a:solidFill>
                <a:latin typeface="Consolas"/>
              </a:rPr>
              <a:t>();</a:t>
            </a:r>
          </a:p>
          <a:p>
            <a:r>
              <a:rPr lang="en-US" altLang="zh-CN" sz="1200" smtClean="0">
                <a:solidFill>
                  <a:srgbClr val="000000"/>
                </a:solidFill>
                <a:latin typeface="Consolas"/>
              </a:rPr>
              <a:t>     System.</a:t>
            </a:r>
            <a:r>
              <a:rPr lang="en-US" altLang="zh-CN" sz="1200" b="1" i="1" smtClean="0">
                <a:solidFill>
                  <a:srgbClr val="0000C0"/>
                </a:solidFill>
                <a:latin typeface="Consolas"/>
              </a:rPr>
              <a:t>out</a:t>
            </a:r>
            <a:r>
              <a:rPr lang="en-US" altLang="zh-CN" sz="1200" b="1" i="1" smtClean="0">
                <a:solidFill>
                  <a:srgbClr val="000000"/>
                </a:solidFill>
                <a:latin typeface="Consolas"/>
              </a:rPr>
              <a:t>.println</a:t>
            </a:r>
            <a:r>
              <a:rPr lang="en-US" altLang="zh-CN" sz="1200" b="1" i="1">
                <a:solidFill>
                  <a:srgbClr val="000000"/>
                </a:solidFill>
                <a:latin typeface="Consolas"/>
              </a:rPr>
              <a:t>(</a:t>
            </a:r>
            <a:r>
              <a:rPr lang="en-US" altLang="zh-CN" sz="1200" b="1" i="1">
                <a:solidFill>
                  <a:srgbClr val="2A00FF"/>
                </a:solidFill>
                <a:latin typeface="Consolas"/>
              </a:rPr>
              <a:t>"</a:t>
            </a:r>
            <a:r>
              <a:rPr lang="zh-CN" altLang="en-US" sz="1200" b="1" i="1">
                <a:solidFill>
                  <a:srgbClr val="2A00FF"/>
                </a:solidFill>
                <a:latin typeface="Consolas"/>
              </a:rPr>
              <a:t>插入 </a:t>
            </a:r>
            <a:r>
              <a:rPr lang="en-US" altLang="zh-CN" sz="1200" b="1" i="1">
                <a:solidFill>
                  <a:srgbClr val="2A00FF"/>
                </a:solidFill>
                <a:latin typeface="Consolas"/>
              </a:rPr>
              <a:t>after </a:t>
            </a:r>
            <a:r>
              <a:rPr lang="zh-CN" altLang="en-US" sz="1200" b="1" i="1">
                <a:solidFill>
                  <a:srgbClr val="2A00FF"/>
                </a:solidFill>
                <a:latin typeface="Consolas"/>
              </a:rPr>
              <a:t>功能</a:t>
            </a:r>
            <a:r>
              <a:rPr lang="en-US" altLang="zh-CN" sz="1200" b="1" i="1">
                <a:solidFill>
                  <a:srgbClr val="2A00FF"/>
                </a:solidFill>
                <a:latin typeface="Consolas"/>
              </a:rPr>
              <a:t>"</a:t>
            </a:r>
            <a:r>
              <a:rPr lang="en-US" altLang="zh-CN" sz="1200" b="1" i="1">
                <a:solidFill>
                  <a:srgbClr val="000000"/>
                </a:solidFill>
                <a:latin typeface="Consolas"/>
              </a:rPr>
              <a:t>);</a:t>
            </a:r>
          </a:p>
          <a:p>
            <a:r>
              <a:rPr lang="en-US" altLang="zh-CN" sz="1200" smtClean="0">
                <a:solidFill>
                  <a:srgbClr val="000000"/>
                </a:solidFill>
                <a:latin typeface="Consolas"/>
              </a:rPr>
              <a:t>  }</a:t>
            </a:r>
            <a:endParaRPr lang="en-US" altLang="zh-CN" sz="1200">
              <a:solidFill>
                <a:srgbClr val="000000"/>
              </a:solidFill>
              <a:latin typeface="Consolas"/>
            </a:endParaRPr>
          </a:p>
          <a:p>
            <a:r>
              <a:rPr lang="en-US" altLang="zh-CN" sz="1200">
                <a:solidFill>
                  <a:srgbClr val="000000"/>
                </a:solidFill>
                <a:latin typeface="Consolas"/>
              </a:rPr>
              <a:t>}</a:t>
            </a:r>
            <a:endParaRPr lang="zh-CN" altLang="en-US" sz="1200"/>
          </a:p>
        </p:txBody>
      </p:sp>
      <p:sp>
        <p:nvSpPr>
          <p:cNvPr id="8" name="矩形 7"/>
          <p:cNvSpPr/>
          <p:nvPr/>
        </p:nvSpPr>
        <p:spPr>
          <a:xfrm>
            <a:off x="5724128" y="1245459"/>
            <a:ext cx="3276364"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200">
                <a:solidFill>
                  <a:srgbClr val="646464"/>
                </a:solidFill>
                <a:latin typeface="Consolas"/>
              </a:rPr>
              <a:t>@</a:t>
            </a:r>
            <a:r>
              <a:rPr lang="en-US" altLang="zh-CN" sz="1200">
                <a:solidFill>
                  <a:srgbClr val="646464"/>
                </a:solidFill>
                <a:highlight>
                  <a:srgbClr val="D4D4D4"/>
                </a:highlight>
                <a:latin typeface="Consolas"/>
              </a:rPr>
              <a:t>Test</a:t>
            </a:r>
          </a:p>
          <a:p>
            <a:r>
              <a:rPr lang="en-US" altLang="zh-CN" sz="1200" b="1">
                <a:solidFill>
                  <a:srgbClr val="7F0055"/>
                </a:solidFill>
                <a:latin typeface="Consolas"/>
              </a:rPr>
              <a:t>public</a:t>
            </a:r>
            <a:r>
              <a:rPr lang="en-US" altLang="zh-CN" sz="1200" b="1">
                <a:solidFill>
                  <a:srgbClr val="000000"/>
                </a:solidFill>
                <a:latin typeface="Consolas"/>
              </a:rPr>
              <a:t> </a:t>
            </a:r>
            <a:r>
              <a:rPr lang="en-US" altLang="zh-CN" sz="1200" b="1">
                <a:solidFill>
                  <a:srgbClr val="7F0055"/>
                </a:solidFill>
                <a:latin typeface="Consolas"/>
              </a:rPr>
              <a:t>void</a:t>
            </a:r>
            <a:r>
              <a:rPr lang="en-US" altLang="zh-CN" sz="1200" b="1">
                <a:solidFill>
                  <a:srgbClr val="000000"/>
                </a:solidFill>
                <a:latin typeface="Consolas"/>
              </a:rPr>
              <a:t> test() {</a:t>
            </a:r>
          </a:p>
          <a:p>
            <a:r>
              <a:rPr lang="en-US" altLang="zh-CN" sz="1200" smtClean="0">
                <a:solidFill>
                  <a:srgbClr val="000000"/>
                </a:solidFill>
                <a:latin typeface="Consolas"/>
              </a:rPr>
              <a:t>  Client </a:t>
            </a:r>
            <a:r>
              <a:rPr lang="en-US" altLang="zh-CN" sz="1200">
                <a:solidFill>
                  <a:srgbClr val="6A3E3E"/>
                </a:solidFill>
                <a:latin typeface="Consolas"/>
              </a:rPr>
              <a:t>client</a:t>
            </a:r>
            <a:r>
              <a:rPr lang="en-US" altLang="zh-CN" sz="1200">
                <a:solidFill>
                  <a:srgbClr val="000000"/>
                </a:solidFill>
                <a:latin typeface="Consolas"/>
              </a:rPr>
              <a:t> = </a:t>
            </a:r>
            <a:r>
              <a:rPr lang="en-US" altLang="zh-CN" sz="1200" b="1">
                <a:solidFill>
                  <a:srgbClr val="7F0055"/>
                </a:solidFill>
                <a:latin typeface="Consolas"/>
              </a:rPr>
              <a:t>new</a:t>
            </a:r>
            <a:r>
              <a:rPr lang="en-US" altLang="zh-CN" sz="1200" b="1">
                <a:solidFill>
                  <a:srgbClr val="000000"/>
                </a:solidFill>
                <a:latin typeface="Consolas"/>
              </a:rPr>
              <a:t> ProxyClient();</a:t>
            </a:r>
          </a:p>
          <a:p>
            <a:r>
              <a:rPr lang="en-US" altLang="zh-CN" sz="1200" smtClean="0">
                <a:solidFill>
                  <a:srgbClr val="6A3E3E"/>
                </a:solidFill>
                <a:latin typeface="Consolas"/>
              </a:rPr>
              <a:t>  client</a:t>
            </a:r>
            <a:r>
              <a:rPr lang="en-US" altLang="zh-CN" sz="1200" smtClean="0">
                <a:solidFill>
                  <a:srgbClr val="000000"/>
                </a:solidFill>
                <a:latin typeface="Consolas"/>
              </a:rPr>
              <a:t>.sendEmail</a:t>
            </a:r>
            <a:r>
              <a:rPr lang="en-US" altLang="zh-CN" sz="1200">
                <a:solidFill>
                  <a:srgbClr val="000000"/>
                </a:solidFill>
                <a:latin typeface="Consolas"/>
              </a:rPr>
              <a:t>();</a:t>
            </a:r>
          </a:p>
          <a:p>
            <a:r>
              <a:rPr lang="en-US" altLang="zh-CN" sz="1200">
                <a:solidFill>
                  <a:srgbClr val="000000"/>
                </a:solidFill>
                <a:latin typeface="Consolas"/>
              </a:rPr>
              <a:t>}</a:t>
            </a:r>
            <a:endParaRPr lang="zh-CN" altLang="en-US" sz="1200"/>
          </a:p>
        </p:txBody>
      </p:sp>
      <p:sp>
        <p:nvSpPr>
          <p:cNvPr id="9" name="矩形 8"/>
          <p:cNvSpPr/>
          <p:nvPr/>
        </p:nvSpPr>
        <p:spPr>
          <a:xfrm>
            <a:off x="5976156" y="2991855"/>
            <a:ext cx="3024336"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a:t>插入 </a:t>
            </a:r>
            <a:r>
              <a:rPr lang="en-US" altLang="zh-CN"/>
              <a:t>before </a:t>
            </a:r>
            <a:r>
              <a:rPr lang="zh-CN" altLang="en-US"/>
              <a:t>功能</a:t>
            </a:r>
          </a:p>
          <a:p>
            <a:r>
              <a:rPr lang="en-US" altLang="zh-CN"/>
              <a:t>real client send email...</a:t>
            </a:r>
          </a:p>
          <a:p>
            <a:r>
              <a:rPr lang="zh-CN" altLang="en-US"/>
              <a:t>插入 </a:t>
            </a:r>
            <a:r>
              <a:rPr lang="en-US" altLang="zh-CN"/>
              <a:t>after </a:t>
            </a:r>
            <a:r>
              <a:rPr lang="zh-CN" altLang="en-US"/>
              <a:t>功能</a:t>
            </a:r>
          </a:p>
        </p:txBody>
      </p:sp>
      <p:sp>
        <p:nvSpPr>
          <p:cNvPr id="10" name="下箭头 9"/>
          <p:cNvSpPr/>
          <p:nvPr/>
        </p:nvSpPr>
        <p:spPr>
          <a:xfrm>
            <a:off x="7308304" y="2348880"/>
            <a:ext cx="180020" cy="6429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7524328" y="2485701"/>
            <a:ext cx="1008112" cy="369332"/>
          </a:xfrm>
          <a:prstGeom prst="rect">
            <a:avLst/>
          </a:prstGeom>
          <a:noFill/>
        </p:spPr>
        <p:txBody>
          <a:bodyPr wrap="square" rtlCol="0">
            <a:spAutoFit/>
          </a:bodyPr>
          <a:lstStyle/>
          <a:p>
            <a:r>
              <a:rPr lang="zh-CN" altLang="en-US"/>
              <a:t>输出</a:t>
            </a:r>
          </a:p>
        </p:txBody>
      </p:sp>
      <p:sp>
        <p:nvSpPr>
          <p:cNvPr id="12" name="TextBox 11"/>
          <p:cNvSpPr txBox="1"/>
          <p:nvPr/>
        </p:nvSpPr>
        <p:spPr>
          <a:xfrm>
            <a:off x="6300192" y="4869878"/>
            <a:ext cx="252028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mtClean="0"/>
              <a:t>手动强行写死并编译</a:t>
            </a:r>
            <a:endParaRPr lang="en-US" altLang="zh-CN" smtClean="0"/>
          </a:p>
          <a:p>
            <a:r>
              <a:rPr lang="zh-CN" altLang="en-US" smtClean="0"/>
              <a:t>无法在运行时动态修改</a:t>
            </a:r>
            <a:endParaRPr lang="zh-CN" altLang="en-US"/>
          </a:p>
        </p:txBody>
      </p:sp>
    </p:spTree>
    <p:extLst>
      <p:ext uri="{BB962C8B-B14F-4D97-AF65-F5344CB8AC3E}">
        <p14:creationId xmlns:p14="http://schemas.microsoft.com/office/powerpoint/2010/main" val="2648957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260648"/>
            <a:ext cx="3096344" cy="369332"/>
          </a:xfrm>
          <a:prstGeom prst="rect">
            <a:avLst/>
          </a:prstGeom>
          <a:noFill/>
        </p:spPr>
        <p:txBody>
          <a:bodyPr wrap="square" rtlCol="0">
            <a:spAutoFit/>
          </a:bodyPr>
          <a:lstStyle/>
          <a:p>
            <a:r>
              <a:rPr lang="en-US" altLang="zh-CN" smtClean="0"/>
              <a:t>JDBC/JPA/JTA/JNDI/HIBERANTE</a:t>
            </a:r>
            <a:endParaRPr lang="zh-CN" altLang="en-US"/>
          </a:p>
        </p:txBody>
      </p:sp>
      <p:sp>
        <p:nvSpPr>
          <p:cNvPr id="5" name="TextBox 4"/>
          <p:cNvSpPr txBox="1"/>
          <p:nvPr/>
        </p:nvSpPr>
        <p:spPr>
          <a:xfrm>
            <a:off x="395536" y="873586"/>
            <a:ext cx="604867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JDBC</a:t>
            </a:r>
            <a:r>
              <a:rPr lang="zh-CN" altLang="en-US"/>
              <a:t>可</a:t>
            </a:r>
            <a:r>
              <a:rPr lang="zh-CN" altLang="en-US" smtClean="0"/>
              <a:t>以让我们连接数据库，只需引入相应的</a:t>
            </a:r>
            <a:r>
              <a:rPr lang="en-US" altLang="zh-CN" smtClean="0"/>
              <a:t>jar</a:t>
            </a:r>
            <a:r>
              <a:rPr lang="zh-CN" altLang="en-US" smtClean="0"/>
              <a:t>包即可</a:t>
            </a:r>
            <a:endParaRPr lang="en-US" altLang="zh-CN" smtClean="0"/>
          </a:p>
          <a:p>
            <a:r>
              <a:rPr lang="zh-CN" altLang="en-US" smtClean="0"/>
              <a:t>是应用层面最底层的数据库操作方式</a:t>
            </a:r>
            <a:endParaRPr lang="zh-CN" altLang="en-US"/>
          </a:p>
        </p:txBody>
      </p:sp>
      <p:sp>
        <p:nvSpPr>
          <p:cNvPr id="6" name="TextBox 5"/>
          <p:cNvSpPr txBox="1"/>
          <p:nvPr/>
        </p:nvSpPr>
        <p:spPr>
          <a:xfrm>
            <a:off x="395536" y="1844824"/>
            <a:ext cx="676875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JPA</a:t>
            </a:r>
            <a:r>
              <a:rPr lang="zh-CN" altLang="en-US" smtClean="0"/>
              <a:t>是一个规范，标准。定义了和数据库操作的各个类以及他们之间的关系，只是一个设计，不负责具体实现</a:t>
            </a:r>
            <a:endParaRPr lang="en-US" altLang="zh-CN" smtClean="0"/>
          </a:p>
        </p:txBody>
      </p:sp>
      <p:sp>
        <p:nvSpPr>
          <p:cNvPr id="7" name="TextBox 6"/>
          <p:cNvSpPr txBox="1"/>
          <p:nvPr/>
        </p:nvSpPr>
        <p:spPr>
          <a:xfrm>
            <a:off x="368895" y="2924944"/>
            <a:ext cx="727280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Hibernate</a:t>
            </a:r>
            <a:r>
              <a:rPr lang="zh-CN" altLang="en-US" smtClean="0"/>
              <a:t>是</a:t>
            </a:r>
            <a:r>
              <a:rPr lang="en-US" altLang="zh-CN" smtClean="0"/>
              <a:t>JPA</a:t>
            </a:r>
            <a:r>
              <a:rPr lang="zh-CN" altLang="en-US" smtClean="0"/>
              <a:t>的一个实现，符合</a:t>
            </a:r>
            <a:r>
              <a:rPr lang="en-US" altLang="zh-CN" smtClean="0"/>
              <a:t>JPA</a:t>
            </a:r>
            <a:r>
              <a:rPr lang="zh-CN" altLang="en-US" smtClean="0"/>
              <a:t>规范，底层使用</a:t>
            </a:r>
            <a:r>
              <a:rPr lang="en-US" altLang="zh-CN" smtClean="0"/>
              <a:t>JDBC</a:t>
            </a:r>
            <a:r>
              <a:rPr lang="zh-CN" altLang="en-US" smtClean="0"/>
              <a:t>和数据库交互</a:t>
            </a:r>
            <a:endParaRPr lang="zh-CN" altLang="en-US"/>
          </a:p>
        </p:txBody>
      </p:sp>
      <p:sp>
        <p:nvSpPr>
          <p:cNvPr id="8" name="TextBox 7"/>
          <p:cNvSpPr txBox="1"/>
          <p:nvPr/>
        </p:nvSpPr>
        <p:spPr>
          <a:xfrm>
            <a:off x="352118" y="3717032"/>
            <a:ext cx="7200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JTA</a:t>
            </a:r>
            <a:r>
              <a:rPr lang="zh-CN" altLang="en-US" smtClean="0"/>
              <a:t>是：</a:t>
            </a:r>
            <a:r>
              <a:rPr lang="en-US" altLang="zh-CN" smtClean="0"/>
              <a:t>Java Persistence API</a:t>
            </a:r>
            <a:r>
              <a:rPr lang="zh-CN" altLang="en-US" smtClean="0"/>
              <a:t>，定义了事务的一些操作，一般用的不多</a:t>
            </a:r>
            <a:endParaRPr lang="zh-CN" altLang="en-US"/>
          </a:p>
        </p:txBody>
      </p:sp>
      <p:sp>
        <p:nvSpPr>
          <p:cNvPr id="9" name="TextBox 8"/>
          <p:cNvSpPr txBox="1"/>
          <p:nvPr/>
        </p:nvSpPr>
        <p:spPr>
          <a:xfrm>
            <a:off x="368895" y="4509120"/>
            <a:ext cx="7272808"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JNDI</a:t>
            </a:r>
            <a:r>
              <a:rPr lang="zh-CN" altLang="en-US"/>
              <a:t>是</a:t>
            </a:r>
            <a:r>
              <a:rPr lang="en-US" altLang="zh-CN"/>
              <a:t>Java</a:t>
            </a:r>
            <a:r>
              <a:rPr lang="zh-CN" altLang="en-US"/>
              <a:t>命名和目录接口。它用于区分应用程序开发人员和应用程序部署人员的关注点。在编写依赖于数据库的应用程序时，您不必担心连接到该数据库的用户名或密码。 </a:t>
            </a:r>
            <a:r>
              <a:rPr lang="en-US" altLang="zh-CN"/>
              <a:t>JNDI</a:t>
            </a:r>
            <a:r>
              <a:rPr lang="zh-CN" altLang="en-US"/>
              <a:t>允许开发人员给数据库命名，并依靠部署人员将该名称映射到数据库的实际实例。例如，如果您正在编写运行在</a:t>
            </a:r>
            <a:r>
              <a:rPr lang="en-US" altLang="zh-CN"/>
              <a:t>Java EE</a:t>
            </a:r>
            <a:r>
              <a:rPr lang="zh-CN" altLang="en-US"/>
              <a:t>容器中的代码，则可以编写该代码以获取</a:t>
            </a:r>
            <a:r>
              <a:rPr lang="en-US" altLang="zh-CN"/>
              <a:t>JNDI</a:t>
            </a:r>
            <a:r>
              <a:rPr lang="zh-CN" altLang="en-US"/>
              <a:t>名称为“</a:t>
            </a:r>
            <a:r>
              <a:rPr lang="en-US" altLang="zh-CN"/>
              <a:t>Database”</a:t>
            </a:r>
            <a:r>
              <a:rPr lang="zh-CN" altLang="en-US"/>
              <a:t>的数据源：</a:t>
            </a:r>
          </a:p>
        </p:txBody>
      </p:sp>
    </p:spTree>
    <p:extLst>
      <p:ext uri="{BB962C8B-B14F-4D97-AF65-F5344CB8AC3E}">
        <p14:creationId xmlns:p14="http://schemas.microsoft.com/office/powerpoint/2010/main" val="32875736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404664"/>
            <a:ext cx="4572000" cy="3416320"/>
          </a:xfrm>
          <a:prstGeom prst="rect">
            <a:avLst/>
          </a:prstGeom>
        </p:spPr>
        <p:txBody>
          <a:bodyPr>
            <a:spAutoFit/>
          </a:bodyPr>
          <a:lstStyle/>
          <a:p>
            <a:endParaRPr lang="en-US" altLang="zh-CN"/>
          </a:p>
          <a:p>
            <a:r>
              <a:rPr lang="en-US" altLang="zh-CN"/>
              <a:t>DataSource dataSource = null;</a:t>
            </a:r>
          </a:p>
          <a:p>
            <a:r>
              <a:rPr lang="en-US" altLang="zh-CN"/>
              <a:t>try</a:t>
            </a:r>
          </a:p>
          <a:p>
            <a:r>
              <a:rPr lang="en-US" altLang="zh-CN"/>
              <a:t>{</a:t>
            </a:r>
          </a:p>
          <a:p>
            <a:r>
              <a:rPr lang="en-US" altLang="zh-CN"/>
              <a:t>    Context context = new InitialContext();</a:t>
            </a:r>
          </a:p>
          <a:p>
            <a:r>
              <a:rPr lang="en-US" altLang="zh-CN"/>
              <a:t>    dataSource = (DataSource) context.lookup("Database");</a:t>
            </a:r>
          </a:p>
          <a:p>
            <a:r>
              <a:rPr lang="en-US" altLang="zh-CN"/>
              <a:t>}</a:t>
            </a:r>
          </a:p>
          <a:p>
            <a:r>
              <a:rPr lang="en-US" altLang="zh-CN"/>
              <a:t>catch (NamingException e)</a:t>
            </a:r>
          </a:p>
          <a:p>
            <a:r>
              <a:rPr lang="en-US" altLang="zh-CN"/>
              <a:t>{</a:t>
            </a:r>
          </a:p>
          <a:p>
            <a:r>
              <a:rPr lang="en-US" altLang="zh-CN"/>
              <a:t>    // Couldn't find the data source: give up</a:t>
            </a:r>
          </a:p>
          <a:p>
            <a:r>
              <a:rPr lang="en-US" altLang="zh-CN"/>
              <a:t>}</a:t>
            </a:r>
            <a:endParaRPr lang="zh-CN" altLang="en-US"/>
          </a:p>
        </p:txBody>
      </p:sp>
      <p:sp>
        <p:nvSpPr>
          <p:cNvPr id="5" name="TextBox 4"/>
          <p:cNvSpPr txBox="1"/>
          <p:nvPr/>
        </p:nvSpPr>
        <p:spPr>
          <a:xfrm>
            <a:off x="6228184" y="1412776"/>
            <a:ext cx="2304256"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mtClean="0"/>
              <a:t>最原始的</a:t>
            </a:r>
            <a:r>
              <a:rPr lang="en-US" altLang="zh-CN" smtClean="0"/>
              <a:t>jndi</a:t>
            </a:r>
            <a:r>
              <a:rPr lang="zh-CN" altLang="en-US" smtClean="0"/>
              <a:t>使用方式，需要在容器配置</a:t>
            </a:r>
            <a:r>
              <a:rPr lang="en-US" altLang="zh-CN" smtClean="0"/>
              <a:t>datasource</a:t>
            </a:r>
            <a:r>
              <a:rPr lang="zh-CN" altLang="en-US" smtClean="0"/>
              <a:t>数据源</a:t>
            </a:r>
            <a:endParaRPr lang="zh-CN" altLang="en-US"/>
          </a:p>
        </p:txBody>
      </p:sp>
      <p:sp>
        <p:nvSpPr>
          <p:cNvPr id="6" name="矩形 5"/>
          <p:cNvSpPr/>
          <p:nvPr/>
        </p:nvSpPr>
        <p:spPr>
          <a:xfrm>
            <a:off x="323528" y="5373216"/>
            <a:ext cx="7776864" cy="923330"/>
          </a:xfrm>
          <a:prstGeom prst="rect">
            <a:avLst/>
          </a:prstGeom>
        </p:spPr>
        <p:txBody>
          <a:bodyPr wrap="square">
            <a:spAutoFit/>
          </a:bodyPr>
          <a:lstStyle/>
          <a:p>
            <a:r>
              <a:rPr lang="fr-FR" altLang="zh-CN"/>
              <a:t>ApplicationContext ctx = new ClassPathXmlApplicationContext("appContext.xml");</a:t>
            </a:r>
          </a:p>
          <a:p>
            <a:r>
              <a:rPr lang="en-US" altLang="zh-CN"/>
              <a:t>DataSource ds = (DataSource) ctx.getBean("dataSource");</a:t>
            </a:r>
          </a:p>
          <a:p>
            <a:r>
              <a:rPr lang="en-US" altLang="zh-CN"/>
              <a:t>Connection c = DataSourceUtils.getConnection(ds);</a:t>
            </a:r>
            <a:endParaRPr lang="zh-CN" altLang="en-US"/>
          </a:p>
        </p:txBody>
      </p:sp>
      <p:sp>
        <p:nvSpPr>
          <p:cNvPr id="8" name="TextBox 7"/>
          <p:cNvSpPr txBox="1"/>
          <p:nvPr/>
        </p:nvSpPr>
        <p:spPr>
          <a:xfrm>
            <a:off x="2256874" y="4869160"/>
            <a:ext cx="302433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Spring jndi</a:t>
            </a:r>
            <a:r>
              <a:rPr lang="zh-CN" altLang="en-US" smtClean="0"/>
              <a:t>支持获取数据源</a:t>
            </a:r>
            <a:endParaRPr lang="zh-CN" altLang="en-US"/>
          </a:p>
        </p:txBody>
      </p:sp>
      <p:sp>
        <p:nvSpPr>
          <p:cNvPr id="2" name="右箭头 1"/>
          <p:cNvSpPr/>
          <p:nvPr/>
        </p:nvSpPr>
        <p:spPr>
          <a:xfrm>
            <a:off x="4788024" y="1700808"/>
            <a:ext cx="1296144"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51265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11559" y="1617766"/>
            <a:ext cx="7851508" cy="3323987"/>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smtClean="0">
                <a:ln>
                  <a:noFill/>
                </a:ln>
                <a:solidFill>
                  <a:srgbClr val="7D2727"/>
                </a:solidFill>
                <a:effectLst/>
                <a:latin typeface="Consolas" pitchFamily="49" charset="0"/>
                <a:ea typeface="inherit"/>
                <a:cs typeface="Consolas" pitchFamily="49" charset="0"/>
              </a:rPr>
              <a:t>&lt;bean</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 </a:t>
            </a:r>
            <a:r>
              <a:rPr kumimoji="0" lang="zh-CN" altLang="zh-CN" b="0" i="0" u="none" strike="noStrike" cap="none" normalizeH="0" baseline="0" smtClean="0">
                <a:ln>
                  <a:noFill/>
                </a:ln>
                <a:solidFill>
                  <a:srgbClr val="E64320"/>
                </a:solidFill>
                <a:effectLst/>
                <a:latin typeface="Consolas" pitchFamily="49" charset="0"/>
                <a:ea typeface="inherit"/>
                <a:cs typeface="Consolas" pitchFamily="49" charset="0"/>
              </a:rPr>
              <a:t>name</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a:t>
            </a:r>
            <a:r>
              <a:rPr kumimoji="0" lang="zh-CN" altLang="zh-CN" b="0" i="0" u="none" strike="noStrike" cap="none" normalizeH="0" baseline="0" smtClean="0">
                <a:ln>
                  <a:noFill/>
                </a:ln>
                <a:solidFill>
                  <a:srgbClr val="0F74BD"/>
                </a:solidFill>
                <a:effectLst/>
                <a:latin typeface="Consolas" pitchFamily="49" charset="0"/>
                <a:ea typeface="inherit"/>
                <a:cs typeface="Consolas" pitchFamily="49" charset="0"/>
              </a:rPr>
              <a:t>"myDataSourceInJndi"</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 </a:t>
            </a:r>
            <a:endParaRPr kumimoji="0" lang="en-US" altLang="zh-CN" b="0" i="0" u="none" strike="noStrike" cap="none" normalizeH="0" baseline="0" smtClean="0">
              <a:ln>
                <a:noFill/>
              </a:ln>
              <a:solidFill>
                <a:srgbClr val="303336"/>
              </a:solidFill>
              <a:effectLst/>
              <a:latin typeface="Consolas" pitchFamily="49" charset="0"/>
              <a:ea typeface="inheri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smtClean="0">
                <a:ln>
                  <a:noFill/>
                </a:ln>
                <a:solidFill>
                  <a:srgbClr val="E64320"/>
                </a:solidFill>
                <a:effectLst/>
                <a:latin typeface="Consolas" pitchFamily="49" charset="0"/>
                <a:ea typeface="inherit"/>
                <a:cs typeface="Consolas" pitchFamily="49" charset="0"/>
              </a:rPr>
              <a:t>class</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a:t>
            </a:r>
            <a:r>
              <a:rPr kumimoji="0" lang="zh-CN" altLang="zh-CN" b="0" i="0" u="none" strike="noStrike" cap="none" normalizeH="0" baseline="0" smtClean="0">
                <a:ln>
                  <a:noFill/>
                </a:ln>
                <a:solidFill>
                  <a:srgbClr val="0F74BD"/>
                </a:solidFill>
                <a:effectLst/>
                <a:latin typeface="Consolas" pitchFamily="49" charset="0"/>
                <a:ea typeface="inherit"/>
                <a:cs typeface="Consolas" pitchFamily="49" charset="0"/>
              </a:rPr>
              <a:t>"org.springframework.jndi.JndiObjectFactoryBean"</a:t>
            </a:r>
            <a:r>
              <a:rPr kumimoji="0" lang="zh-CN" altLang="zh-CN" b="0" i="0" u="none" strike="noStrike" cap="none" normalizeH="0" baseline="0" smtClean="0">
                <a:ln>
                  <a:noFill/>
                </a:ln>
                <a:solidFill>
                  <a:srgbClr val="7D2727"/>
                </a:solidFill>
                <a:effectLst/>
                <a:latin typeface="Consolas" pitchFamily="49" charset="0"/>
                <a:ea typeface="inherit"/>
                <a:cs typeface="Consolas" pitchFamily="49" charset="0"/>
              </a:rPr>
              <a:t>&gt;</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 </a:t>
            </a:r>
            <a:endParaRPr kumimoji="0" lang="en-US" altLang="zh-CN" b="0" i="0" u="none" strike="noStrike" cap="none" normalizeH="0" baseline="0" smtClean="0">
              <a:ln>
                <a:noFill/>
              </a:ln>
              <a:solidFill>
                <a:srgbClr val="303336"/>
              </a:solidFill>
              <a:effectLst/>
              <a:latin typeface="Consolas" pitchFamily="49" charset="0"/>
              <a:ea typeface="inheri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zh-CN">
              <a:solidFill>
                <a:srgbClr val="303336"/>
              </a:solidFill>
              <a:latin typeface="Consolas" pitchFamily="49" charset="0"/>
              <a:ea typeface="inheri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smtClean="0">
                <a:ln>
                  <a:noFill/>
                </a:ln>
                <a:solidFill>
                  <a:srgbClr val="7D2727"/>
                </a:solidFill>
                <a:effectLst/>
                <a:latin typeface="Consolas" pitchFamily="49" charset="0"/>
                <a:ea typeface="inherit"/>
                <a:cs typeface="Consolas" pitchFamily="49" charset="0"/>
              </a:rPr>
              <a:t>  </a:t>
            </a:r>
            <a:r>
              <a:rPr kumimoji="0" lang="zh-CN" altLang="zh-CN" b="0" i="0" u="none" strike="noStrike" cap="none" normalizeH="0" baseline="0" smtClean="0">
                <a:ln>
                  <a:noFill/>
                </a:ln>
                <a:solidFill>
                  <a:srgbClr val="7D2727"/>
                </a:solidFill>
                <a:effectLst/>
                <a:latin typeface="Consolas" pitchFamily="49" charset="0"/>
                <a:ea typeface="inherit"/>
                <a:cs typeface="Consolas" pitchFamily="49" charset="0"/>
              </a:rPr>
              <a:t>&lt;property</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 </a:t>
            </a:r>
            <a:r>
              <a:rPr kumimoji="0" lang="zh-CN" altLang="zh-CN" b="0" i="0" u="none" strike="noStrike" cap="none" normalizeH="0" baseline="0" smtClean="0">
                <a:ln>
                  <a:noFill/>
                </a:ln>
                <a:solidFill>
                  <a:srgbClr val="E64320"/>
                </a:solidFill>
                <a:effectLst/>
                <a:latin typeface="Consolas" pitchFamily="49" charset="0"/>
                <a:ea typeface="inherit"/>
                <a:cs typeface="Consolas" pitchFamily="49" charset="0"/>
              </a:rPr>
              <a:t>name</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a:t>
            </a:r>
            <a:r>
              <a:rPr kumimoji="0" lang="zh-CN" altLang="zh-CN" b="0" i="0" u="none" strike="noStrike" cap="none" normalizeH="0" baseline="0" smtClean="0">
                <a:ln>
                  <a:noFill/>
                </a:ln>
                <a:solidFill>
                  <a:srgbClr val="0F74BD"/>
                </a:solidFill>
                <a:effectLst/>
                <a:latin typeface="Consolas" pitchFamily="49" charset="0"/>
                <a:ea typeface="inherit"/>
                <a:cs typeface="Consolas" pitchFamily="49" charset="0"/>
              </a:rPr>
              <a:t>"jndiName"</a:t>
            </a:r>
            <a:r>
              <a:rPr kumimoji="0" lang="zh-CN" altLang="zh-CN" b="0" i="0" u="none" strike="noStrike" cap="none" normalizeH="0" baseline="0" smtClean="0">
                <a:ln>
                  <a:noFill/>
                </a:ln>
                <a:solidFill>
                  <a:srgbClr val="7D2727"/>
                </a:solidFill>
                <a:effectLst/>
                <a:latin typeface="Consolas" pitchFamily="49" charset="0"/>
                <a:ea typeface="inherit"/>
                <a:cs typeface="Consolas" pitchFamily="49" charset="0"/>
              </a:rPr>
              <a:t>&gt;</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 </a:t>
            </a:r>
            <a:endParaRPr kumimoji="0" lang="en-US" altLang="zh-CN" b="0" i="0" u="none" strike="noStrike" cap="none" normalizeH="0" baseline="0" smtClean="0">
              <a:ln>
                <a:noFill/>
              </a:ln>
              <a:solidFill>
                <a:srgbClr val="303336"/>
              </a:solidFill>
              <a:effectLst/>
              <a:latin typeface="Consolas" pitchFamily="49" charset="0"/>
              <a:ea typeface="inheri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smtClean="0">
                <a:ln>
                  <a:noFill/>
                </a:ln>
                <a:solidFill>
                  <a:srgbClr val="7D2727"/>
                </a:solidFill>
                <a:effectLst/>
                <a:latin typeface="Consolas" pitchFamily="49" charset="0"/>
                <a:ea typeface="inherit"/>
                <a:cs typeface="Consolas" pitchFamily="49" charset="0"/>
              </a:rPr>
              <a:t>    </a:t>
            </a:r>
            <a:r>
              <a:rPr kumimoji="0" lang="zh-CN" altLang="zh-CN" b="0" i="0" u="none" strike="noStrike" cap="none" normalizeH="0" baseline="0" smtClean="0">
                <a:ln>
                  <a:noFill/>
                </a:ln>
                <a:solidFill>
                  <a:srgbClr val="7D2727"/>
                </a:solidFill>
                <a:effectLst/>
                <a:latin typeface="Consolas" pitchFamily="49" charset="0"/>
                <a:ea typeface="inherit"/>
                <a:cs typeface="Consolas" pitchFamily="49" charset="0"/>
              </a:rPr>
              <a:t>&lt;value&gt;</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java:comp/env/jdbc/MyDataSource</a:t>
            </a:r>
            <a:r>
              <a:rPr kumimoji="0" lang="zh-CN" altLang="zh-CN" b="0" i="0" u="none" strike="noStrike" cap="none" normalizeH="0" baseline="0" smtClean="0">
                <a:ln>
                  <a:noFill/>
                </a:ln>
                <a:solidFill>
                  <a:srgbClr val="7D2727"/>
                </a:solidFill>
                <a:effectLst/>
                <a:latin typeface="Consolas" pitchFamily="49" charset="0"/>
                <a:ea typeface="inherit"/>
                <a:cs typeface="Consolas" pitchFamily="49" charset="0"/>
              </a:rPr>
              <a:t>&lt;/value&gt;</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 </a:t>
            </a:r>
            <a:endParaRPr kumimoji="0" lang="en-US" altLang="zh-CN" b="0" i="0" u="none" strike="noStrike" cap="none" normalizeH="0" baseline="0" smtClean="0">
              <a:ln>
                <a:noFill/>
              </a:ln>
              <a:solidFill>
                <a:srgbClr val="303336"/>
              </a:solidFill>
              <a:effectLst/>
              <a:latin typeface="Consolas" pitchFamily="49" charset="0"/>
              <a:ea typeface="inheri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smtClean="0">
                <a:ln>
                  <a:noFill/>
                </a:ln>
                <a:solidFill>
                  <a:srgbClr val="7D2727"/>
                </a:solidFill>
                <a:effectLst/>
                <a:latin typeface="Consolas" pitchFamily="49" charset="0"/>
                <a:ea typeface="inherit"/>
                <a:cs typeface="Consolas" pitchFamily="49" charset="0"/>
              </a:rPr>
              <a:t>  </a:t>
            </a:r>
            <a:r>
              <a:rPr kumimoji="0" lang="zh-CN" altLang="zh-CN" b="0" i="0" u="none" strike="noStrike" cap="none" normalizeH="0" baseline="0" smtClean="0">
                <a:ln>
                  <a:noFill/>
                </a:ln>
                <a:solidFill>
                  <a:srgbClr val="7D2727"/>
                </a:solidFill>
                <a:effectLst/>
                <a:latin typeface="Consolas" pitchFamily="49" charset="0"/>
                <a:ea typeface="inherit"/>
                <a:cs typeface="Consolas" pitchFamily="49" charset="0"/>
              </a:rPr>
              <a:t>&lt;/property&gt;</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 </a:t>
            </a:r>
            <a:endParaRPr kumimoji="0" lang="en-US" altLang="zh-CN" b="0" i="0" u="none" strike="noStrike" cap="none" normalizeH="0" baseline="0" smtClean="0">
              <a:ln>
                <a:noFill/>
              </a:ln>
              <a:solidFill>
                <a:srgbClr val="303336"/>
              </a:solidFill>
              <a:effectLst/>
              <a:latin typeface="Consolas" pitchFamily="49" charset="0"/>
              <a:ea typeface="inheri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smtClean="0">
                <a:ln>
                  <a:noFill/>
                </a:ln>
                <a:solidFill>
                  <a:srgbClr val="7D2727"/>
                </a:solidFill>
                <a:effectLst/>
                <a:latin typeface="Consolas" pitchFamily="49" charset="0"/>
                <a:ea typeface="inherit"/>
                <a:cs typeface="Consolas" pitchFamily="49" charset="0"/>
              </a:rPr>
              <a:t>&lt;/bean&gt;</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 </a:t>
            </a:r>
            <a:endParaRPr kumimoji="0" lang="en-US" altLang="zh-CN" b="0" i="0" u="none" strike="noStrike" cap="none" normalizeH="0" baseline="0" smtClean="0">
              <a:ln>
                <a:noFill/>
              </a:ln>
              <a:solidFill>
                <a:srgbClr val="303336"/>
              </a:solidFill>
              <a:effectLst/>
              <a:latin typeface="Consolas" pitchFamily="49" charset="0"/>
              <a:ea typeface="inheri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zh-CN">
              <a:solidFill>
                <a:srgbClr val="303336"/>
              </a:solidFill>
              <a:latin typeface="Consolas" pitchFamily="49" charset="0"/>
              <a:ea typeface="inheri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zh-CN">
              <a:solidFill>
                <a:srgbClr val="303336"/>
              </a:solidFill>
              <a:latin typeface="Consolas" pitchFamily="49" charset="0"/>
              <a:ea typeface="inheri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smtClean="0">
                <a:ln>
                  <a:noFill/>
                </a:ln>
                <a:solidFill>
                  <a:srgbClr val="7D2727"/>
                </a:solidFill>
                <a:effectLst/>
                <a:latin typeface="Consolas" pitchFamily="49" charset="0"/>
                <a:ea typeface="inherit"/>
                <a:cs typeface="Consolas" pitchFamily="49" charset="0"/>
              </a:rPr>
              <a:t>&lt;bean</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 </a:t>
            </a:r>
            <a:r>
              <a:rPr kumimoji="0" lang="zh-CN" altLang="zh-CN" b="0" i="0" u="none" strike="noStrike" cap="none" normalizeH="0" baseline="0" smtClean="0">
                <a:ln>
                  <a:noFill/>
                </a:ln>
                <a:solidFill>
                  <a:srgbClr val="E64320"/>
                </a:solidFill>
                <a:effectLst/>
                <a:latin typeface="Consolas" pitchFamily="49" charset="0"/>
                <a:ea typeface="inherit"/>
                <a:cs typeface="Consolas" pitchFamily="49" charset="0"/>
              </a:rPr>
              <a:t>name</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a:t>
            </a:r>
            <a:r>
              <a:rPr kumimoji="0" lang="zh-CN" altLang="zh-CN" b="0" i="0" u="none" strike="noStrike" cap="none" normalizeH="0" baseline="0" smtClean="0">
                <a:ln>
                  <a:noFill/>
                </a:ln>
                <a:solidFill>
                  <a:srgbClr val="0F74BD"/>
                </a:solidFill>
                <a:effectLst/>
                <a:latin typeface="Consolas" pitchFamily="49" charset="0"/>
                <a:ea typeface="inherit"/>
                <a:cs typeface="Consolas" pitchFamily="49" charset="0"/>
              </a:rPr>
              <a:t>"myBean"</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 </a:t>
            </a:r>
            <a:r>
              <a:rPr kumimoji="0" lang="zh-CN" altLang="zh-CN" b="0" i="0" u="none" strike="noStrike" cap="none" normalizeH="0" baseline="0" smtClean="0">
                <a:ln>
                  <a:noFill/>
                </a:ln>
                <a:solidFill>
                  <a:srgbClr val="E64320"/>
                </a:solidFill>
                <a:effectLst/>
                <a:latin typeface="Consolas" pitchFamily="49" charset="0"/>
                <a:ea typeface="inherit"/>
                <a:cs typeface="Consolas" pitchFamily="49" charset="0"/>
              </a:rPr>
              <a:t>class</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a:t>
            </a:r>
            <a:r>
              <a:rPr kumimoji="0" lang="zh-CN" altLang="zh-CN" b="0" i="0" u="none" strike="noStrike" cap="none" normalizeH="0" baseline="0" smtClean="0">
                <a:ln>
                  <a:noFill/>
                </a:ln>
                <a:solidFill>
                  <a:srgbClr val="0F74BD"/>
                </a:solidFill>
                <a:effectLst/>
                <a:latin typeface="Consolas" pitchFamily="49" charset="0"/>
                <a:ea typeface="inherit"/>
                <a:cs typeface="Consolas" pitchFamily="49" charset="0"/>
              </a:rPr>
              <a:t>"MyClass"</a:t>
            </a:r>
            <a:r>
              <a:rPr kumimoji="0" lang="zh-CN" altLang="zh-CN" b="0" i="0" u="none" strike="noStrike" cap="none" normalizeH="0" baseline="0" smtClean="0">
                <a:ln>
                  <a:noFill/>
                </a:ln>
                <a:solidFill>
                  <a:srgbClr val="7D2727"/>
                </a:solidFill>
                <a:effectLst/>
                <a:latin typeface="Consolas" pitchFamily="49" charset="0"/>
                <a:ea typeface="inherit"/>
                <a:cs typeface="Consolas" pitchFamily="49" charset="0"/>
              </a:rPr>
              <a:t>&gt;</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 ... </a:t>
            </a:r>
            <a:endParaRPr kumimoji="0" lang="en-US" altLang="zh-CN" b="0" i="0" u="none" strike="noStrike" cap="none" normalizeH="0" baseline="0" smtClean="0">
              <a:ln>
                <a:noFill/>
              </a:ln>
              <a:solidFill>
                <a:srgbClr val="303336"/>
              </a:solidFill>
              <a:effectLst/>
              <a:latin typeface="Consolas" pitchFamily="49" charset="0"/>
              <a:ea typeface="inheri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smtClean="0">
                <a:ln>
                  <a:noFill/>
                </a:ln>
                <a:solidFill>
                  <a:srgbClr val="7D2727"/>
                </a:solidFill>
                <a:effectLst/>
                <a:latin typeface="Consolas" pitchFamily="49" charset="0"/>
                <a:ea typeface="inherit"/>
                <a:cs typeface="Consolas" pitchFamily="49" charset="0"/>
              </a:rPr>
              <a:t>    </a:t>
            </a:r>
            <a:r>
              <a:rPr kumimoji="0" lang="zh-CN" altLang="zh-CN" b="0" i="0" u="none" strike="noStrike" cap="none" normalizeH="0" baseline="0" smtClean="0">
                <a:ln>
                  <a:noFill/>
                </a:ln>
                <a:solidFill>
                  <a:srgbClr val="7D2727"/>
                </a:solidFill>
                <a:effectLst/>
                <a:latin typeface="Consolas" pitchFamily="49" charset="0"/>
                <a:ea typeface="inherit"/>
                <a:cs typeface="Consolas" pitchFamily="49" charset="0"/>
              </a:rPr>
              <a:t>&lt;property</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 </a:t>
            </a:r>
            <a:r>
              <a:rPr kumimoji="0" lang="zh-CN" altLang="zh-CN" b="0" i="0" u="none" strike="noStrike" cap="none" normalizeH="0" baseline="0" smtClean="0">
                <a:ln>
                  <a:noFill/>
                </a:ln>
                <a:solidFill>
                  <a:srgbClr val="E64320"/>
                </a:solidFill>
                <a:effectLst/>
                <a:latin typeface="Consolas" pitchFamily="49" charset="0"/>
                <a:ea typeface="inherit"/>
                <a:cs typeface="Consolas" pitchFamily="49" charset="0"/>
              </a:rPr>
              <a:t>name</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a:t>
            </a:r>
            <a:r>
              <a:rPr kumimoji="0" lang="zh-CN" altLang="zh-CN" b="0" i="0" u="none" strike="noStrike" cap="none" normalizeH="0" baseline="0" smtClean="0">
                <a:ln>
                  <a:noFill/>
                </a:ln>
                <a:solidFill>
                  <a:srgbClr val="0F74BD"/>
                </a:solidFill>
                <a:effectLst/>
                <a:latin typeface="Consolas" pitchFamily="49" charset="0"/>
                <a:ea typeface="inherit"/>
                <a:cs typeface="Consolas" pitchFamily="49" charset="0"/>
              </a:rPr>
              <a:t>"dataSource"</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 </a:t>
            </a:r>
            <a:r>
              <a:rPr kumimoji="0" lang="zh-CN" altLang="zh-CN" b="0" i="0" u="none" strike="noStrike" cap="none" normalizeH="0" baseline="0" smtClean="0">
                <a:ln>
                  <a:noFill/>
                </a:ln>
                <a:solidFill>
                  <a:srgbClr val="E64320"/>
                </a:solidFill>
                <a:effectLst/>
                <a:latin typeface="Consolas" pitchFamily="49" charset="0"/>
                <a:ea typeface="inherit"/>
                <a:cs typeface="Consolas" pitchFamily="49" charset="0"/>
              </a:rPr>
              <a:t>ref</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a:t>
            </a:r>
            <a:r>
              <a:rPr kumimoji="0" lang="zh-CN" altLang="zh-CN" b="0" i="0" u="none" strike="noStrike" cap="none" normalizeH="0" baseline="0" smtClean="0">
                <a:ln>
                  <a:noFill/>
                </a:ln>
                <a:solidFill>
                  <a:srgbClr val="0F74BD"/>
                </a:solidFill>
                <a:effectLst/>
                <a:latin typeface="Consolas" pitchFamily="49" charset="0"/>
                <a:ea typeface="inherit"/>
                <a:cs typeface="Consolas" pitchFamily="49" charset="0"/>
              </a:rPr>
              <a:t>"myDataSourceInJndi"</a:t>
            </a:r>
            <a:r>
              <a:rPr kumimoji="0" lang="zh-CN" altLang="zh-CN" b="0" i="0" u="none" strike="noStrike" cap="none" normalizeH="0" baseline="0" smtClean="0">
                <a:ln>
                  <a:noFill/>
                </a:ln>
                <a:solidFill>
                  <a:srgbClr val="7D2727"/>
                </a:solidFill>
                <a:effectLst/>
                <a:latin typeface="Consolas" pitchFamily="49" charset="0"/>
                <a:ea typeface="inherit"/>
                <a:cs typeface="Consolas" pitchFamily="49" charset="0"/>
              </a:rPr>
              <a:t>&gt;</a:t>
            </a:r>
            <a:r>
              <a:rPr kumimoji="0" lang="zh-CN" altLang="zh-CN" b="0" i="0" u="none" strike="noStrike" cap="none" normalizeH="0" baseline="0" smtClean="0">
                <a:ln>
                  <a:noFill/>
                </a:ln>
                <a:solidFill>
                  <a:srgbClr val="303336"/>
                </a:solidFill>
                <a:effectLst/>
                <a:latin typeface="Consolas" pitchFamily="49" charset="0"/>
                <a:ea typeface="inherit"/>
                <a:cs typeface="Consolas" pitchFamily="49" charset="0"/>
              </a:rPr>
              <a:t> ... </a:t>
            </a:r>
            <a:endParaRPr kumimoji="0" lang="en-US" altLang="zh-CN" b="0" i="0" u="none" strike="noStrike" cap="none" normalizeH="0" baseline="0" smtClean="0">
              <a:ln>
                <a:noFill/>
              </a:ln>
              <a:solidFill>
                <a:srgbClr val="303336"/>
              </a:solidFill>
              <a:effectLst/>
              <a:latin typeface="Consolas" pitchFamily="49" charset="0"/>
              <a:ea typeface="inheri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smtClean="0">
                <a:ln>
                  <a:noFill/>
                </a:ln>
                <a:solidFill>
                  <a:srgbClr val="7D2727"/>
                </a:solidFill>
                <a:effectLst/>
                <a:latin typeface="Consolas" pitchFamily="49" charset="0"/>
                <a:ea typeface="inherit"/>
                <a:cs typeface="Consolas" pitchFamily="49" charset="0"/>
              </a:rPr>
              <a:t>&lt;/bean&gt;</a:t>
            </a:r>
            <a:r>
              <a:rPr kumimoji="0" lang="zh-CN" altLang="zh-CN"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p:txBody>
      </p:sp>
      <p:sp>
        <p:nvSpPr>
          <p:cNvPr id="5" name="TextBox 4"/>
          <p:cNvSpPr txBox="1"/>
          <p:nvPr/>
        </p:nvSpPr>
        <p:spPr>
          <a:xfrm>
            <a:off x="2267744" y="395372"/>
            <a:ext cx="3240360" cy="369332"/>
          </a:xfrm>
          <a:prstGeom prst="rect">
            <a:avLst/>
          </a:prstGeom>
          <a:noFill/>
        </p:spPr>
        <p:txBody>
          <a:bodyPr wrap="square" rtlCol="0">
            <a:spAutoFit/>
          </a:bodyPr>
          <a:lstStyle/>
          <a:p>
            <a:r>
              <a:rPr lang="en-US" altLang="zh-CN" smtClean="0"/>
              <a:t>Spring jndi xml </a:t>
            </a:r>
            <a:r>
              <a:rPr lang="zh-CN" altLang="en-US" smtClean="0"/>
              <a:t>配置示例</a:t>
            </a:r>
            <a:endParaRPr lang="zh-CN" altLang="en-US"/>
          </a:p>
        </p:txBody>
      </p:sp>
      <p:sp>
        <p:nvSpPr>
          <p:cNvPr id="2" name="TextBox 1"/>
          <p:cNvSpPr txBox="1"/>
          <p:nvPr/>
        </p:nvSpPr>
        <p:spPr>
          <a:xfrm>
            <a:off x="1259632" y="5548064"/>
            <a:ext cx="5760640" cy="369332"/>
          </a:xfrm>
          <a:prstGeom prst="rect">
            <a:avLst/>
          </a:prstGeom>
          <a:noFill/>
        </p:spPr>
        <p:txBody>
          <a:bodyPr wrap="square" rtlCol="0">
            <a:spAutoFit/>
          </a:bodyPr>
          <a:lstStyle/>
          <a:p>
            <a:r>
              <a:rPr lang="en-US" altLang="zh-CN" smtClean="0"/>
              <a:t>Tomcat</a:t>
            </a:r>
            <a:r>
              <a:rPr lang="zh-CN" altLang="en-US" smtClean="0"/>
              <a:t>和</a:t>
            </a:r>
            <a:r>
              <a:rPr lang="en-US" altLang="zh-CN"/>
              <a:t>u</a:t>
            </a:r>
            <a:r>
              <a:rPr lang="en-US" altLang="zh-CN" smtClean="0"/>
              <a:t>pjas</a:t>
            </a:r>
            <a:r>
              <a:rPr lang="zh-CN" altLang="en-US" smtClean="0"/>
              <a:t>配置</a:t>
            </a:r>
            <a:r>
              <a:rPr lang="en-US" altLang="zh-CN" smtClean="0"/>
              <a:t>jndi</a:t>
            </a:r>
            <a:r>
              <a:rPr lang="zh-CN" altLang="en-US" smtClean="0"/>
              <a:t>各不相同，请自行搜索</a:t>
            </a:r>
            <a:endParaRPr lang="zh-CN" altLang="en-US"/>
          </a:p>
        </p:txBody>
      </p:sp>
    </p:spTree>
    <p:extLst>
      <p:ext uri="{BB962C8B-B14F-4D97-AF65-F5344CB8AC3E}">
        <p14:creationId xmlns:p14="http://schemas.microsoft.com/office/powerpoint/2010/main" val="2600224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5670" y="188640"/>
            <a:ext cx="2160240" cy="369332"/>
          </a:xfrm>
          <a:prstGeom prst="rect">
            <a:avLst/>
          </a:prstGeom>
          <a:noFill/>
        </p:spPr>
        <p:txBody>
          <a:bodyPr wrap="square" rtlCol="0">
            <a:spAutoFit/>
          </a:bodyPr>
          <a:lstStyle/>
          <a:p>
            <a:r>
              <a:rPr lang="en-US" altLang="zh-CN" smtClean="0"/>
              <a:t>Spring</a:t>
            </a:r>
            <a:r>
              <a:rPr lang="zh-CN" altLang="en-US" smtClean="0"/>
              <a:t>事务概念</a:t>
            </a:r>
            <a:endParaRPr lang="zh-CN" altLang="en-US"/>
          </a:p>
        </p:txBody>
      </p:sp>
      <p:sp>
        <p:nvSpPr>
          <p:cNvPr id="5" name="TextBox 4"/>
          <p:cNvSpPr txBox="1"/>
          <p:nvPr/>
        </p:nvSpPr>
        <p:spPr>
          <a:xfrm>
            <a:off x="591394" y="692696"/>
            <a:ext cx="7128792" cy="2308324"/>
          </a:xfrm>
          <a:prstGeom prst="rect">
            <a:avLst/>
          </a:prstGeom>
          <a:noFill/>
        </p:spPr>
        <p:txBody>
          <a:bodyPr wrap="square" rtlCol="0">
            <a:spAutoFit/>
          </a:bodyPr>
          <a:lstStyle/>
          <a:p>
            <a:r>
              <a:rPr lang="zh-CN" altLang="en-US" smtClean="0"/>
              <a:t>需要明白以下几点：</a:t>
            </a:r>
            <a:endParaRPr lang="en-US" altLang="zh-CN" smtClean="0"/>
          </a:p>
          <a:p>
            <a:endParaRPr lang="en-US" altLang="zh-CN" smtClean="0"/>
          </a:p>
          <a:p>
            <a:r>
              <a:rPr lang="en-US" altLang="zh-CN" smtClean="0"/>
              <a:t>1</a:t>
            </a:r>
            <a:r>
              <a:rPr lang="zh-CN" altLang="en-US" smtClean="0"/>
              <a:t>、</a:t>
            </a:r>
            <a:r>
              <a:rPr lang="en-US" altLang="zh-CN" smtClean="0"/>
              <a:t>Spring</a:t>
            </a:r>
            <a:r>
              <a:rPr lang="zh-CN" altLang="en-US" smtClean="0"/>
              <a:t>事务是需要数据库提供并支持的</a:t>
            </a:r>
            <a:endParaRPr lang="en-US" altLang="zh-CN" smtClean="0"/>
          </a:p>
          <a:p>
            <a:r>
              <a:rPr lang="en-US" altLang="zh-CN" smtClean="0"/>
              <a:t>2</a:t>
            </a:r>
            <a:r>
              <a:rPr lang="zh-CN" altLang="en-US" smtClean="0"/>
              <a:t>、</a:t>
            </a:r>
            <a:r>
              <a:rPr lang="en-US" altLang="zh-CN" smtClean="0"/>
              <a:t>Spring</a:t>
            </a:r>
            <a:r>
              <a:rPr lang="zh-CN" altLang="en-US" smtClean="0"/>
              <a:t>并不产生事务，只是封装和使用底层的事务机制</a:t>
            </a:r>
            <a:endParaRPr lang="en-US" altLang="zh-CN" smtClean="0"/>
          </a:p>
          <a:p>
            <a:r>
              <a:rPr lang="en-US" altLang="zh-CN" smtClean="0"/>
              <a:t>3</a:t>
            </a:r>
            <a:r>
              <a:rPr lang="zh-CN" altLang="en-US" smtClean="0"/>
              <a:t>、</a:t>
            </a:r>
            <a:r>
              <a:rPr lang="en-US" altLang="zh-CN" smtClean="0"/>
              <a:t>Spring</a:t>
            </a:r>
            <a:r>
              <a:rPr lang="zh-CN" altLang="en-US" smtClean="0"/>
              <a:t>自己不负责实现，而是定义接口和规范，具体的实现交给各   自的事务管理器</a:t>
            </a:r>
            <a:endParaRPr lang="en-US" altLang="zh-CN" smtClean="0"/>
          </a:p>
          <a:p>
            <a:r>
              <a:rPr lang="en-US" altLang="zh-CN" smtClean="0"/>
              <a:t>4</a:t>
            </a:r>
            <a:r>
              <a:rPr lang="zh-CN" altLang="en-US" smtClean="0"/>
              <a:t>、</a:t>
            </a:r>
            <a:r>
              <a:rPr lang="en-US" altLang="zh-CN" smtClean="0"/>
              <a:t>Spring</a:t>
            </a:r>
            <a:r>
              <a:rPr lang="zh-CN" altLang="en-US" smtClean="0"/>
              <a:t>事务是基于</a:t>
            </a:r>
            <a:r>
              <a:rPr lang="en-US" altLang="zh-CN" smtClean="0"/>
              <a:t>AOP</a:t>
            </a:r>
            <a:r>
              <a:rPr lang="zh-CN" altLang="en-US" smtClean="0"/>
              <a:t>中的</a:t>
            </a:r>
            <a:r>
              <a:rPr lang="en-US" altLang="zh-CN" smtClean="0"/>
              <a:t>around-advice + @Transactional</a:t>
            </a:r>
            <a:r>
              <a:rPr lang="zh-CN" altLang="en-US" smtClean="0"/>
              <a:t>注解扫描构建的</a:t>
            </a:r>
            <a:endParaRPr lang="en-US" altLang="zh-CN" smtClean="0"/>
          </a:p>
        </p:txBody>
      </p:sp>
      <p:sp>
        <p:nvSpPr>
          <p:cNvPr id="6" name="TextBox 5"/>
          <p:cNvSpPr txBox="1"/>
          <p:nvPr/>
        </p:nvSpPr>
        <p:spPr>
          <a:xfrm>
            <a:off x="591394" y="3199120"/>
            <a:ext cx="7488832" cy="369332"/>
          </a:xfrm>
          <a:prstGeom prst="rect">
            <a:avLst/>
          </a:prstGeom>
          <a:noFill/>
        </p:spPr>
        <p:txBody>
          <a:bodyPr wrap="square" rtlCol="0">
            <a:spAutoFit/>
          </a:bodyPr>
          <a:lstStyle/>
          <a:p>
            <a:r>
              <a:rPr lang="zh-CN" altLang="en-US" b="1" smtClean="0"/>
              <a:t>所谓的</a:t>
            </a:r>
            <a:r>
              <a:rPr lang="en-US" altLang="zh-CN" b="1" smtClean="0"/>
              <a:t>Spring</a:t>
            </a:r>
            <a:r>
              <a:rPr lang="zh-CN" altLang="en-US" b="1" smtClean="0"/>
              <a:t>事务管理，其实就是按照给定的规则来执行提交或回滚操作</a:t>
            </a:r>
            <a:endParaRPr lang="zh-CN" altLang="en-US" b="1"/>
          </a:p>
        </p:txBody>
      </p:sp>
      <p:sp>
        <p:nvSpPr>
          <p:cNvPr id="7" name="矩形 6"/>
          <p:cNvSpPr/>
          <p:nvPr/>
        </p:nvSpPr>
        <p:spPr>
          <a:xfrm>
            <a:off x="611560" y="3789040"/>
            <a:ext cx="6778587" cy="923330"/>
          </a:xfrm>
          <a:prstGeom prst="rect">
            <a:avLst/>
          </a:prstGeom>
        </p:spPr>
        <p:txBody>
          <a:bodyPr wrap="none">
            <a:spAutoFit/>
          </a:bodyPr>
          <a:lstStyle/>
          <a:p>
            <a:r>
              <a:rPr lang="en-US" altLang="zh-CN" smtClean="0">
                <a:solidFill>
                  <a:srgbClr val="000000"/>
                </a:solidFill>
                <a:highlight>
                  <a:srgbClr val="D4D4D4"/>
                </a:highlight>
                <a:latin typeface="Consolas"/>
              </a:rPr>
              <a:t>PlatformTransactionManager</a:t>
            </a:r>
            <a:r>
              <a:rPr lang="zh-CN" altLang="en-US"/>
              <a:t>接口定义了</a:t>
            </a:r>
            <a:r>
              <a:rPr lang="en-US" altLang="zh-CN"/>
              <a:t>commit</a:t>
            </a:r>
            <a:r>
              <a:rPr lang="zh-CN" altLang="en-US"/>
              <a:t>和</a:t>
            </a:r>
            <a:r>
              <a:rPr lang="en-US" altLang="zh-CN"/>
              <a:t>rollback</a:t>
            </a:r>
            <a:r>
              <a:rPr lang="zh-CN" altLang="en-US" smtClean="0"/>
              <a:t>操作</a:t>
            </a:r>
            <a:endParaRPr lang="en-US" altLang="zh-CN" smtClean="0"/>
          </a:p>
          <a:p>
            <a:endParaRPr lang="en-US" altLang="zh-CN"/>
          </a:p>
          <a:p>
            <a:r>
              <a:rPr lang="zh-CN" altLang="en-US" smtClean="0"/>
              <a:t>该接口对应的子类有：</a:t>
            </a: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004124458"/>
              </p:ext>
            </p:extLst>
          </p:nvPr>
        </p:nvGraphicFramePr>
        <p:xfrm>
          <a:off x="567712" y="5013176"/>
          <a:ext cx="7536196" cy="1728191"/>
        </p:xfrm>
        <a:graphic>
          <a:graphicData uri="http://schemas.openxmlformats.org/drawingml/2006/table">
            <a:tbl>
              <a:tblPr firstRow="1" bandRow="1">
                <a:tableStyleId>{5C22544A-7EE6-4342-B048-85BDC9FD1C3A}</a:tableStyleId>
              </a:tblPr>
              <a:tblGrid>
                <a:gridCol w="3768098"/>
                <a:gridCol w="3768098"/>
              </a:tblGrid>
              <a:tr h="623867">
                <a:tc>
                  <a:txBody>
                    <a:bodyPr/>
                    <a:lstStyle/>
                    <a:p>
                      <a:r>
                        <a:rPr lang="en-US" altLang="zh-CN" sz="1800" b="1" kern="1200" smtClean="0">
                          <a:solidFill>
                            <a:schemeClr val="lt1"/>
                          </a:solidFill>
                          <a:latin typeface="+mn-lt"/>
                          <a:ea typeface="+mn-ea"/>
                          <a:cs typeface="+mn-cs"/>
                        </a:rPr>
                        <a:t>DataSourceTransactionManager</a:t>
                      </a:r>
                      <a:endParaRPr lang="zh-CN" altLang="en-US"/>
                    </a:p>
                  </a:txBody>
                  <a:tcPr/>
                </a:tc>
                <a:tc>
                  <a:txBody>
                    <a:bodyPr/>
                    <a:lstStyle/>
                    <a:p>
                      <a:r>
                        <a:rPr lang="zh-CN" altLang="en-US" smtClean="0"/>
                        <a:t>对应</a:t>
                      </a:r>
                      <a:r>
                        <a:rPr lang="en-US" altLang="zh-CN" smtClean="0"/>
                        <a:t>Spring JDBC</a:t>
                      </a:r>
                      <a:r>
                        <a:rPr lang="zh-CN" altLang="en-US" smtClean="0"/>
                        <a:t>或</a:t>
                      </a:r>
                      <a:r>
                        <a:rPr lang="en-US" altLang="zh-CN" smtClean="0"/>
                        <a:t>mybatis</a:t>
                      </a:r>
                      <a:endParaRPr lang="zh-CN" altLang="en-US"/>
                    </a:p>
                  </a:txBody>
                  <a:tcPr/>
                </a:tc>
              </a:tr>
              <a:tr h="552162">
                <a:tc>
                  <a:txBody>
                    <a:bodyPr/>
                    <a:lstStyle/>
                    <a:p>
                      <a:r>
                        <a:rPr lang="en-US" altLang="zh-CN" smtClean="0"/>
                        <a:t>HibernateTransactionManager</a:t>
                      </a:r>
                      <a:endParaRPr lang="zh-CN" altLang="en-US"/>
                    </a:p>
                  </a:txBody>
                  <a:tcPr/>
                </a:tc>
                <a:tc>
                  <a:txBody>
                    <a:bodyPr/>
                    <a:lstStyle/>
                    <a:p>
                      <a:r>
                        <a:rPr lang="zh-CN" altLang="en-US" smtClean="0"/>
                        <a:t>对应</a:t>
                      </a:r>
                      <a:r>
                        <a:rPr lang="en-US" altLang="zh-CN" smtClean="0"/>
                        <a:t>Hibernate</a:t>
                      </a:r>
                      <a:endParaRPr lang="zh-CN" altLang="en-US"/>
                    </a:p>
                  </a:txBody>
                  <a:tcPr/>
                </a:tc>
              </a:tr>
              <a:tr h="552162">
                <a:tc>
                  <a:txBody>
                    <a:bodyPr/>
                    <a:lstStyle/>
                    <a:p>
                      <a:r>
                        <a:rPr lang="en-US" altLang="zh-CN" sz="1800" kern="1200" smtClean="0">
                          <a:solidFill>
                            <a:schemeClr val="dk1"/>
                          </a:solidFill>
                          <a:latin typeface="+mn-lt"/>
                          <a:ea typeface="+mn-ea"/>
                          <a:cs typeface="+mn-cs"/>
                        </a:rPr>
                        <a:t>JpaTransactionManager</a:t>
                      </a:r>
                      <a:endParaRPr lang="zh-CN" altLang="en-US"/>
                    </a:p>
                  </a:txBody>
                  <a:tcPr/>
                </a:tc>
                <a:tc>
                  <a:txBody>
                    <a:bodyPr/>
                    <a:lstStyle/>
                    <a:p>
                      <a:r>
                        <a:rPr lang="zh-CN" altLang="en-US" smtClean="0"/>
                        <a:t>对应</a:t>
                      </a:r>
                      <a:r>
                        <a:rPr lang="en-US" altLang="zh-CN" smtClean="0"/>
                        <a:t>JPA</a:t>
                      </a:r>
                      <a:endParaRPr lang="zh-CN" altLang="en-US"/>
                    </a:p>
                  </a:txBody>
                  <a:tcPr/>
                </a:tc>
              </a:tr>
            </a:tbl>
          </a:graphicData>
        </a:graphic>
      </p:graphicFrame>
    </p:spTree>
    <p:extLst>
      <p:ext uri="{BB962C8B-B14F-4D97-AF65-F5344CB8AC3E}">
        <p14:creationId xmlns:p14="http://schemas.microsoft.com/office/powerpoint/2010/main" val="2527304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836712"/>
            <a:ext cx="6789280" cy="5909310"/>
          </a:xfrm>
          <a:prstGeom prst="rect">
            <a:avLst/>
          </a:prstGeom>
        </p:spPr>
        <p:txBody>
          <a:bodyPr wrap="square">
            <a:spAutoFit/>
          </a:bodyPr>
          <a:lstStyle/>
          <a:p>
            <a:r>
              <a:rPr lang="en-US" altLang="zh-CN" b="1" smtClean="0"/>
              <a:t>REQUIRED</a:t>
            </a:r>
            <a:r>
              <a:rPr lang="zh-CN" altLang="en-US" b="1" smtClean="0"/>
              <a:t>：</a:t>
            </a:r>
            <a:r>
              <a:rPr lang="zh-CN" altLang="en-US"/>
              <a:t> </a:t>
            </a:r>
            <a:r>
              <a:rPr lang="zh-CN" altLang="en-US" b="1" smtClean="0"/>
              <a:t>默</a:t>
            </a:r>
            <a:r>
              <a:rPr lang="zh-CN" altLang="en-US" b="1"/>
              <a:t>认的</a:t>
            </a:r>
            <a:r>
              <a:rPr lang="en-US" altLang="zh-CN" b="1"/>
              <a:t>spring</a:t>
            </a:r>
            <a:r>
              <a:rPr lang="zh-CN" altLang="en-US" b="1"/>
              <a:t>事务传播级别</a:t>
            </a:r>
            <a:r>
              <a:rPr lang="zh-CN" altLang="en-US"/>
              <a:t>，使用该级别的特点是，如果上下文中已经存在事务，那么就加入到事务中执行，如果当前上下文中不存在事务，则新建事务执行。</a:t>
            </a:r>
            <a:r>
              <a:rPr lang="zh-CN" altLang="en-US" b="1">
                <a:solidFill>
                  <a:srgbClr val="FF0000"/>
                </a:solidFill>
              </a:rPr>
              <a:t>所以这个级别通常能满足处理大多数的业务场</a:t>
            </a:r>
            <a:r>
              <a:rPr lang="zh-CN" altLang="en-US" b="1" smtClean="0">
                <a:solidFill>
                  <a:srgbClr val="FF0000"/>
                </a:solidFill>
              </a:rPr>
              <a:t>景</a:t>
            </a:r>
            <a:endParaRPr lang="en-US" altLang="zh-CN" b="1" smtClean="0">
              <a:solidFill>
                <a:srgbClr val="FF0000"/>
              </a:solidFill>
            </a:endParaRPr>
          </a:p>
          <a:p>
            <a:endParaRPr lang="en-US" altLang="zh-CN" b="1" smtClean="0"/>
          </a:p>
          <a:p>
            <a:r>
              <a:rPr lang="en-US" altLang="zh-CN" b="1" smtClean="0"/>
              <a:t>REQUIRES_NEW</a:t>
            </a:r>
            <a:r>
              <a:rPr lang="zh-CN" altLang="en-US" b="1" smtClean="0"/>
              <a:t>：</a:t>
            </a:r>
            <a:r>
              <a:rPr lang="zh-CN" altLang="en-US"/>
              <a:t>每次都要一个新事务，该传播级别的特点是，每次都会新建一个事务，并且同时将上下文中的事务挂起，执行当前新建事务完成以后，上下文事务恢复再执</a:t>
            </a:r>
            <a:r>
              <a:rPr lang="zh-CN" altLang="en-US" smtClean="0"/>
              <a:t>行</a:t>
            </a:r>
            <a:endParaRPr lang="en-US" altLang="zh-CN" smtClean="0"/>
          </a:p>
          <a:p>
            <a:endParaRPr lang="en-US" altLang="zh-CN" b="1" smtClean="0"/>
          </a:p>
          <a:p>
            <a:r>
              <a:rPr lang="en-US" altLang="zh-CN" b="1" smtClean="0"/>
              <a:t>SUPPORTS</a:t>
            </a:r>
            <a:r>
              <a:rPr lang="zh-CN" altLang="en-US" b="1" smtClean="0"/>
              <a:t>：</a:t>
            </a:r>
            <a:r>
              <a:rPr lang="zh-CN" altLang="en-US"/>
              <a:t>如果上下文存在事务，则支持事务加入事务，如果没有事务，则使用非事务的方式执</a:t>
            </a:r>
            <a:r>
              <a:rPr lang="zh-CN" altLang="en-US" smtClean="0"/>
              <a:t>行，</a:t>
            </a:r>
            <a:r>
              <a:rPr lang="zh-CN" altLang="en-US"/>
              <a:t>应用场景较</a:t>
            </a:r>
            <a:r>
              <a:rPr lang="zh-CN" altLang="en-US" smtClean="0"/>
              <a:t>少</a:t>
            </a:r>
            <a:endParaRPr lang="en-US" altLang="zh-CN" smtClean="0"/>
          </a:p>
          <a:p>
            <a:endParaRPr lang="en-US" altLang="zh-CN" b="1" smtClean="0"/>
          </a:p>
          <a:p>
            <a:r>
              <a:rPr lang="en-US" altLang="zh-CN" b="1" smtClean="0"/>
              <a:t>NOT_SUPPORTED</a:t>
            </a:r>
            <a:r>
              <a:rPr lang="zh-CN" altLang="en-US" b="1" smtClean="0"/>
              <a:t>：</a:t>
            </a:r>
            <a:r>
              <a:rPr lang="zh-CN" altLang="en-US"/>
              <a:t>上下文中存在事务，则挂起事务，执行当前逻辑，结束后恢复上下文的事</a:t>
            </a:r>
            <a:r>
              <a:rPr lang="zh-CN" altLang="en-US" smtClean="0"/>
              <a:t>务</a:t>
            </a:r>
            <a:endParaRPr lang="en-US" altLang="zh-CN" smtClean="0"/>
          </a:p>
          <a:p>
            <a:r>
              <a:rPr lang="zh-CN" altLang="en-US"/>
              <a:t>这个级别有什么好处？可以帮助你将事务极可能的缩小。我们知道一个事务越大，它存在的风险也就越多。所以在处理事务的过程中，要保证尽可能的缩小范围。比如一段代码，是每次逻辑操作都必须调用的，比如循环</a:t>
            </a:r>
            <a:r>
              <a:rPr lang="en-US" altLang="zh-CN"/>
              <a:t>1000</a:t>
            </a:r>
            <a:r>
              <a:rPr lang="zh-CN" altLang="en-US"/>
              <a:t>次的某个非核心业务逻辑操作。这样的代码如果包在事务中，势必造成事务太大，导致出现一些难以考虑周全的异常情况。所以这个事务这个级别的传播级别就派上用场了。用当前级别的事务模板抱起来就可以</a:t>
            </a:r>
            <a:r>
              <a:rPr lang="zh-CN" altLang="en-US" smtClean="0"/>
              <a:t>了</a:t>
            </a:r>
            <a:endParaRPr lang="en-US" altLang="zh-CN" b="1" smtClean="0"/>
          </a:p>
        </p:txBody>
      </p:sp>
      <p:sp>
        <p:nvSpPr>
          <p:cNvPr id="5" name="矩形 4"/>
          <p:cNvSpPr/>
          <p:nvPr/>
        </p:nvSpPr>
        <p:spPr>
          <a:xfrm>
            <a:off x="2222272" y="268362"/>
            <a:ext cx="3992888" cy="369332"/>
          </a:xfrm>
          <a:prstGeom prst="rect">
            <a:avLst/>
          </a:prstGeom>
        </p:spPr>
        <p:txBody>
          <a:bodyPr wrap="none">
            <a:spAutoFit/>
          </a:bodyPr>
          <a:lstStyle/>
          <a:p>
            <a:r>
              <a:rPr lang="en-US" altLang="zh-CN"/>
              <a:t>Spring</a:t>
            </a:r>
            <a:r>
              <a:rPr lang="zh-CN" altLang="en-US"/>
              <a:t>事务传播特性（</a:t>
            </a:r>
            <a:r>
              <a:rPr lang="en-US" altLang="zh-CN"/>
              <a:t>propagation</a:t>
            </a:r>
            <a:r>
              <a:rPr lang="zh-CN" altLang="en-US"/>
              <a:t>）：</a:t>
            </a:r>
          </a:p>
        </p:txBody>
      </p:sp>
    </p:spTree>
    <p:extLst>
      <p:ext uri="{BB962C8B-B14F-4D97-AF65-F5344CB8AC3E}">
        <p14:creationId xmlns:p14="http://schemas.microsoft.com/office/powerpoint/2010/main" val="23771274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908720"/>
            <a:ext cx="6768752" cy="2862322"/>
          </a:xfrm>
          <a:prstGeom prst="rect">
            <a:avLst/>
          </a:prstGeom>
        </p:spPr>
        <p:txBody>
          <a:bodyPr wrap="square">
            <a:spAutoFit/>
          </a:bodyPr>
          <a:lstStyle/>
          <a:p>
            <a:r>
              <a:rPr lang="en-US" altLang="zh-CN" b="1" smtClean="0"/>
              <a:t>MANDATORY</a:t>
            </a:r>
            <a:r>
              <a:rPr lang="zh-CN" altLang="en-US" b="1" smtClean="0"/>
              <a:t>：</a:t>
            </a:r>
            <a:r>
              <a:rPr lang="zh-CN" altLang="en-US"/>
              <a:t>要求上下文中必须要存在事务，否则就会抛出异常！配置该方式的传播级别是有效的控制上下文调用代码遗漏添加事务控制的保证手段。比如一段代码不能单独被调用执行，但是一旦被调用，就必须有事务包含的情况，就可以使用这个传播级</a:t>
            </a:r>
            <a:r>
              <a:rPr lang="zh-CN" altLang="en-US" smtClean="0"/>
              <a:t>别</a:t>
            </a:r>
            <a:endParaRPr lang="en-US" altLang="zh-CN" smtClean="0"/>
          </a:p>
          <a:p>
            <a:endParaRPr lang="en-US" altLang="zh-CN" b="1"/>
          </a:p>
          <a:p>
            <a:r>
              <a:rPr lang="en-US" altLang="zh-CN" b="1" smtClean="0"/>
              <a:t>NEVER</a:t>
            </a:r>
            <a:r>
              <a:rPr lang="zh-CN" altLang="en-US" b="1" smtClean="0"/>
              <a:t>：</a:t>
            </a:r>
            <a:r>
              <a:rPr lang="zh-CN" altLang="en-US"/>
              <a:t>要求上下文中不能存在事务，一旦有事务，就抛出</a:t>
            </a:r>
            <a:r>
              <a:rPr lang="en-US" altLang="zh-CN"/>
              <a:t>runtime</a:t>
            </a:r>
            <a:r>
              <a:rPr lang="zh-CN" altLang="en-US"/>
              <a:t>异常，强制停止执</a:t>
            </a:r>
            <a:r>
              <a:rPr lang="zh-CN" altLang="en-US" smtClean="0"/>
              <a:t>行</a:t>
            </a:r>
            <a:endParaRPr lang="en-US" altLang="zh-CN" smtClean="0"/>
          </a:p>
          <a:p>
            <a:endParaRPr lang="en-US" altLang="zh-CN" b="1"/>
          </a:p>
          <a:p>
            <a:r>
              <a:rPr lang="en-US" altLang="zh-CN" b="1" smtClean="0"/>
              <a:t>NESTED</a:t>
            </a:r>
            <a:r>
              <a:rPr lang="zh-CN" altLang="en-US" b="1" smtClean="0"/>
              <a:t>：</a:t>
            </a:r>
            <a:r>
              <a:rPr lang="zh-CN" altLang="en-US"/>
              <a:t>如果上下文中存在事务，则嵌套事务执行，如果不存在事务，则新建事务。</a:t>
            </a:r>
            <a:endParaRPr lang="en-US" altLang="zh-CN" b="1"/>
          </a:p>
        </p:txBody>
      </p:sp>
      <p:sp>
        <p:nvSpPr>
          <p:cNvPr id="2" name="TextBox 1"/>
          <p:cNvSpPr txBox="1"/>
          <p:nvPr/>
        </p:nvSpPr>
        <p:spPr>
          <a:xfrm>
            <a:off x="1619672" y="4725144"/>
            <a:ext cx="396044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mtClean="0"/>
              <a:t>一般，我们使用默认的</a:t>
            </a:r>
            <a:r>
              <a:rPr lang="en-US" altLang="zh-CN" smtClean="0"/>
              <a:t>required</a:t>
            </a:r>
            <a:r>
              <a:rPr lang="zh-CN" altLang="en-US" smtClean="0"/>
              <a:t>就好</a:t>
            </a:r>
            <a:endParaRPr lang="zh-CN" altLang="en-US"/>
          </a:p>
        </p:txBody>
      </p:sp>
    </p:spTree>
    <p:extLst>
      <p:ext uri="{BB962C8B-B14F-4D97-AF65-F5344CB8AC3E}">
        <p14:creationId xmlns:p14="http://schemas.microsoft.com/office/powerpoint/2010/main" val="1868754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414" y="764704"/>
            <a:ext cx="4572000" cy="2585323"/>
          </a:xfrm>
          <a:prstGeom prst="rect">
            <a:avLst/>
          </a:prstGeom>
        </p:spPr>
        <p:txBody>
          <a:bodyPr>
            <a:spAutoFit/>
          </a:bodyPr>
          <a:lstStyle/>
          <a:p>
            <a:r>
              <a:rPr lang="en-US" altLang="zh-CN"/>
              <a:t>ServiceA </a:t>
            </a:r>
            <a:r>
              <a:rPr lang="en-US" altLang="zh-CN" smtClean="0"/>
              <a:t>{</a:t>
            </a:r>
          </a:p>
          <a:p>
            <a:r>
              <a:rPr lang="en-US" altLang="zh-CN"/>
              <a:t> </a:t>
            </a:r>
            <a:r>
              <a:rPr lang="en-US" altLang="zh-CN" smtClean="0"/>
              <a:t>   @transctional()</a:t>
            </a:r>
            <a:endParaRPr lang="en-US" altLang="zh-CN"/>
          </a:p>
          <a:p>
            <a:r>
              <a:rPr lang="en-US" altLang="zh-CN"/>
              <a:t>     void methodA() </a:t>
            </a:r>
          </a:p>
          <a:p>
            <a:r>
              <a:rPr lang="en-US" altLang="zh-CN"/>
              <a:t>        </a:t>
            </a:r>
            <a:r>
              <a:rPr lang="en-US" altLang="zh-CN" smtClean="0"/>
              <a:t>   </a:t>
            </a:r>
            <a:r>
              <a:rPr lang="en-US" altLang="zh-CN"/>
              <a:t>ServiceB.methodB</a:t>
            </a:r>
            <a:r>
              <a:rPr lang="en-US" altLang="zh-CN" smtClean="0"/>
              <a:t>();</a:t>
            </a:r>
            <a:endParaRPr lang="en-US" altLang="zh-CN"/>
          </a:p>
          <a:p>
            <a:r>
              <a:rPr lang="en-US" altLang="zh-CN"/>
              <a:t>}</a:t>
            </a:r>
          </a:p>
          <a:p>
            <a:r>
              <a:rPr lang="en-US" altLang="zh-CN"/>
              <a:t>  </a:t>
            </a:r>
          </a:p>
          <a:p>
            <a:r>
              <a:rPr lang="en-US" altLang="zh-CN"/>
              <a:t>ServiceB {</a:t>
            </a:r>
          </a:p>
          <a:p>
            <a:r>
              <a:rPr lang="en-US" altLang="zh-CN" smtClean="0"/>
              <a:t>    void </a:t>
            </a:r>
            <a:r>
              <a:rPr lang="en-US" altLang="zh-CN"/>
              <a:t>methodB() </a:t>
            </a:r>
            <a:r>
              <a:rPr lang="en-US" altLang="zh-CN" smtClean="0"/>
              <a:t>{  }    </a:t>
            </a:r>
            <a:endParaRPr lang="en-US" altLang="zh-CN"/>
          </a:p>
          <a:p>
            <a:r>
              <a:rPr lang="en-US" altLang="zh-CN"/>
              <a:t>}</a:t>
            </a:r>
          </a:p>
        </p:txBody>
      </p:sp>
      <p:sp>
        <p:nvSpPr>
          <p:cNvPr id="5" name="AutoShape 2" descr="https://img-blog.csdn.net/20140420132157531?watermark/2/text/aHR0cDovL2Jsb2cuY3Nkbi5uZXQvaXRfd2FuZ3hpYW5ncGFu/font/5a6L5L2T/fontsize/400/fill/I0JBQkFCMA==/dissolve/70/gravity/SouthE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02" y="3485728"/>
            <a:ext cx="874395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851920" y="1003470"/>
            <a:ext cx="4572000" cy="2031325"/>
          </a:xfrm>
          <a:prstGeom prst="rect">
            <a:avLst/>
          </a:prstGeom>
        </p:spPr>
        <p:txBody>
          <a:bodyPr>
            <a:spAutoFit/>
          </a:bodyPr>
          <a:lstStyle/>
          <a:p>
            <a:r>
              <a:rPr lang="zh-CN" altLang="en-US" sz="1400"/>
              <a:t>执行</a:t>
            </a:r>
            <a:r>
              <a:rPr lang="en-US" altLang="zh-CN" sz="1400"/>
              <a:t>ServiceA.methodA</a:t>
            </a:r>
            <a:r>
              <a:rPr lang="zh-CN" altLang="en-US" sz="1400"/>
              <a:t>的时候，</a:t>
            </a:r>
            <a:r>
              <a:rPr lang="en-US" altLang="zh-CN" sz="1400"/>
              <a:t>ServiceA.methodA</a:t>
            </a:r>
            <a:r>
              <a:rPr lang="zh-CN" altLang="en-US" sz="1400"/>
              <a:t>已经起了事务，这时调用</a:t>
            </a:r>
            <a:r>
              <a:rPr lang="en-US" altLang="zh-CN" sz="1400"/>
              <a:t>ServiceB.methodB</a:t>
            </a:r>
            <a:r>
              <a:rPr lang="zh-CN" altLang="en-US" sz="1400"/>
              <a:t>，</a:t>
            </a:r>
            <a:r>
              <a:rPr lang="en-US" altLang="zh-CN" sz="1400"/>
              <a:t>ServiceB.methodB</a:t>
            </a:r>
            <a:r>
              <a:rPr lang="zh-CN" altLang="en-US" sz="1400"/>
              <a:t>看到自己已经运行在</a:t>
            </a:r>
            <a:r>
              <a:rPr lang="en-US" altLang="zh-CN" sz="1400"/>
              <a:t>ServiceA.methodA</a:t>
            </a:r>
            <a:r>
              <a:rPr lang="zh-CN" altLang="en-US" sz="1400"/>
              <a:t>的事务内部，就不再起新的事务。而假如</a:t>
            </a:r>
            <a:r>
              <a:rPr lang="en-US" altLang="zh-CN" sz="1400"/>
              <a:t>ServiceA.methodA</a:t>
            </a:r>
            <a:r>
              <a:rPr lang="zh-CN" altLang="en-US" sz="1400"/>
              <a:t>运行的时候发现自己没有在事务中，他就会为自己分配一个事务。这样，在</a:t>
            </a:r>
            <a:r>
              <a:rPr lang="en-US" altLang="zh-CN" sz="1400"/>
              <a:t>ServiceA.methodA</a:t>
            </a:r>
            <a:r>
              <a:rPr lang="zh-CN" altLang="en-US" sz="1400"/>
              <a:t>或者在</a:t>
            </a:r>
            <a:r>
              <a:rPr lang="en-US" altLang="zh-CN" sz="1400"/>
              <a:t>ServiceB.methodB</a:t>
            </a:r>
            <a:r>
              <a:rPr lang="zh-CN" altLang="en-US" sz="1400"/>
              <a:t>内的任何地方出现异常，事务都会被回滚。即使</a:t>
            </a:r>
            <a:r>
              <a:rPr lang="en-US" altLang="zh-CN" sz="1400"/>
              <a:t>ServiceB.methodB</a:t>
            </a:r>
            <a:r>
              <a:rPr lang="zh-CN" altLang="en-US" sz="1400"/>
              <a:t>的事务已经被提交，但是</a:t>
            </a:r>
            <a:r>
              <a:rPr lang="en-US" altLang="zh-CN" sz="1400"/>
              <a:t>ServiceA.methodA</a:t>
            </a:r>
            <a:r>
              <a:rPr lang="zh-CN" altLang="en-US" sz="1400"/>
              <a:t>在接下来</a:t>
            </a:r>
            <a:r>
              <a:rPr lang="en-US" altLang="zh-CN" sz="1400"/>
              <a:t>fail</a:t>
            </a:r>
            <a:r>
              <a:rPr lang="zh-CN" altLang="en-US" sz="1400"/>
              <a:t>要回滚，</a:t>
            </a:r>
            <a:r>
              <a:rPr lang="en-US" altLang="zh-CN" sz="1400"/>
              <a:t>ServiceB.methodB</a:t>
            </a:r>
            <a:r>
              <a:rPr lang="zh-CN" altLang="en-US" sz="1400"/>
              <a:t>也要回滚</a:t>
            </a:r>
          </a:p>
        </p:txBody>
      </p:sp>
      <p:sp>
        <p:nvSpPr>
          <p:cNvPr id="2" name="TextBox 1"/>
          <p:cNvSpPr txBox="1"/>
          <p:nvPr/>
        </p:nvSpPr>
        <p:spPr>
          <a:xfrm>
            <a:off x="2699792" y="160338"/>
            <a:ext cx="2651678" cy="369332"/>
          </a:xfrm>
          <a:prstGeom prst="rect">
            <a:avLst/>
          </a:prstGeom>
          <a:noFill/>
        </p:spPr>
        <p:txBody>
          <a:bodyPr wrap="square" rtlCol="0">
            <a:spAutoFit/>
          </a:bodyPr>
          <a:lstStyle/>
          <a:p>
            <a:r>
              <a:rPr lang="en-US" altLang="zh-CN" smtClean="0"/>
              <a:t>Required</a:t>
            </a:r>
            <a:r>
              <a:rPr lang="zh-CN" altLang="en-US" smtClean="0"/>
              <a:t>事务流程</a:t>
            </a:r>
            <a:endParaRPr lang="zh-CN" altLang="en-US"/>
          </a:p>
        </p:txBody>
      </p:sp>
    </p:spTree>
    <p:extLst>
      <p:ext uri="{BB962C8B-B14F-4D97-AF65-F5344CB8AC3E}">
        <p14:creationId xmlns:p14="http://schemas.microsoft.com/office/powerpoint/2010/main" val="2333932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67744" y="260648"/>
            <a:ext cx="3249544" cy="369332"/>
          </a:xfrm>
          <a:prstGeom prst="rect">
            <a:avLst/>
          </a:prstGeom>
        </p:spPr>
        <p:txBody>
          <a:bodyPr wrap="none">
            <a:spAutoFit/>
          </a:bodyPr>
          <a:lstStyle/>
          <a:p>
            <a:r>
              <a:rPr lang="en-US" altLang="zh-CN" b="1"/>
              <a:t>PROPAGATION_REQUIRES_NEW</a:t>
            </a:r>
            <a:endParaRPr lang="zh-CN" altLang="en-US"/>
          </a:p>
        </p:txBody>
      </p:sp>
      <p:sp>
        <p:nvSpPr>
          <p:cNvPr id="5" name="矩形 4"/>
          <p:cNvSpPr/>
          <p:nvPr/>
        </p:nvSpPr>
        <p:spPr>
          <a:xfrm>
            <a:off x="683568" y="889844"/>
            <a:ext cx="7416824" cy="2462213"/>
          </a:xfrm>
          <a:prstGeom prst="rect">
            <a:avLst/>
          </a:prstGeom>
        </p:spPr>
        <p:txBody>
          <a:bodyPr wrap="square">
            <a:spAutoFit/>
          </a:bodyPr>
          <a:lstStyle/>
          <a:p>
            <a:r>
              <a:rPr lang="zh-CN" altLang="en-US" sz="1400" smtClean="0"/>
              <a:t>如果设置</a:t>
            </a:r>
            <a:r>
              <a:rPr lang="en-US" altLang="zh-CN" sz="1400" smtClean="0"/>
              <a:t>ServiceA.methodA</a:t>
            </a:r>
            <a:r>
              <a:rPr lang="zh-CN" altLang="en-US" sz="1400"/>
              <a:t>的事务级别为</a:t>
            </a:r>
            <a:r>
              <a:rPr lang="en-US" altLang="zh-CN" sz="1400"/>
              <a:t>PROPAGATION_REQUIRED</a:t>
            </a:r>
            <a:r>
              <a:rPr lang="zh-CN" altLang="en-US" sz="1400"/>
              <a:t>，</a:t>
            </a:r>
            <a:r>
              <a:rPr lang="en-US" altLang="zh-CN" sz="1400"/>
              <a:t>ServiceB.methodB</a:t>
            </a:r>
            <a:r>
              <a:rPr lang="zh-CN" altLang="en-US" sz="1400"/>
              <a:t>的事务级别为</a:t>
            </a:r>
            <a:r>
              <a:rPr lang="en-US" altLang="zh-CN" sz="1400"/>
              <a:t>PROPAGATION_REQUIRES_NEW</a:t>
            </a:r>
            <a:r>
              <a:rPr lang="zh-CN" altLang="en-US" sz="1400" smtClean="0"/>
              <a:t>，</a:t>
            </a:r>
            <a:endParaRPr lang="en-US" altLang="zh-CN" sz="1400" smtClean="0"/>
          </a:p>
          <a:p>
            <a:r>
              <a:rPr lang="zh-CN" altLang="en-US" sz="1400" smtClean="0"/>
              <a:t>那么</a:t>
            </a:r>
            <a:r>
              <a:rPr lang="zh-CN" altLang="en-US" sz="1400"/>
              <a:t>当执行到</a:t>
            </a:r>
            <a:r>
              <a:rPr lang="en-US" altLang="zh-CN" sz="1400"/>
              <a:t>ServiceB.methodB</a:t>
            </a:r>
            <a:r>
              <a:rPr lang="zh-CN" altLang="en-US" sz="1400"/>
              <a:t>的时候，</a:t>
            </a:r>
            <a:r>
              <a:rPr lang="en-US" altLang="zh-CN" sz="1400"/>
              <a:t>ServiceA.methodA</a:t>
            </a:r>
            <a:r>
              <a:rPr lang="zh-CN" altLang="en-US" sz="1400"/>
              <a:t>所在的事务就会挂起，</a:t>
            </a:r>
            <a:r>
              <a:rPr lang="en-US" altLang="zh-CN" sz="1400"/>
              <a:t>ServiceB.methodB</a:t>
            </a:r>
            <a:r>
              <a:rPr lang="zh-CN" altLang="en-US" sz="1400"/>
              <a:t>会起一个新的事务，等待</a:t>
            </a:r>
            <a:r>
              <a:rPr lang="en-US" altLang="zh-CN" sz="1400"/>
              <a:t>ServiceB.methodB</a:t>
            </a:r>
            <a:r>
              <a:rPr lang="zh-CN" altLang="en-US" sz="1400"/>
              <a:t>的事务完成以后，他才继续执行</a:t>
            </a:r>
            <a:r>
              <a:rPr lang="zh-CN" altLang="en-US" sz="1400" smtClean="0"/>
              <a:t>。</a:t>
            </a:r>
            <a:endParaRPr lang="en-US" altLang="zh-CN" sz="1400" smtClean="0"/>
          </a:p>
          <a:p>
            <a:endParaRPr lang="en-US" altLang="zh-CN" sz="1400" smtClean="0"/>
          </a:p>
          <a:p>
            <a:r>
              <a:rPr lang="zh-CN" altLang="en-US" sz="1400" smtClean="0"/>
              <a:t>他</a:t>
            </a:r>
            <a:r>
              <a:rPr lang="zh-CN" altLang="en-US" sz="1400"/>
              <a:t>与</a:t>
            </a:r>
            <a:r>
              <a:rPr lang="en-US" altLang="zh-CN" sz="1400"/>
              <a:t>PROPAGATION_REQUIRED </a:t>
            </a:r>
            <a:r>
              <a:rPr lang="zh-CN" altLang="en-US" sz="1400"/>
              <a:t>的事务区别在于事务的回滚程度了。因为</a:t>
            </a:r>
            <a:r>
              <a:rPr lang="en-US" altLang="zh-CN" sz="1400"/>
              <a:t>ServiceB.methodB</a:t>
            </a:r>
            <a:r>
              <a:rPr lang="zh-CN" altLang="en-US" sz="1400"/>
              <a:t>是新起一个事务，那么就是存在两个不同的事务</a:t>
            </a:r>
            <a:r>
              <a:rPr lang="zh-CN" altLang="en-US" sz="1400" smtClean="0"/>
              <a:t>。</a:t>
            </a:r>
            <a:endParaRPr lang="en-US" altLang="zh-CN" sz="1400" smtClean="0"/>
          </a:p>
          <a:p>
            <a:endParaRPr lang="en-US" altLang="zh-CN" sz="1400"/>
          </a:p>
          <a:p>
            <a:r>
              <a:rPr lang="zh-CN" altLang="en-US" sz="1400" smtClean="0"/>
              <a:t>如果</a:t>
            </a:r>
            <a:r>
              <a:rPr lang="en-US" altLang="zh-CN" sz="1400"/>
              <a:t>ServiceB.methodB</a:t>
            </a:r>
            <a:r>
              <a:rPr lang="zh-CN" altLang="en-US" sz="1400"/>
              <a:t>已经提交，那么</a:t>
            </a:r>
            <a:r>
              <a:rPr lang="en-US" altLang="zh-CN" sz="1400"/>
              <a:t>ServiceA.methodA</a:t>
            </a:r>
            <a:r>
              <a:rPr lang="zh-CN" altLang="en-US" sz="1400"/>
              <a:t>失败回滚，</a:t>
            </a:r>
            <a:r>
              <a:rPr lang="en-US" altLang="zh-CN" sz="1400"/>
              <a:t>ServiceB.methodB</a:t>
            </a:r>
            <a:r>
              <a:rPr lang="zh-CN" altLang="en-US" sz="1400"/>
              <a:t>是不会回滚的。如果</a:t>
            </a:r>
            <a:r>
              <a:rPr lang="en-US" altLang="zh-CN" sz="1400"/>
              <a:t>ServiceB.methodB</a:t>
            </a:r>
            <a:r>
              <a:rPr lang="zh-CN" altLang="en-US" sz="1400"/>
              <a:t>失败回滚，如果他抛出的异常被</a:t>
            </a:r>
            <a:r>
              <a:rPr lang="en-US" altLang="zh-CN" sz="1400"/>
              <a:t>ServiceA.methodA</a:t>
            </a:r>
            <a:r>
              <a:rPr lang="zh-CN" altLang="en-US" sz="1400"/>
              <a:t>捕获，</a:t>
            </a:r>
            <a:r>
              <a:rPr lang="en-US" altLang="zh-CN" sz="1400"/>
              <a:t>ServiceA.methodA</a:t>
            </a:r>
            <a:r>
              <a:rPr lang="zh-CN" altLang="en-US" sz="1400"/>
              <a:t>事务仍然可能提交。</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573016"/>
            <a:ext cx="885825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4999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1780" y="250607"/>
            <a:ext cx="3132348" cy="369332"/>
          </a:xfrm>
          <a:prstGeom prst="rect">
            <a:avLst/>
          </a:prstGeom>
          <a:noFill/>
        </p:spPr>
        <p:txBody>
          <a:bodyPr wrap="square" rtlCol="0">
            <a:spAutoFit/>
          </a:bodyPr>
          <a:lstStyle/>
          <a:p>
            <a:r>
              <a:rPr lang="en-US" altLang="zh-CN" smtClean="0"/>
              <a:t>Spring</a:t>
            </a:r>
            <a:r>
              <a:rPr lang="zh-CN" altLang="en-US" smtClean="0"/>
              <a:t>事务配置简单示例</a:t>
            </a:r>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70" y="1052736"/>
            <a:ext cx="80010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929" y="2729136"/>
            <a:ext cx="6028950" cy="187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11560" y="5013176"/>
            <a:ext cx="5616624" cy="646331"/>
          </a:xfrm>
          <a:prstGeom prst="rect">
            <a:avLst/>
          </a:prstGeom>
          <a:noFill/>
        </p:spPr>
        <p:txBody>
          <a:bodyPr wrap="square" rtlCol="0">
            <a:spAutoFit/>
          </a:bodyPr>
          <a:lstStyle/>
          <a:p>
            <a:r>
              <a:rPr lang="en-US" altLang="zh-CN" smtClean="0"/>
              <a:t>datasource</a:t>
            </a:r>
            <a:r>
              <a:rPr lang="zh-CN" altLang="en-US" smtClean="0"/>
              <a:t>定义可以直接配置数据库信息，也可以使用</a:t>
            </a:r>
            <a:r>
              <a:rPr lang="en-US" altLang="zh-CN" smtClean="0"/>
              <a:t>jndi</a:t>
            </a:r>
            <a:r>
              <a:rPr lang="zh-CN" altLang="en-US" smtClean="0"/>
              <a:t>方式从容器中获取，后面有</a:t>
            </a:r>
            <a:r>
              <a:rPr lang="en-US" altLang="zh-CN" smtClean="0"/>
              <a:t>JPA</a:t>
            </a:r>
            <a:r>
              <a:rPr lang="zh-CN" altLang="en-US" smtClean="0"/>
              <a:t>事务的详细配置</a:t>
            </a:r>
            <a:endParaRPr lang="zh-CN" altLang="en-US"/>
          </a:p>
        </p:txBody>
      </p:sp>
    </p:spTree>
    <p:extLst>
      <p:ext uri="{BB962C8B-B14F-4D97-AF65-F5344CB8AC3E}">
        <p14:creationId xmlns:p14="http://schemas.microsoft.com/office/powerpoint/2010/main" val="27646703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388661219"/>
              </p:ext>
            </p:extLst>
          </p:nvPr>
        </p:nvGraphicFramePr>
        <p:xfrm>
          <a:off x="179513" y="1196752"/>
          <a:ext cx="8712967" cy="5473855"/>
        </p:xfrm>
        <a:graphic>
          <a:graphicData uri="http://schemas.openxmlformats.org/drawingml/2006/table">
            <a:tbl>
              <a:tblPr firstRow="1" firstCol="1" bandRow="1">
                <a:tableStyleId>{5C22544A-7EE6-4342-B048-85BDC9FD1C3A}</a:tableStyleId>
              </a:tblPr>
              <a:tblGrid>
                <a:gridCol w="1787275"/>
                <a:gridCol w="1414926"/>
                <a:gridCol w="1265987"/>
                <a:gridCol w="4244779"/>
              </a:tblGrid>
              <a:tr h="535939">
                <a:tc>
                  <a:txBody>
                    <a:bodyPr/>
                    <a:lstStyle/>
                    <a:p>
                      <a:pPr algn="l">
                        <a:spcAft>
                          <a:spcPts val="0"/>
                        </a:spcAft>
                      </a:pPr>
                      <a:r>
                        <a:rPr lang="en-US" sz="1050" kern="0">
                          <a:effectLst/>
                        </a:rPr>
                        <a:t>xml</a:t>
                      </a:r>
                      <a:r>
                        <a:rPr lang="zh-CN" sz="1050" kern="0">
                          <a:effectLst/>
                        </a:rPr>
                        <a:t>属性</a:t>
                      </a:r>
                      <a:endParaRPr lang="zh-CN" sz="1050" kern="100">
                        <a:effectLst/>
                        <a:latin typeface="Calibri"/>
                        <a:ea typeface="宋体"/>
                        <a:cs typeface="Times New Roman"/>
                      </a:endParaRPr>
                    </a:p>
                  </a:txBody>
                  <a:tcPr marL="95250" marR="95250" marT="76200" marB="95250"/>
                </a:tc>
                <a:tc>
                  <a:txBody>
                    <a:bodyPr/>
                    <a:lstStyle/>
                    <a:p>
                      <a:pPr algn="l">
                        <a:spcAft>
                          <a:spcPts val="0"/>
                        </a:spcAft>
                      </a:pPr>
                      <a:r>
                        <a:rPr lang="zh-CN" sz="1050" kern="0">
                          <a:effectLst/>
                        </a:rPr>
                        <a:t>注解属性</a:t>
                      </a:r>
                      <a:endParaRPr lang="zh-CN" sz="1050" kern="100">
                        <a:effectLst/>
                        <a:latin typeface="Calibri"/>
                        <a:ea typeface="宋体"/>
                        <a:cs typeface="Times New Roman"/>
                      </a:endParaRPr>
                    </a:p>
                  </a:txBody>
                  <a:tcPr marL="95250" marR="95250" marT="76200" marB="95250"/>
                </a:tc>
                <a:tc>
                  <a:txBody>
                    <a:bodyPr/>
                    <a:lstStyle/>
                    <a:p>
                      <a:pPr algn="l">
                        <a:spcAft>
                          <a:spcPts val="0"/>
                        </a:spcAft>
                      </a:pPr>
                      <a:r>
                        <a:rPr lang="zh-CN" sz="1050" kern="0">
                          <a:effectLst/>
                        </a:rPr>
                        <a:t>默认值</a:t>
                      </a:r>
                      <a:endParaRPr lang="zh-CN" sz="1050" kern="100">
                        <a:effectLst/>
                        <a:latin typeface="Calibri"/>
                        <a:ea typeface="宋体"/>
                        <a:cs typeface="Times New Roman"/>
                      </a:endParaRPr>
                    </a:p>
                  </a:txBody>
                  <a:tcPr marL="95250" marR="95250" marT="76200" marB="95250"/>
                </a:tc>
                <a:tc>
                  <a:txBody>
                    <a:bodyPr/>
                    <a:lstStyle/>
                    <a:p>
                      <a:pPr algn="l">
                        <a:spcAft>
                          <a:spcPts val="0"/>
                        </a:spcAft>
                      </a:pPr>
                      <a:r>
                        <a:rPr lang="zh-CN" sz="1050" kern="0">
                          <a:effectLst/>
                        </a:rPr>
                        <a:t>描述</a:t>
                      </a:r>
                      <a:endParaRPr lang="zh-CN" sz="1050" kern="100">
                        <a:effectLst/>
                        <a:latin typeface="Calibri"/>
                        <a:ea typeface="宋体"/>
                        <a:cs typeface="Times New Roman"/>
                      </a:endParaRPr>
                    </a:p>
                  </a:txBody>
                  <a:tcPr marL="95250" marR="95250" marT="76200" marB="95250"/>
                </a:tc>
              </a:tr>
              <a:tr h="757707">
                <a:tc>
                  <a:txBody>
                    <a:bodyPr/>
                    <a:lstStyle/>
                    <a:p>
                      <a:pPr algn="l">
                        <a:spcAft>
                          <a:spcPts val="0"/>
                        </a:spcAft>
                      </a:pPr>
                      <a:r>
                        <a:rPr lang="en-US" sz="1600" kern="0">
                          <a:effectLst/>
                        </a:rPr>
                        <a:t>transaction-manager</a:t>
                      </a:r>
                      <a:endParaRPr lang="zh-CN" sz="1600" kern="100">
                        <a:effectLst/>
                        <a:latin typeface="Calibri"/>
                        <a:ea typeface="宋体"/>
                        <a:cs typeface="Times New Roman"/>
                      </a:endParaRPr>
                    </a:p>
                  </a:txBody>
                  <a:tcPr marL="95250" marR="95250" marT="85725" marB="85725"/>
                </a:tc>
                <a:tc>
                  <a:txBody>
                    <a:bodyPr/>
                    <a:lstStyle/>
                    <a:p>
                      <a:pPr algn="l">
                        <a:spcAft>
                          <a:spcPts val="0"/>
                        </a:spcAft>
                      </a:pPr>
                      <a:r>
                        <a:rPr lang="en-US" sz="1200" kern="0">
                          <a:effectLst/>
                        </a:rPr>
                        <a:t>N/A (</a:t>
                      </a:r>
                      <a:r>
                        <a:rPr lang="zh-CN" sz="1200" kern="0">
                          <a:effectLst/>
                        </a:rPr>
                        <a:t>查看</a:t>
                      </a:r>
                      <a:r>
                        <a:rPr lang="en-US" sz="1200" kern="0">
                          <a:effectLst/>
                        </a:rPr>
                        <a:t>TransactionManagementConfigurer javadocs)</a:t>
                      </a:r>
                      <a:endParaRPr lang="zh-CN" sz="1200" kern="100">
                        <a:effectLst/>
                        <a:latin typeface="Calibri"/>
                        <a:ea typeface="宋体"/>
                        <a:cs typeface="Times New Roman"/>
                      </a:endParaRPr>
                    </a:p>
                  </a:txBody>
                  <a:tcPr marL="95250" marR="95250" marT="85725" marB="85725"/>
                </a:tc>
                <a:tc>
                  <a:txBody>
                    <a:bodyPr/>
                    <a:lstStyle/>
                    <a:p>
                      <a:pPr algn="l">
                        <a:spcAft>
                          <a:spcPts val="0"/>
                        </a:spcAft>
                      </a:pPr>
                      <a:r>
                        <a:rPr lang="en-US" sz="1200" kern="0">
                          <a:effectLst/>
                        </a:rPr>
                        <a:t>transactionManager</a:t>
                      </a:r>
                      <a:endParaRPr lang="zh-CN" sz="1200" kern="100">
                        <a:effectLst/>
                        <a:latin typeface="Calibri"/>
                        <a:ea typeface="宋体"/>
                        <a:cs typeface="Times New Roman"/>
                      </a:endParaRPr>
                    </a:p>
                  </a:txBody>
                  <a:tcPr marL="95250" marR="95250" marT="85725" marB="85725"/>
                </a:tc>
                <a:tc>
                  <a:txBody>
                    <a:bodyPr/>
                    <a:lstStyle/>
                    <a:p>
                      <a:pPr algn="l">
                        <a:spcAft>
                          <a:spcPts val="0"/>
                        </a:spcAft>
                      </a:pPr>
                      <a:r>
                        <a:rPr lang="zh-CN" sz="1200" kern="100">
                          <a:effectLst/>
                        </a:rPr>
                        <a:t>要使用的事务管理器的名称。只有在事务管理器的名称不是</a:t>
                      </a:r>
                      <a:r>
                        <a:rPr lang="en-US" sz="1200" kern="100">
                          <a:effectLst/>
                        </a:rPr>
                        <a:t>transactionManager</a:t>
                      </a:r>
                      <a:r>
                        <a:rPr lang="zh-CN" sz="1200" kern="100">
                          <a:effectLst/>
                        </a:rPr>
                        <a:t>的情况下才需要，如上例所示</a:t>
                      </a:r>
                      <a:endParaRPr lang="zh-CN" sz="1200" kern="100">
                        <a:effectLst/>
                        <a:latin typeface="Calibri"/>
                        <a:ea typeface="宋体"/>
                        <a:cs typeface="Times New Roman"/>
                      </a:endParaRPr>
                    </a:p>
                  </a:txBody>
                  <a:tcPr marL="95250" marR="95250" marT="85725" marB="85725"/>
                </a:tc>
              </a:tr>
              <a:tr h="1718702">
                <a:tc>
                  <a:txBody>
                    <a:bodyPr/>
                    <a:lstStyle/>
                    <a:p>
                      <a:pPr algn="l">
                        <a:spcAft>
                          <a:spcPts val="0"/>
                        </a:spcAft>
                      </a:pPr>
                      <a:r>
                        <a:rPr lang="en-US" sz="1600" kern="0">
                          <a:effectLst/>
                        </a:rPr>
                        <a:t>mode</a:t>
                      </a:r>
                      <a:endParaRPr lang="zh-CN" sz="1600" kern="100">
                        <a:effectLst/>
                        <a:latin typeface="Calibri"/>
                        <a:ea typeface="宋体"/>
                        <a:cs typeface="Times New Roman"/>
                      </a:endParaRPr>
                    </a:p>
                  </a:txBody>
                  <a:tcPr marL="95250" marR="95250" marT="85725" marB="85725"/>
                </a:tc>
                <a:tc>
                  <a:txBody>
                    <a:bodyPr/>
                    <a:lstStyle/>
                    <a:p>
                      <a:pPr algn="l">
                        <a:spcAft>
                          <a:spcPts val="0"/>
                        </a:spcAft>
                      </a:pPr>
                      <a:r>
                        <a:rPr lang="en-US" sz="1200" kern="0">
                          <a:effectLst/>
                        </a:rPr>
                        <a:t>mode</a:t>
                      </a:r>
                      <a:endParaRPr lang="zh-CN" sz="1200" kern="100">
                        <a:effectLst/>
                        <a:latin typeface="Calibri"/>
                        <a:ea typeface="宋体"/>
                        <a:cs typeface="Times New Roman"/>
                      </a:endParaRPr>
                    </a:p>
                  </a:txBody>
                  <a:tcPr marL="95250" marR="95250" marT="85725" marB="85725"/>
                </a:tc>
                <a:tc>
                  <a:txBody>
                    <a:bodyPr/>
                    <a:lstStyle/>
                    <a:p>
                      <a:pPr algn="l">
                        <a:spcAft>
                          <a:spcPts val="0"/>
                        </a:spcAft>
                      </a:pPr>
                      <a:r>
                        <a:rPr lang="en-US" sz="1200" kern="0">
                          <a:effectLst/>
                        </a:rPr>
                        <a:t>proxy</a:t>
                      </a:r>
                      <a:endParaRPr lang="zh-CN" sz="1200" kern="100">
                        <a:effectLst/>
                        <a:latin typeface="Calibri"/>
                        <a:ea typeface="宋体"/>
                        <a:cs typeface="Times New Roman"/>
                      </a:endParaRPr>
                    </a:p>
                  </a:txBody>
                  <a:tcPr marL="95250" marR="95250" marT="85725" marB="85725"/>
                </a:tc>
                <a:tc>
                  <a:txBody>
                    <a:bodyPr/>
                    <a:lstStyle/>
                    <a:p>
                      <a:pPr algn="l">
                        <a:spcAft>
                          <a:spcPts val="0"/>
                        </a:spcAft>
                      </a:pPr>
                      <a:r>
                        <a:rPr lang="zh-CN" sz="1200" kern="100">
                          <a:effectLst/>
                        </a:rPr>
                        <a:t>默认模式</a:t>
                      </a:r>
                      <a:r>
                        <a:rPr lang="en-US" sz="1200" kern="100">
                          <a:effectLst/>
                        </a:rPr>
                        <a:t>“proxy”</a:t>
                      </a:r>
                      <a:r>
                        <a:rPr lang="zh-CN" sz="1200" kern="100">
                          <a:effectLst/>
                        </a:rPr>
                        <a:t>处理注解的</a:t>
                      </a:r>
                      <a:r>
                        <a:rPr lang="en-US" sz="1200" kern="100">
                          <a:effectLst/>
                        </a:rPr>
                        <a:t>bean</a:t>
                      </a:r>
                      <a:r>
                        <a:rPr lang="zh-CN" sz="1200" kern="100">
                          <a:effectLst/>
                        </a:rPr>
                        <a:t>，使用</a:t>
                      </a:r>
                      <a:r>
                        <a:rPr lang="en-US" sz="1200" kern="100">
                          <a:effectLst/>
                        </a:rPr>
                        <a:t>Spring</a:t>
                      </a:r>
                      <a:r>
                        <a:rPr lang="zh-CN" sz="1200" kern="100">
                          <a:effectLst/>
                        </a:rPr>
                        <a:t>的</a:t>
                      </a:r>
                      <a:r>
                        <a:rPr lang="en-US" sz="1200" kern="100">
                          <a:effectLst/>
                        </a:rPr>
                        <a:t>AOP</a:t>
                      </a:r>
                      <a:r>
                        <a:rPr lang="zh-CN" sz="1200" kern="100">
                          <a:effectLst/>
                        </a:rPr>
                        <a:t>框架进行代理（遵循代理语义，如上所述，仅适用于通过代理进入的方法调用）。替代模式</a:t>
                      </a:r>
                      <a:r>
                        <a:rPr lang="en-US" sz="1200" kern="100">
                          <a:effectLst/>
                        </a:rPr>
                        <a:t>“aspectj”</a:t>
                      </a:r>
                      <a:r>
                        <a:rPr lang="zh-CN" sz="1200" kern="100">
                          <a:effectLst/>
                        </a:rPr>
                        <a:t>用</a:t>
                      </a:r>
                      <a:r>
                        <a:rPr lang="en-US" sz="1200" kern="100">
                          <a:effectLst/>
                        </a:rPr>
                        <a:t>Spring</a:t>
                      </a:r>
                      <a:r>
                        <a:rPr lang="zh-CN" sz="1200" kern="100">
                          <a:effectLst/>
                        </a:rPr>
                        <a:t>的</a:t>
                      </a:r>
                      <a:r>
                        <a:rPr lang="en-US" sz="1200" kern="100">
                          <a:effectLst/>
                        </a:rPr>
                        <a:t>AspectJ</a:t>
                      </a:r>
                      <a:r>
                        <a:rPr lang="zh-CN" sz="1200" kern="100">
                          <a:effectLst/>
                        </a:rPr>
                        <a:t>事务切面编织受影响的类，修改目标类字节代码以应用于任何类型的方法调用。</a:t>
                      </a:r>
                      <a:r>
                        <a:rPr lang="en-US" sz="1200" kern="100">
                          <a:effectLst/>
                        </a:rPr>
                        <a:t> AspectJ</a:t>
                      </a:r>
                      <a:r>
                        <a:rPr lang="zh-CN" sz="1200" kern="100">
                          <a:effectLst/>
                        </a:rPr>
                        <a:t>编织要求</a:t>
                      </a:r>
                      <a:r>
                        <a:rPr lang="en-US" sz="1200" kern="100">
                          <a:effectLst/>
                        </a:rPr>
                        <a:t>classpath</a:t>
                      </a:r>
                      <a:r>
                        <a:rPr lang="zh-CN" sz="1200" kern="100">
                          <a:effectLst/>
                        </a:rPr>
                        <a:t>中的</a:t>
                      </a:r>
                      <a:r>
                        <a:rPr lang="en-US" sz="1200" kern="100">
                          <a:effectLst/>
                        </a:rPr>
                        <a:t>spring-aspects.jar</a:t>
                      </a:r>
                      <a:r>
                        <a:rPr lang="zh-CN" sz="1200" kern="100">
                          <a:effectLst/>
                        </a:rPr>
                        <a:t>以及启用加载时织入（或编译时织入）。 （有关如何设置加载时织入的详细信息，请参阅</a:t>
                      </a:r>
                      <a:r>
                        <a:rPr lang="en-US" sz="1200" u="sng" kern="100">
                          <a:effectLst/>
                          <a:hlinkClick r:id="rId2"/>
                        </a:rPr>
                        <a:t>Spring配置</a:t>
                      </a:r>
                      <a:r>
                        <a:rPr lang="zh-CN" sz="1200" kern="100">
                          <a:effectLst/>
                        </a:rPr>
                        <a:t>）</a:t>
                      </a:r>
                      <a:endParaRPr lang="zh-CN" sz="1200" kern="100">
                        <a:effectLst/>
                        <a:latin typeface="Calibri"/>
                        <a:ea typeface="宋体"/>
                        <a:cs typeface="Times New Roman"/>
                      </a:endParaRPr>
                    </a:p>
                  </a:txBody>
                  <a:tcPr marL="95250" marR="95250" marT="85725" marB="85725"/>
                </a:tc>
              </a:tr>
              <a:tr h="1398371">
                <a:tc>
                  <a:txBody>
                    <a:bodyPr/>
                    <a:lstStyle/>
                    <a:p>
                      <a:pPr algn="l">
                        <a:spcAft>
                          <a:spcPts val="0"/>
                        </a:spcAft>
                      </a:pPr>
                      <a:r>
                        <a:rPr lang="en-US" sz="1600" kern="0">
                          <a:effectLst/>
                        </a:rPr>
                        <a:t>proxy-target-class</a:t>
                      </a:r>
                      <a:endParaRPr lang="zh-CN" sz="1600" kern="100">
                        <a:effectLst/>
                        <a:latin typeface="Calibri"/>
                        <a:ea typeface="宋体"/>
                        <a:cs typeface="Times New Roman"/>
                      </a:endParaRPr>
                    </a:p>
                  </a:txBody>
                  <a:tcPr marL="95250" marR="95250" marT="85725" marB="85725"/>
                </a:tc>
                <a:tc>
                  <a:txBody>
                    <a:bodyPr/>
                    <a:lstStyle/>
                    <a:p>
                      <a:pPr algn="l">
                        <a:spcAft>
                          <a:spcPts val="0"/>
                        </a:spcAft>
                      </a:pPr>
                      <a:r>
                        <a:rPr lang="en-US" sz="1200" kern="0">
                          <a:effectLst/>
                        </a:rPr>
                        <a:t>proxyTargetClass</a:t>
                      </a:r>
                      <a:endParaRPr lang="zh-CN" sz="1200" kern="100">
                        <a:effectLst/>
                        <a:latin typeface="Calibri"/>
                        <a:ea typeface="宋体"/>
                        <a:cs typeface="Times New Roman"/>
                      </a:endParaRPr>
                    </a:p>
                  </a:txBody>
                  <a:tcPr marL="95250" marR="95250" marT="85725" marB="85725"/>
                </a:tc>
                <a:tc>
                  <a:txBody>
                    <a:bodyPr/>
                    <a:lstStyle/>
                    <a:p>
                      <a:pPr algn="l">
                        <a:spcAft>
                          <a:spcPts val="0"/>
                        </a:spcAft>
                      </a:pPr>
                      <a:r>
                        <a:rPr lang="en-US" sz="1200" kern="0">
                          <a:effectLst/>
                        </a:rPr>
                        <a:t>false</a:t>
                      </a:r>
                      <a:endParaRPr lang="zh-CN" sz="1200" kern="100">
                        <a:effectLst/>
                        <a:latin typeface="Calibri"/>
                        <a:ea typeface="宋体"/>
                        <a:cs typeface="Times New Roman"/>
                      </a:endParaRPr>
                    </a:p>
                  </a:txBody>
                  <a:tcPr marL="95250" marR="95250" marT="85725" marB="85725"/>
                </a:tc>
                <a:tc>
                  <a:txBody>
                    <a:bodyPr/>
                    <a:lstStyle/>
                    <a:p>
                      <a:pPr algn="l">
                        <a:spcAft>
                          <a:spcPts val="0"/>
                        </a:spcAft>
                      </a:pPr>
                      <a:r>
                        <a:rPr lang="zh-CN" sz="1200" kern="100">
                          <a:effectLst/>
                        </a:rPr>
                        <a:t>仅适用于代理模式。控制为使用</a:t>
                      </a:r>
                      <a:r>
                        <a:rPr lang="en-US" sz="1200" kern="100">
                          <a:effectLst/>
                        </a:rPr>
                        <a:t>@Transactional</a:t>
                      </a:r>
                      <a:r>
                        <a:rPr lang="zh-CN" sz="1200" kern="100">
                          <a:effectLst/>
                        </a:rPr>
                        <a:t>注解的类创建哪种类型的事务代理。如果</a:t>
                      </a:r>
                      <a:r>
                        <a:rPr lang="en-US" sz="1200" kern="100">
                          <a:effectLst/>
                        </a:rPr>
                        <a:t>proxy-target-class</a:t>
                      </a:r>
                      <a:r>
                        <a:rPr lang="zh-CN" sz="1200" kern="100">
                          <a:effectLst/>
                        </a:rPr>
                        <a:t>属性设置为</a:t>
                      </a:r>
                      <a:r>
                        <a:rPr lang="en-US" sz="1200" kern="100">
                          <a:effectLst/>
                        </a:rPr>
                        <a:t>true</a:t>
                      </a:r>
                      <a:r>
                        <a:rPr lang="zh-CN" sz="1200" kern="100">
                          <a:effectLst/>
                        </a:rPr>
                        <a:t>，则会创建基于类的代理。如果</a:t>
                      </a:r>
                      <a:r>
                        <a:rPr lang="en-US" sz="1200" kern="100">
                          <a:effectLst/>
                        </a:rPr>
                        <a:t>proxy-target-class</a:t>
                      </a:r>
                      <a:r>
                        <a:rPr lang="zh-CN" sz="1200" kern="100">
                          <a:effectLst/>
                        </a:rPr>
                        <a:t>为</a:t>
                      </a:r>
                      <a:r>
                        <a:rPr lang="en-US" sz="1200" kern="100">
                          <a:effectLst/>
                        </a:rPr>
                        <a:t>false</a:t>
                      </a:r>
                      <a:r>
                        <a:rPr lang="zh-CN" sz="1200" kern="100">
                          <a:effectLst/>
                        </a:rPr>
                        <a:t>或者该属性被省略，则创建标准的基于</a:t>
                      </a:r>
                      <a:r>
                        <a:rPr lang="en-US" sz="1200" kern="100">
                          <a:effectLst/>
                        </a:rPr>
                        <a:t>JDK</a:t>
                      </a:r>
                      <a:r>
                        <a:rPr lang="zh-CN" sz="1200" kern="100">
                          <a:effectLst/>
                        </a:rPr>
                        <a:t>接口的代理。 （请参阅</a:t>
                      </a:r>
                      <a:r>
                        <a:rPr lang="en-US" sz="1200" u="sng" kern="100">
                          <a:effectLst/>
                          <a:hlinkClick r:id="rId3"/>
                        </a:rPr>
                        <a:t>代理机制</a:t>
                      </a:r>
                      <a:r>
                        <a:rPr lang="zh-CN" sz="1200" kern="100">
                          <a:effectLst/>
                        </a:rPr>
                        <a:t>以详细了解不同的代理类型。）</a:t>
                      </a:r>
                      <a:endParaRPr lang="zh-CN" sz="1200" kern="100">
                        <a:effectLst/>
                        <a:latin typeface="Calibri"/>
                        <a:ea typeface="宋体"/>
                        <a:cs typeface="Times New Roman"/>
                      </a:endParaRPr>
                    </a:p>
                  </a:txBody>
                  <a:tcPr marL="95250" marR="95250" marT="85725" marB="85725"/>
                </a:tc>
              </a:tr>
              <a:tr h="917873">
                <a:tc>
                  <a:txBody>
                    <a:bodyPr/>
                    <a:lstStyle/>
                    <a:p>
                      <a:pPr algn="l">
                        <a:spcAft>
                          <a:spcPts val="0"/>
                        </a:spcAft>
                      </a:pPr>
                      <a:r>
                        <a:rPr lang="en-US" sz="1600" kern="0">
                          <a:effectLst/>
                        </a:rPr>
                        <a:t>order</a:t>
                      </a:r>
                      <a:endParaRPr lang="zh-CN" sz="1600" kern="100">
                        <a:effectLst/>
                        <a:latin typeface="Calibri"/>
                        <a:ea typeface="宋体"/>
                        <a:cs typeface="Times New Roman"/>
                      </a:endParaRPr>
                    </a:p>
                  </a:txBody>
                  <a:tcPr marL="95250" marR="95250" marT="85725" marB="85725"/>
                </a:tc>
                <a:tc>
                  <a:txBody>
                    <a:bodyPr/>
                    <a:lstStyle/>
                    <a:p>
                      <a:pPr algn="l">
                        <a:spcAft>
                          <a:spcPts val="0"/>
                        </a:spcAft>
                      </a:pPr>
                      <a:r>
                        <a:rPr lang="en-US" sz="1200" kern="0">
                          <a:effectLst/>
                        </a:rPr>
                        <a:t>order</a:t>
                      </a:r>
                      <a:endParaRPr lang="zh-CN" sz="1200" kern="100">
                        <a:effectLst/>
                        <a:latin typeface="Calibri"/>
                        <a:ea typeface="宋体"/>
                        <a:cs typeface="Times New Roman"/>
                      </a:endParaRPr>
                    </a:p>
                  </a:txBody>
                  <a:tcPr marL="95250" marR="95250" marT="85725" marB="85725"/>
                </a:tc>
                <a:tc>
                  <a:txBody>
                    <a:bodyPr/>
                    <a:lstStyle/>
                    <a:p>
                      <a:pPr algn="l">
                        <a:spcAft>
                          <a:spcPts val="0"/>
                        </a:spcAft>
                      </a:pPr>
                      <a:r>
                        <a:rPr lang="en-US" sz="1200" kern="0">
                          <a:effectLst/>
                        </a:rPr>
                        <a:t>Ordered.LOWEST_PRECEDENCE</a:t>
                      </a:r>
                      <a:endParaRPr lang="zh-CN" sz="1200" kern="100">
                        <a:effectLst/>
                        <a:latin typeface="Calibri"/>
                        <a:ea typeface="宋体"/>
                        <a:cs typeface="Times New Roman"/>
                      </a:endParaRPr>
                    </a:p>
                  </a:txBody>
                  <a:tcPr marL="95250" marR="95250" marT="85725" marB="85725"/>
                </a:tc>
                <a:tc>
                  <a:txBody>
                    <a:bodyPr/>
                    <a:lstStyle/>
                    <a:p>
                      <a:pPr algn="l">
                        <a:spcAft>
                          <a:spcPts val="0"/>
                        </a:spcAft>
                      </a:pPr>
                      <a:r>
                        <a:rPr lang="zh-CN" sz="1200" kern="100">
                          <a:effectLst/>
                        </a:rPr>
                        <a:t>定义应用于用 </a:t>
                      </a:r>
                      <a:r>
                        <a:rPr lang="en-US" sz="1200" kern="100">
                          <a:effectLst/>
                        </a:rPr>
                        <a:t>@Transactional</a:t>
                      </a:r>
                      <a:r>
                        <a:rPr lang="zh-CN" sz="1200" kern="100">
                          <a:effectLst/>
                        </a:rPr>
                        <a:t>注解的</a:t>
                      </a:r>
                      <a:r>
                        <a:rPr lang="en-US" sz="1200" kern="100">
                          <a:effectLst/>
                        </a:rPr>
                        <a:t>bean</a:t>
                      </a:r>
                      <a:r>
                        <a:rPr lang="zh-CN" sz="1200" kern="100">
                          <a:effectLst/>
                        </a:rPr>
                        <a:t>的事务通知的顺序。 （有关与</a:t>
                      </a:r>
                      <a:r>
                        <a:rPr lang="en-US" sz="1200" kern="100">
                          <a:effectLst/>
                        </a:rPr>
                        <a:t>AOP</a:t>
                      </a:r>
                      <a:r>
                        <a:rPr lang="zh-CN" sz="1200" kern="100">
                          <a:effectLst/>
                        </a:rPr>
                        <a:t>通知的排序有关的规则的更多信息，请参阅</a:t>
                      </a:r>
                      <a:r>
                        <a:rPr lang="en-US" sz="1200" u="sng" kern="100">
                          <a:effectLst/>
                          <a:hlinkClick r:id="rId4"/>
                        </a:rPr>
                        <a:t>通知排序</a:t>
                      </a:r>
                      <a:r>
                        <a:rPr lang="zh-CN" sz="1200" kern="100">
                          <a:effectLst/>
                        </a:rPr>
                        <a:t>。）没有指定排序意味着</a:t>
                      </a:r>
                      <a:r>
                        <a:rPr lang="en-US" sz="1200" kern="100">
                          <a:effectLst/>
                        </a:rPr>
                        <a:t>AOP</a:t>
                      </a:r>
                      <a:r>
                        <a:rPr lang="zh-CN" sz="1200" kern="100">
                          <a:effectLst/>
                        </a:rPr>
                        <a:t>子系统确定通知的顺序。</a:t>
                      </a:r>
                      <a:endParaRPr lang="zh-CN" sz="1200" kern="100">
                        <a:effectLst/>
                        <a:latin typeface="Calibri"/>
                        <a:ea typeface="宋体"/>
                        <a:cs typeface="Times New Roman"/>
                      </a:endParaRPr>
                    </a:p>
                  </a:txBody>
                  <a:tcPr marL="95250" marR="95250" marT="85725" marB="85725"/>
                </a:tc>
              </a:tr>
            </a:tbl>
          </a:graphicData>
        </a:graphic>
      </p:graphicFrame>
      <p:sp>
        <p:nvSpPr>
          <p:cNvPr id="3" name="矩形 2"/>
          <p:cNvSpPr/>
          <p:nvPr/>
        </p:nvSpPr>
        <p:spPr>
          <a:xfrm>
            <a:off x="971600" y="332656"/>
            <a:ext cx="6048672" cy="646331"/>
          </a:xfrm>
          <a:prstGeom prst="rect">
            <a:avLst/>
          </a:prstGeom>
        </p:spPr>
        <p:txBody>
          <a:bodyPr wrap="square">
            <a:spAutoFit/>
          </a:bodyPr>
          <a:lstStyle/>
          <a:p>
            <a:r>
              <a:rPr lang="en-US" altLang="zh-CN"/>
              <a:t>&lt;tx:annotation-driven transaction-manager=</a:t>
            </a:r>
            <a:r>
              <a:rPr lang="en-US" altLang="zh-CN" i="1"/>
              <a:t>"txManager" mode="proxy" proxy-target-class="false" order="1"/&gt;</a:t>
            </a:r>
            <a:endParaRPr lang="zh-CN" altLang="en-US"/>
          </a:p>
        </p:txBody>
      </p:sp>
    </p:spTree>
    <p:extLst>
      <p:ext uri="{BB962C8B-B14F-4D97-AF65-F5344CB8AC3E}">
        <p14:creationId xmlns:p14="http://schemas.microsoft.com/office/powerpoint/2010/main" val="373706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9752" y="188640"/>
            <a:ext cx="4536504" cy="369332"/>
          </a:xfrm>
          <a:prstGeom prst="rect">
            <a:avLst/>
          </a:prstGeom>
          <a:noFill/>
        </p:spPr>
        <p:txBody>
          <a:bodyPr wrap="square" rtlCol="0">
            <a:spAutoFit/>
          </a:bodyPr>
          <a:lstStyle/>
          <a:p>
            <a:r>
              <a:rPr lang="en-US" altLang="zh-CN" smtClean="0"/>
              <a:t>JDK </a:t>
            </a:r>
            <a:r>
              <a:rPr lang="zh-CN" altLang="en-US" b="1" smtClean="0"/>
              <a:t>动态</a:t>
            </a:r>
            <a:r>
              <a:rPr lang="zh-CN" altLang="en-US" smtClean="0"/>
              <a:t>代理：在真正运行时才进行代理</a:t>
            </a:r>
            <a:endParaRPr lang="zh-CN" altLang="en-US"/>
          </a:p>
        </p:txBody>
      </p:sp>
      <p:sp>
        <p:nvSpPr>
          <p:cNvPr id="4" name="矩形 3"/>
          <p:cNvSpPr/>
          <p:nvPr/>
        </p:nvSpPr>
        <p:spPr>
          <a:xfrm>
            <a:off x="395536" y="945594"/>
            <a:ext cx="2520280" cy="646331"/>
          </a:xfrm>
          <a:prstGeom prst="rect">
            <a:avLst/>
          </a:prstGeom>
        </p:spPr>
        <p:txBody>
          <a:bodyPr wrap="square">
            <a:spAutoFit/>
          </a:bodyPr>
          <a:lstStyle/>
          <a:p>
            <a:r>
              <a:rPr lang="en-US" altLang="zh-CN" sz="1200" b="1">
                <a:solidFill>
                  <a:srgbClr val="7F0055"/>
                </a:solidFill>
                <a:latin typeface="Consolas"/>
              </a:rPr>
              <a:t>public</a:t>
            </a:r>
            <a:r>
              <a:rPr lang="en-US" altLang="zh-CN" sz="1200" b="1">
                <a:solidFill>
                  <a:srgbClr val="000000"/>
                </a:solidFill>
                <a:latin typeface="Consolas"/>
              </a:rPr>
              <a:t> </a:t>
            </a:r>
            <a:r>
              <a:rPr lang="en-US" altLang="zh-CN" sz="1200" b="1">
                <a:solidFill>
                  <a:srgbClr val="7F0055"/>
                </a:solidFill>
                <a:latin typeface="Consolas"/>
              </a:rPr>
              <a:t>interface</a:t>
            </a:r>
            <a:r>
              <a:rPr lang="en-US" altLang="zh-CN" sz="1200" b="1">
                <a:solidFill>
                  <a:srgbClr val="000000"/>
                </a:solidFill>
                <a:latin typeface="Consolas"/>
              </a:rPr>
              <a:t> Animal {</a:t>
            </a:r>
          </a:p>
          <a:p>
            <a:r>
              <a:rPr lang="en-US" altLang="zh-CN" sz="1200" b="1">
                <a:solidFill>
                  <a:srgbClr val="7F0055"/>
                </a:solidFill>
                <a:latin typeface="Consolas"/>
              </a:rPr>
              <a:t> </a:t>
            </a:r>
            <a:r>
              <a:rPr lang="en-US" altLang="zh-CN" sz="1200" b="1" smtClean="0">
                <a:solidFill>
                  <a:srgbClr val="7F0055"/>
                </a:solidFill>
                <a:latin typeface="Consolas"/>
              </a:rPr>
              <a:t> void</a:t>
            </a:r>
            <a:r>
              <a:rPr lang="en-US" altLang="zh-CN" sz="1200" b="1" smtClean="0">
                <a:solidFill>
                  <a:srgbClr val="000000"/>
                </a:solidFill>
                <a:latin typeface="Consolas"/>
              </a:rPr>
              <a:t> </a:t>
            </a:r>
            <a:r>
              <a:rPr lang="en-US" altLang="zh-CN" sz="1200" b="1">
                <a:solidFill>
                  <a:srgbClr val="000000"/>
                </a:solidFill>
                <a:highlight>
                  <a:srgbClr val="D4D4D4"/>
                </a:highlight>
                <a:latin typeface="Consolas"/>
              </a:rPr>
              <a:t>eat(String </a:t>
            </a:r>
            <a:r>
              <a:rPr lang="en-US" altLang="zh-CN" sz="1200" b="1">
                <a:solidFill>
                  <a:srgbClr val="6A3E3E"/>
                </a:solidFill>
                <a:highlight>
                  <a:srgbClr val="D4D4D4"/>
                </a:highlight>
                <a:latin typeface="Consolas"/>
              </a:rPr>
              <a:t>food</a:t>
            </a:r>
            <a:r>
              <a:rPr lang="en-US" altLang="zh-CN" sz="1200" b="1">
                <a:solidFill>
                  <a:srgbClr val="000000"/>
                </a:solidFill>
                <a:highlight>
                  <a:srgbClr val="D4D4D4"/>
                </a:highlight>
                <a:latin typeface="Consolas"/>
              </a:rPr>
              <a:t>);</a:t>
            </a:r>
          </a:p>
          <a:p>
            <a:r>
              <a:rPr lang="en-US" altLang="zh-CN" sz="1200">
                <a:solidFill>
                  <a:srgbClr val="000000"/>
                </a:solidFill>
                <a:latin typeface="Consolas"/>
              </a:rPr>
              <a:t>}</a:t>
            </a:r>
            <a:endParaRPr lang="zh-CN" altLang="en-US" sz="1200"/>
          </a:p>
        </p:txBody>
      </p:sp>
      <p:sp>
        <p:nvSpPr>
          <p:cNvPr id="5" name="矩形 4"/>
          <p:cNvSpPr/>
          <p:nvPr/>
        </p:nvSpPr>
        <p:spPr>
          <a:xfrm>
            <a:off x="3419872" y="692696"/>
            <a:ext cx="4572000" cy="1384995"/>
          </a:xfrm>
          <a:prstGeom prst="rect">
            <a:avLst/>
          </a:prstGeom>
        </p:spPr>
        <p:txBody>
          <a:bodyPr>
            <a:spAutoFit/>
          </a:bodyPr>
          <a:lstStyle/>
          <a:p>
            <a:r>
              <a:rPr lang="en-US" altLang="zh-CN" sz="1200" b="1">
                <a:solidFill>
                  <a:srgbClr val="7F0055"/>
                </a:solidFill>
                <a:latin typeface="Consolas"/>
              </a:rPr>
              <a:t>public</a:t>
            </a:r>
            <a:r>
              <a:rPr lang="en-US" altLang="zh-CN" sz="1200" b="1">
                <a:solidFill>
                  <a:srgbClr val="000000"/>
                </a:solidFill>
                <a:latin typeface="Consolas"/>
              </a:rPr>
              <a:t> </a:t>
            </a:r>
            <a:r>
              <a:rPr lang="en-US" altLang="zh-CN" sz="1200" b="1">
                <a:solidFill>
                  <a:srgbClr val="7F0055"/>
                </a:solidFill>
                <a:latin typeface="Consolas"/>
              </a:rPr>
              <a:t>class</a:t>
            </a:r>
            <a:r>
              <a:rPr lang="en-US" altLang="zh-CN" sz="1200" b="1">
                <a:solidFill>
                  <a:srgbClr val="000000"/>
                </a:solidFill>
                <a:latin typeface="Consolas"/>
              </a:rPr>
              <a:t> Dog </a:t>
            </a:r>
            <a:r>
              <a:rPr lang="en-US" altLang="zh-CN" sz="1200" b="1">
                <a:solidFill>
                  <a:srgbClr val="7F0055"/>
                </a:solidFill>
                <a:latin typeface="Consolas"/>
              </a:rPr>
              <a:t>implements</a:t>
            </a:r>
            <a:r>
              <a:rPr lang="en-US" altLang="zh-CN" sz="1200" b="1">
                <a:solidFill>
                  <a:srgbClr val="000000"/>
                </a:solidFill>
                <a:latin typeface="Consolas"/>
              </a:rPr>
              <a:t> Animal{</a:t>
            </a:r>
          </a:p>
          <a:p>
            <a:endParaRPr lang="zh-CN" altLang="en-US" sz="1200">
              <a:latin typeface="Consolas"/>
            </a:endParaRPr>
          </a:p>
          <a:p>
            <a:r>
              <a:rPr lang="en-US" altLang="zh-CN" sz="1200" smtClean="0">
                <a:solidFill>
                  <a:srgbClr val="646464"/>
                </a:solidFill>
                <a:latin typeface="Consolas"/>
              </a:rPr>
              <a:t>  @</a:t>
            </a:r>
            <a:r>
              <a:rPr lang="en-US" altLang="zh-CN" sz="1200">
                <a:solidFill>
                  <a:srgbClr val="646464"/>
                </a:solidFill>
                <a:latin typeface="Consolas"/>
              </a:rPr>
              <a:t>Override</a:t>
            </a:r>
          </a:p>
          <a:p>
            <a:r>
              <a:rPr lang="en-US" altLang="zh-CN" sz="1200" b="1" smtClean="0">
                <a:solidFill>
                  <a:srgbClr val="7F0055"/>
                </a:solidFill>
                <a:latin typeface="Consolas"/>
              </a:rPr>
              <a:t>  public</a:t>
            </a:r>
            <a:r>
              <a:rPr lang="en-US" altLang="zh-CN" sz="1200" b="1" smtClean="0">
                <a:solidFill>
                  <a:srgbClr val="000000"/>
                </a:solidFill>
                <a:latin typeface="Consolas"/>
              </a:rPr>
              <a:t> </a:t>
            </a:r>
            <a:r>
              <a:rPr lang="en-US" altLang="zh-CN" sz="1200" b="1">
                <a:solidFill>
                  <a:srgbClr val="7F0055"/>
                </a:solidFill>
                <a:latin typeface="Consolas"/>
              </a:rPr>
              <a:t>void</a:t>
            </a:r>
            <a:r>
              <a:rPr lang="en-US" altLang="zh-CN" sz="1200" b="1">
                <a:solidFill>
                  <a:srgbClr val="000000"/>
                </a:solidFill>
                <a:latin typeface="Consolas"/>
              </a:rPr>
              <a:t> eat(String </a:t>
            </a:r>
            <a:r>
              <a:rPr lang="en-US" altLang="zh-CN" sz="1200" b="1">
                <a:solidFill>
                  <a:srgbClr val="6A3E3E"/>
                </a:solidFill>
                <a:latin typeface="Consolas"/>
              </a:rPr>
              <a:t>food</a:t>
            </a:r>
            <a:r>
              <a:rPr lang="en-US" altLang="zh-CN" sz="1200" b="1">
                <a:solidFill>
                  <a:srgbClr val="000000"/>
                </a:solidFill>
                <a:latin typeface="Consolas"/>
              </a:rPr>
              <a:t>) {</a:t>
            </a:r>
          </a:p>
          <a:p>
            <a:r>
              <a:rPr lang="en-US" altLang="zh-CN" sz="1200" smtClean="0">
                <a:solidFill>
                  <a:srgbClr val="000000"/>
                </a:solidFill>
                <a:latin typeface="Consolas"/>
              </a:rPr>
              <a:t>    System.</a:t>
            </a:r>
            <a:r>
              <a:rPr lang="en-US" altLang="zh-CN" sz="1200" b="1" i="1" smtClean="0">
                <a:solidFill>
                  <a:srgbClr val="0000C0"/>
                </a:solidFill>
                <a:latin typeface="Consolas"/>
              </a:rPr>
              <a:t>out</a:t>
            </a:r>
            <a:r>
              <a:rPr lang="en-US" altLang="zh-CN" sz="1200" b="1" i="1" smtClean="0">
                <a:solidFill>
                  <a:srgbClr val="000000"/>
                </a:solidFill>
                <a:latin typeface="Consolas"/>
              </a:rPr>
              <a:t>.println</a:t>
            </a:r>
            <a:r>
              <a:rPr lang="en-US" altLang="zh-CN" sz="1200" b="1" i="1">
                <a:solidFill>
                  <a:srgbClr val="000000"/>
                </a:solidFill>
                <a:latin typeface="Consolas"/>
              </a:rPr>
              <a:t>(</a:t>
            </a:r>
            <a:r>
              <a:rPr lang="en-US" altLang="zh-CN" sz="1200" b="1" i="1">
                <a:solidFill>
                  <a:srgbClr val="2A00FF"/>
                </a:solidFill>
                <a:latin typeface="Consolas"/>
              </a:rPr>
              <a:t>"a dog eat "</a:t>
            </a:r>
            <a:r>
              <a:rPr lang="en-US" altLang="zh-CN" sz="1200" b="1" i="1">
                <a:solidFill>
                  <a:srgbClr val="000000"/>
                </a:solidFill>
                <a:latin typeface="Consolas"/>
              </a:rPr>
              <a:t> + </a:t>
            </a:r>
            <a:r>
              <a:rPr lang="en-US" altLang="zh-CN" sz="1200" b="1" i="1">
                <a:solidFill>
                  <a:srgbClr val="6A3E3E"/>
                </a:solidFill>
                <a:latin typeface="Consolas"/>
              </a:rPr>
              <a:t>food</a:t>
            </a:r>
            <a:r>
              <a:rPr lang="en-US" altLang="zh-CN" sz="1200" b="1" i="1">
                <a:solidFill>
                  <a:srgbClr val="000000"/>
                </a:solidFill>
                <a:latin typeface="Consolas"/>
              </a:rPr>
              <a:t>);</a:t>
            </a:r>
          </a:p>
          <a:p>
            <a:r>
              <a:rPr lang="en-US" altLang="zh-CN" sz="1200" smtClean="0">
                <a:solidFill>
                  <a:srgbClr val="000000"/>
                </a:solidFill>
                <a:latin typeface="Consolas"/>
              </a:rPr>
              <a:t>  }</a:t>
            </a:r>
            <a:endParaRPr lang="en-US" altLang="zh-CN" sz="1200">
              <a:solidFill>
                <a:srgbClr val="000000"/>
              </a:solidFill>
              <a:latin typeface="Consolas"/>
            </a:endParaRPr>
          </a:p>
          <a:p>
            <a:r>
              <a:rPr lang="en-US" altLang="zh-CN" sz="1200">
                <a:solidFill>
                  <a:srgbClr val="000000"/>
                </a:solidFill>
                <a:latin typeface="Consolas"/>
              </a:rPr>
              <a:t>}</a:t>
            </a:r>
            <a:endParaRPr lang="zh-CN" altLang="en-US" sz="12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1" y="2069794"/>
            <a:ext cx="6719094" cy="2957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1" y="5027065"/>
            <a:ext cx="736282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7118772" y="4687769"/>
            <a:ext cx="1845716"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a:t>插入 </a:t>
            </a:r>
            <a:r>
              <a:rPr lang="en-US" altLang="zh-CN"/>
              <a:t>before</a:t>
            </a:r>
            <a:r>
              <a:rPr lang="zh-CN" altLang="en-US"/>
              <a:t>功能</a:t>
            </a:r>
          </a:p>
          <a:p>
            <a:r>
              <a:rPr lang="en-US" altLang="zh-CN"/>
              <a:t>a dog eat </a:t>
            </a:r>
            <a:r>
              <a:rPr lang="zh-CN" altLang="en-US"/>
              <a:t>狗粮</a:t>
            </a:r>
          </a:p>
          <a:p>
            <a:r>
              <a:rPr lang="zh-CN" altLang="en-US"/>
              <a:t>插入 </a:t>
            </a:r>
            <a:r>
              <a:rPr lang="en-US" altLang="zh-CN"/>
              <a:t>after </a:t>
            </a:r>
            <a:r>
              <a:rPr lang="zh-CN" altLang="en-US"/>
              <a:t>功能</a:t>
            </a:r>
          </a:p>
        </p:txBody>
      </p:sp>
      <p:sp>
        <p:nvSpPr>
          <p:cNvPr id="6" name="右箭头 5"/>
          <p:cNvSpPr/>
          <p:nvPr/>
        </p:nvSpPr>
        <p:spPr>
          <a:xfrm>
            <a:off x="5940152" y="5045045"/>
            <a:ext cx="1080120" cy="208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5364088" y="6491477"/>
            <a:ext cx="3024336" cy="276999"/>
          </a:xfrm>
          <a:prstGeom prst="rect">
            <a:avLst/>
          </a:prstGeom>
          <a:noFill/>
        </p:spPr>
        <p:txBody>
          <a:bodyPr wrap="square" rtlCol="0">
            <a:spAutoFit/>
          </a:bodyPr>
          <a:lstStyle/>
          <a:p>
            <a:r>
              <a:rPr lang="zh-CN" altLang="en-US" sz="1200" smtClean="0"/>
              <a:t>必须传接口名，所以必须有接口</a:t>
            </a:r>
            <a:endParaRPr lang="zh-CN" altLang="en-US" sz="1200"/>
          </a:p>
        </p:txBody>
      </p:sp>
      <p:sp>
        <p:nvSpPr>
          <p:cNvPr id="9" name="下箭头 8"/>
          <p:cNvSpPr/>
          <p:nvPr/>
        </p:nvSpPr>
        <p:spPr>
          <a:xfrm>
            <a:off x="5940152" y="6237312"/>
            <a:ext cx="45719" cy="254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89575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86" y="1124744"/>
            <a:ext cx="33528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9552" y="620688"/>
            <a:ext cx="3335034" cy="369332"/>
          </a:xfrm>
          <a:prstGeom prst="rect">
            <a:avLst/>
          </a:prstGeom>
          <a:noFill/>
        </p:spPr>
        <p:txBody>
          <a:bodyPr wrap="square" rtlCol="0">
            <a:spAutoFit/>
          </a:bodyPr>
          <a:lstStyle/>
          <a:p>
            <a:r>
              <a:rPr lang="zh-CN" altLang="en-US"/>
              <a:t>声明式事务配置：（最常用）</a:t>
            </a:r>
          </a:p>
        </p:txBody>
      </p:sp>
      <p:sp>
        <p:nvSpPr>
          <p:cNvPr id="6" name="矩形 5"/>
          <p:cNvSpPr/>
          <p:nvPr/>
        </p:nvSpPr>
        <p:spPr>
          <a:xfrm>
            <a:off x="4355976" y="404664"/>
            <a:ext cx="4572000" cy="2862322"/>
          </a:xfrm>
          <a:prstGeom prst="rect">
            <a:avLst/>
          </a:prstGeom>
        </p:spPr>
        <p:txBody>
          <a:bodyPr>
            <a:spAutoFit/>
          </a:bodyPr>
          <a:lstStyle/>
          <a:p>
            <a:r>
              <a:rPr lang="zh-CN" altLang="zh-CN"/>
              <a:t>在使用代理时，您应该将</a:t>
            </a:r>
            <a:r>
              <a:rPr lang="en-US" altLang="zh-CN"/>
              <a:t>@Transactional</a:t>
            </a:r>
            <a:r>
              <a:rPr lang="zh-CN" altLang="zh-CN"/>
              <a:t>注解仅应用于具有</a:t>
            </a:r>
            <a:r>
              <a:rPr lang="en-US" altLang="zh-CN" i="1"/>
              <a:t>public</a:t>
            </a:r>
            <a:r>
              <a:rPr lang="en-US" altLang="zh-CN"/>
              <a:t> </a:t>
            </a:r>
            <a:r>
              <a:rPr lang="zh-CN" altLang="zh-CN"/>
              <a:t>可见性的方法</a:t>
            </a:r>
            <a:r>
              <a:rPr lang="zh-CN" altLang="zh-CN" smtClean="0"/>
              <a:t>。</a:t>
            </a:r>
            <a:endParaRPr lang="en-US" altLang="zh-CN" smtClean="0"/>
          </a:p>
          <a:p>
            <a:endParaRPr lang="en-US" altLang="zh-CN" smtClean="0"/>
          </a:p>
          <a:p>
            <a:r>
              <a:rPr lang="zh-CN" altLang="zh-CN" smtClean="0"/>
              <a:t>如果</a:t>
            </a:r>
            <a:r>
              <a:rPr lang="zh-CN" altLang="zh-CN"/>
              <a:t>使用 </a:t>
            </a:r>
            <a:r>
              <a:rPr lang="en-US" altLang="zh-CN"/>
              <a:t>@Transactional</a:t>
            </a:r>
            <a:r>
              <a:rPr lang="zh-CN" altLang="zh-CN"/>
              <a:t>注解对</a:t>
            </a:r>
            <a:r>
              <a:rPr lang="en-US" altLang="zh-CN"/>
              <a:t> protected, private </a:t>
            </a:r>
            <a:r>
              <a:rPr lang="zh-CN" altLang="zh-CN"/>
              <a:t>或</a:t>
            </a:r>
            <a:r>
              <a:rPr lang="en-US" altLang="zh-CN"/>
              <a:t> package</a:t>
            </a:r>
            <a:r>
              <a:rPr lang="zh-CN" altLang="zh-CN"/>
              <a:t>可见的方法进行注解，则不会引发错误，但注解的方法不会显示已配置的事务设置</a:t>
            </a:r>
            <a:r>
              <a:rPr lang="zh-CN" altLang="zh-CN" smtClean="0"/>
              <a:t>。</a:t>
            </a:r>
            <a:endParaRPr lang="en-US" altLang="zh-CN" smtClean="0"/>
          </a:p>
          <a:p>
            <a:endParaRPr lang="en-US" altLang="zh-CN" smtClean="0"/>
          </a:p>
          <a:p>
            <a:r>
              <a:rPr lang="zh-CN" altLang="zh-CN" smtClean="0"/>
              <a:t>如果</a:t>
            </a:r>
            <a:r>
              <a:rPr lang="zh-CN" altLang="zh-CN"/>
              <a:t>您需要注解非</a:t>
            </a:r>
            <a:r>
              <a:rPr lang="en-US" altLang="zh-CN"/>
              <a:t>public </a:t>
            </a:r>
            <a:r>
              <a:rPr lang="zh-CN" altLang="zh-CN"/>
              <a:t>方法，请考虑使用</a:t>
            </a:r>
            <a:r>
              <a:rPr lang="en-US" altLang="zh-CN"/>
              <a:t>AspectJ</a:t>
            </a:r>
            <a:endParaRPr lang="zh-CN" altLang="en-US"/>
          </a:p>
        </p:txBody>
      </p:sp>
      <p:sp>
        <p:nvSpPr>
          <p:cNvPr id="7" name="矩形 6"/>
          <p:cNvSpPr/>
          <p:nvPr/>
        </p:nvSpPr>
        <p:spPr>
          <a:xfrm>
            <a:off x="827584" y="3789040"/>
            <a:ext cx="45720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smtClean="0"/>
              <a:t>Spring</a:t>
            </a:r>
            <a:r>
              <a:rPr lang="zh-CN" altLang="en-US" smtClean="0"/>
              <a:t>团队</a:t>
            </a:r>
            <a:r>
              <a:rPr lang="zh-CN" altLang="zh-CN" smtClean="0"/>
              <a:t>建议</a:t>
            </a:r>
            <a:r>
              <a:rPr lang="zh-CN" altLang="zh-CN"/>
              <a:t>您只使用 </a:t>
            </a:r>
            <a:r>
              <a:rPr lang="en-US" altLang="zh-CN"/>
              <a:t>@Transactional</a:t>
            </a:r>
            <a:r>
              <a:rPr lang="zh-CN" altLang="zh-CN"/>
              <a:t>注解来注解具体类（以及具体类的方法），而不是注解接口</a:t>
            </a:r>
            <a:endParaRPr lang="zh-CN" altLang="en-US"/>
          </a:p>
        </p:txBody>
      </p:sp>
      <p:sp>
        <p:nvSpPr>
          <p:cNvPr id="5" name="TextBox 4"/>
          <p:cNvSpPr txBox="1"/>
          <p:nvPr/>
        </p:nvSpPr>
        <p:spPr>
          <a:xfrm>
            <a:off x="822647" y="5157192"/>
            <a:ext cx="7416824"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mtClean="0"/>
              <a:t>进一步了解：</a:t>
            </a:r>
            <a:endParaRPr lang="en-US" altLang="zh-CN" smtClean="0"/>
          </a:p>
          <a:p>
            <a:r>
              <a:rPr lang="en-US" altLang="zh-CN" smtClean="0"/>
              <a:t>http</a:t>
            </a:r>
            <a:r>
              <a:rPr lang="en-US" altLang="zh-CN"/>
              <a:t>://</a:t>
            </a:r>
            <a:r>
              <a:rPr lang="en-US" altLang="zh-CN" smtClean="0"/>
              <a:t>blog.51cto.com/netpeak/1895393</a:t>
            </a:r>
            <a:endParaRPr lang="en-US" altLang="zh-CN"/>
          </a:p>
          <a:p>
            <a:r>
              <a:rPr lang="en-US" altLang="zh-CN" smtClean="0"/>
              <a:t>https</a:t>
            </a:r>
            <a:r>
              <a:rPr lang="en-US" altLang="zh-CN"/>
              <a:t>://</a:t>
            </a:r>
            <a:r>
              <a:rPr lang="en-US" altLang="zh-CN" smtClean="0"/>
              <a:t>gitbook.cn/books/5a50d33d632b9322004ea5b9/index.html</a:t>
            </a:r>
          </a:p>
        </p:txBody>
      </p:sp>
    </p:spTree>
    <p:extLst>
      <p:ext uri="{BB962C8B-B14F-4D97-AF65-F5344CB8AC3E}">
        <p14:creationId xmlns:p14="http://schemas.microsoft.com/office/powerpoint/2010/main" val="22994310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1268760"/>
            <a:ext cx="7200800" cy="5047536"/>
          </a:xfrm>
          <a:prstGeom prst="rect">
            <a:avLst/>
          </a:prstGeom>
        </p:spPr>
        <p:txBody>
          <a:bodyPr wrap="square">
            <a:spAutoFit/>
          </a:bodyPr>
          <a:lstStyle/>
          <a:p>
            <a:r>
              <a:rPr lang="en-US" altLang="zh-CN" sz="1400">
                <a:solidFill>
                  <a:srgbClr val="646464"/>
                </a:solidFill>
                <a:latin typeface="Consolas"/>
              </a:rPr>
              <a:t>@Target</a:t>
            </a:r>
            <a:r>
              <a:rPr lang="en-US" altLang="zh-CN" sz="1400">
                <a:solidFill>
                  <a:srgbClr val="000000"/>
                </a:solidFill>
                <a:latin typeface="Consolas"/>
              </a:rPr>
              <a:t>({ElementType.</a:t>
            </a:r>
            <a:r>
              <a:rPr lang="en-US" altLang="zh-CN" sz="1400" b="1" i="1">
                <a:solidFill>
                  <a:srgbClr val="0000C0"/>
                </a:solidFill>
                <a:latin typeface="Consolas"/>
              </a:rPr>
              <a:t>METHOD</a:t>
            </a:r>
            <a:r>
              <a:rPr lang="en-US" altLang="zh-CN" sz="1400" b="1" i="1">
                <a:solidFill>
                  <a:srgbClr val="000000"/>
                </a:solidFill>
                <a:latin typeface="Consolas"/>
              </a:rPr>
              <a:t>, ElementType.</a:t>
            </a:r>
            <a:r>
              <a:rPr lang="en-US" altLang="zh-CN" sz="1400" b="1" i="1">
                <a:solidFill>
                  <a:srgbClr val="0000C0"/>
                </a:solidFill>
                <a:latin typeface="Consolas"/>
              </a:rPr>
              <a:t>TYPE</a:t>
            </a:r>
            <a:r>
              <a:rPr lang="en-US" altLang="zh-CN" sz="1400" b="1" i="1">
                <a:solidFill>
                  <a:srgbClr val="000000"/>
                </a:solidFill>
                <a:latin typeface="Consolas"/>
              </a:rPr>
              <a:t>})</a:t>
            </a:r>
          </a:p>
          <a:p>
            <a:r>
              <a:rPr lang="en-US" altLang="zh-CN" sz="1400">
                <a:solidFill>
                  <a:srgbClr val="646464"/>
                </a:solidFill>
                <a:latin typeface="Consolas"/>
              </a:rPr>
              <a:t>@Retention</a:t>
            </a:r>
            <a:r>
              <a:rPr lang="en-US" altLang="zh-CN" sz="1400">
                <a:solidFill>
                  <a:srgbClr val="000000"/>
                </a:solidFill>
                <a:latin typeface="Consolas"/>
              </a:rPr>
              <a:t>(RetentionPolicy.</a:t>
            </a:r>
            <a:r>
              <a:rPr lang="en-US" altLang="zh-CN" sz="1400" b="1" i="1">
                <a:solidFill>
                  <a:srgbClr val="0000C0"/>
                </a:solidFill>
                <a:latin typeface="Consolas"/>
              </a:rPr>
              <a:t>RUNTIME</a:t>
            </a:r>
            <a:r>
              <a:rPr lang="en-US" altLang="zh-CN" sz="1400" b="1" i="1">
                <a:solidFill>
                  <a:srgbClr val="000000"/>
                </a:solidFill>
                <a:latin typeface="Consolas"/>
              </a:rPr>
              <a:t>)</a:t>
            </a:r>
          </a:p>
          <a:p>
            <a:r>
              <a:rPr lang="en-US" altLang="zh-CN" sz="1400">
                <a:solidFill>
                  <a:srgbClr val="646464"/>
                </a:solidFill>
                <a:latin typeface="Consolas"/>
              </a:rPr>
              <a:t>@Inherited</a:t>
            </a:r>
          </a:p>
          <a:p>
            <a:r>
              <a:rPr lang="en-US" altLang="zh-CN" sz="1400">
                <a:solidFill>
                  <a:srgbClr val="646464"/>
                </a:solidFill>
                <a:latin typeface="Consolas"/>
              </a:rPr>
              <a:t>@Documented</a:t>
            </a:r>
          </a:p>
          <a:p>
            <a:r>
              <a:rPr lang="en-US" altLang="zh-CN" sz="1400" b="1">
                <a:solidFill>
                  <a:srgbClr val="7F0055"/>
                </a:solidFill>
                <a:latin typeface="Consolas"/>
              </a:rPr>
              <a:t>public</a:t>
            </a:r>
            <a:r>
              <a:rPr lang="en-US" altLang="zh-CN" sz="1400" b="1">
                <a:solidFill>
                  <a:srgbClr val="000000"/>
                </a:solidFill>
                <a:latin typeface="Consolas"/>
              </a:rPr>
              <a:t> </a:t>
            </a:r>
            <a:r>
              <a:rPr lang="en-US" altLang="zh-CN" sz="1400" b="1">
                <a:solidFill>
                  <a:srgbClr val="7F0055"/>
                </a:solidFill>
                <a:latin typeface="Consolas"/>
              </a:rPr>
              <a:t>@interface</a:t>
            </a:r>
            <a:r>
              <a:rPr lang="en-US" altLang="zh-CN" sz="1400" b="1">
                <a:solidFill>
                  <a:srgbClr val="000000"/>
                </a:solidFill>
                <a:latin typeface="Consolas"/>
              </a:rPr>
              <a:t> </a:t>
            </a:r>
            <a:r>
              <a:rPr lang="en-US" altLang="zh-CN" sz="1400" b="1">
                <a:solidFill>
                  <a:srgbClr val="646464"/>
                </a:solidFill>
                <a:latin typeface="Consolas"/>
              </a:rPr>
              <a:t>Transactional</a:t>
            </a:r>
            <a:r>
              <a:rPr lang="en-US" altLang="zh-CN" sz="1400" b="1">
                <a:solidFill>
                  <a:srgbClr val="000000"/>
                </a:solidFill>
                <a:latin typeface="Consolas"/>
              </a:rPr>
              <a:t> {</a:t>
            </a:r>
          </a:p>
          <a:p>
            <a:r>
              <a:rPr lang="en-US" altLang="zh-CN" sz="1400">
                <a:solidFill>
                  <a:srgbClr val="000000"/>
                </a:solidFill>
                <a:latin typeface="Consolas"/>
              </a:rPr>
              <a:t>String value() </a:t>
            </a:r>
            <a:r>
              <a:rPr lang="en-US" altLang="zh-CN" sz="1400" b="1">
                <a:solidFill>
                  <a:srgbClr val="7F0055"/>
                </a:solidFill>
                <a:latin typeface="Consolas"/>
              </a:rPr>
              <a:t>default</a:t>
            </a:r>
            <a:r>
              <a:rPr lang="en-US" altLang="zh-CN" sz="1400" b="1">
                <a:solidFill>
                  <a:srgbClr val="000000"/>
                </a:solidFill>
                <a:latin typeface="Consolas"/>
              </a:rPr>
              <a:t> </a:t>
            </a:r>
            <a:r>
              <a:rPr lang="en-US" altLang="zh-CN" sz="1400" b="1">
                <a:solidFill>
                  <a:srgbClr val="2A00FF"/>
                </a:solidFill>
                <a:latin typeface="Consolas"/>
              </a:rPr>
              <a:t>""</a:t>
            </a:r>
            <a:r>
              <a:rPr lang="en-US" altLang="zh-CN" sz="1400" b="1">
                <a:solidFill>
                  <a:srgbClr val="000000"/>
                </a:solidFill>
                <a:latin typeface="Consolas"/>
              </a:rPr>
              <a:t>;</a:t>
            </a:r>
          </a:p>
          <a:p>
            <a:endParaRPr lang="zh-CN" altLang="en-US" sz="1400">
              <a:latin typeface="Consolas"/>
            </a:endParaRPr>
          </a:p>
          <a:p>
            <a:r>
              <a:rPr lang="en-US" altLang="zh-CN" sz="1400">
                <a:solidFill>
                  <a:srgbClr val="000000"/>
                </a:solidFill>
                <a:latin typeface="Consolas"/>
              </a:rPr>
              <a:t>Propagation propagation() </a:t>
            </a:r>
            <a:r>
              <a:rPr lang="en-US" altLang="zh-CN" sz="1400" b="1">
                <a:solidFill>
                  <a:srgbClr val="7F0055"/>
                </a:solidFill>
                <a:latin typeface="Consolas"/>
              </a:rPr>
              <a:t>default</a:t>
            </a:r>
            <a:r>
              <a:rPr lang="en-US" altLang="zh-CN" sz="1400" b="1">
                <a:solidFill>
                  <a:srgbClr val="000000"/>
                </a:solidFill>
                <a:latin typeface="Consolas"/>
              </a:rPr>
              <a:t> Propagation.</a:t>
            </a:r>
            <a:r>
              <a:rPr lang="en-US" altLang="zh-CN" sz="1400" b="1" i="1">
                <a:solidFill>
                  <a:srgbClr val="0000C0"/>
                </a:solidFill>
                <a:latin typeface="Consolas"/>
              </a:rPr>
              <a:t>REQUIRED</a:t>
            </a:r>
            <a:r>
              <a:rPr lang="en-US" altLang="zh-CN" sz="1400" b="1" i="1">
                <a:solidFill>
                  <a:srgbClr val="000000"/>
                </a:solidFill>
                <a:latin typeface="Consolas"/>
              </a:rPr>
              <a:t>;</a:t>
            </a:r>
          </a:p>
          <a:p>
            <a:endParaRPr lang="zh-CN" altLang="en-US" sz="1400">
              <a:latin typeface="Consolas"/>
            </a:endParaRPr>
          </a:p>
          <a:p>
            <a:r>
              <a:rPr lang="en-US" altLang="zh-CN" sz="1400">
                <a:solidFill>
                  <a:srgbClr val="000000"/>
                </a:solidFill>
                <a:latin typeface="Consolas"/>
              </a:rPr>
              <a:t>Isolation isolation() </a:t>
            </a:r>
            <a:r>
              <a:rPr lang="en-US" altLang="zh-CN" sz="1400" b="1">
                <a:solidFill>
                  <a:srgbClr val="7F0055"/>
                </a:solidFill>
                <a:latin typeface="Consolas"/>
              </a:rPr>
              <a:t>default</a:t>
            </a:r>
            <a:r>
              <a:rPr lang="en-US" altLang="zh-CN" sz="1400" b="1">
                <a:solidFill>
                  <a:srgbClr val="000000"/>
                </a:solidFill>
                <a:latin typeface="Consolas"/>
              </a:rPr>
              <a:t> Isolation.</a:t>
            </a:r>
            <a:r>
              <a:rPr lang="en-US" altLang="zh-CN" sz="1400" b="1" i="1">
                <a:solidFill>
                  <a:srgbClr val="0000C0"/>
                </a:solidFill>
                <a:latin typeface="Consolas"/>
              </a:rPr>
              <a:t>DEFAULT</a:t>
            </a:r>
            <a:r>
              <a:rPr lang="en-US" altLang="zh-CN" sz="1400" b="1" i="1">
                <a:solidFill>
                  <a:srgbClr val="000000"/>
                </a:solidFill>
                <a:latin typeface="Consolas"/>
              </a:rPr>
              <a:t>;</a:t>
            </a:r>
          </a:p>
          <a:p>
            <a:endParaRPr lang="zh-CN" altLang="en-US" sz="1400">
              <a:latin typeface="Consolas"/>
            </a:endParaRPr>
          </a:p>
          <a:p>
            <a:r>
              <a:rPr lang="en-US" altLang="zh-CN" sz="1400" b="1">
                <a:solidFill>
                  <a:srgbClr val="7F0055"/>
                </a:solidFill>
                <a:latin typeface="Consolas"/>
              </a:rPr>
              <a:t>int</a:t>
            </a:r>
            <a:r>
              <a:rPr lang="en-US" altLang="zh-CN" sz="1400" b="1">
                <a:solidFill>
                  <a:srgbClr val="000000"/>
                </a:solidFill>
                <a:latin typeface="Consolas"/>
              </a:rPr>
              <a:t> timeout() </a:t>
            </a:r>
            <a:r>
              <a:rPr lang="en-US" altLang="zh-CN" sz="1400" b="1">
                <a:solidFill>
                  <a:srgbClr val="7F0055"/>
                </a:solidFill>
                <a:latin typeface="Consolas"/>
              </a:rPr>
              <a:t>default</a:t>
            </a:r>
            <a:r>
              <a:rPr lang="en-US" altLang="zh-CN" sz="1400" b="1">
                <a:solidFill>
                  <a:srgbClr val="000000"/>
                </a:solidFill>
                <a:latin typeface="Consolas"/>
              </a:rPr>
              <a:t> TransactionDefinition.</a:t>
            </a:r>
            <a:r>
              <a:rPr lang="en-US" altLang="zh-CN" sz="1400" b="1" i="1">
                <a:solidFill>
                  <a:srgbClr val="0000C0"/>
                </a:solidFill>
                <a:latin typeface="Consolas"/>
              </a:rPr>
              <a:t>TIMEOUT_DEFAULT</a:t>
            </a:r>
            <a:r>
              <a:rPr lang="en-US" altLang="zh-CN" sz="1400" b="1" i="1">
                <a:solidFill>
                  <a:srgbClr val="000000"/>
                </a:solidFill>
                <a:latin typeface="Consolas"/>
              </a:rPr>
              <a:t>;</a:t>
            </a:r>
          </a:p>
          <a:p>
            <a:endParaRPr lang="zh-CN" altLang="en-US" sz="1400">
              <a:latin typeface="Consolas"/>
            </a:endParaRPr>
          </a:p>
          <a:p>
            <a:r>
              <a:rPr lang="en-US" altLang="zh-CN" sz="1400" b="1">
                <a:solidFill>
                  <a:srgbClr val="7F0055"/>
                </a:solidFill>
                <a:latin typeface="Consolas"/>
              </a:rPr>
              <a:t>boolean</a:t>
            </a:r>
            <a:r>
              <a:rPr lang="en-US" altLang="zh-CN" sz="1400" b="1">
                <a:solidFill>
                  <a:srgbClr val="000000"/>
                </a:solidFill>
                <a:latin typeface="Consolas"/>
              </a:rPr>
              <a:t> readOnly() </a:t>
            </a:r>
            <a:r>
              <a:rPr lang="en-US" altLang="zh-CN" sz="1400" b="1">
                <a:solidFill>
                  <a:srgbClr val="7F0055"/>
                </a:solidFill>
                <a:latin typeface="Consolas"/>
              </a:rPr>
              <a:t>default</a:t>
            </a:r>
            <a:r>
              <a:rPr lang="en-US" altLang="zh-CN" sz="1400" b="1">
                <a:solidFill>
                  <a:srgbClr val="000000"/>
                </a:solidFill>
                <a:latin typeface="Consolas"/>
              </a:rPr>
              <a:t> </a:t>
            </a:r>
            <a:r>
              <a:rPr lang="en-US" altLang="zh-CN" sz="1400" b="1">
                <a:solidFill>
                  <a:srgbClr val="7F0055"/>
                </a:solidFill>
                <a:latin typeface="Consolas"/>
              </a:rPr>
              <a:t>false</a:t>
            </a:r>
            <a:r>
              <a:rPr lang="en-US" altLang="zh-CN" sz="1400" b="1">
                <a:solidFill>
                  <a:srgbClr val="000000"/>
                </a:solidFill>
                <a:latin typeface="Consolas"/>
              </a:rPr>
              <a:t>;</a:t>
            </a:r>
          </a:p>
          <a:p>
            <a:endParaRPr lang="zh-CN" altLang="en-US" sz="1400">
              <a:latin typeface="Consolas"/>
            </a:endParaRPr>
          </a:p>
          <a:p>
            <a:r>
              <a:rPr lang="en-US" altLang="zh-CN" sz="1400">
                <a:solidFill>
                  <a:srgbClr val="000000"/>
                </a:solidFill>
                <a:latin typeface="Consolas"/>
              </a:rPr>
              <a:t>Class&lt;? </a:t>
            </a:r>
            <a:r>
              <a:rPr lang="en-US" altLang="zh-CN" sz="1400" b="1">
                <a:solidFill>
                  <a:srgbClr val="7F0055"/>
                </a:solidFill>
                <a:latin typeface="Consolas"/>
              </a:rPr>
              <a:t>extends</a:t>
            </a:r>
            <a:r>
              <a:rPr lang="en-US" altLang="zh-CN" sz="1400" b="1">
                <a:solidFill>
                  <a:srgbClr val="000000"/>
                </a:solidFill>
                <a:latin typeface="Consolas"/>
              </a:rPr>
              <a:t> Throwable&gt;[] rollbackFor() </a:t>
            </a:r>
            <a:r>
              <a:rPr lang="en-US" altLang="zh-CN" sz="1400" b="1">
                <a:solidFill>
                  <a:srgbClr val="7F0055"/>
                </a:solidFill>
                <a:latin typeface="Consolas"/>
              </a:rPr>
              <a:t>default</a:t>
            </a:r>
            <a:r>
              <a:rPr lang="en-US" altLang="zh-CN" sz="1400" b="1">
                <a:solidFill>
                  <a:srgbClr val="000000"/>
                </a:solidFill>
                <a:latin typeface="Consolas"/>
              </a:rPr>
              <a:t> {};</a:t>
            </a:r>
          </a:p>
          <a:p>
            <a:endParaRPr lang="zh-CN" altLang="en-US" sz="1400">
              <a:latin typeface="Consolas"/>
            </a:endParaRPr>
          </a:p>
          <a:p>
            <a:r>
              <a:rPr lang="en-US" altLang="zh-CN" sz="1400">
                <a:solidFill>
                  <a:srgbClr val="000000"/>
                </a:solidFill>
                <a:latin typeface="Consolas"/>
              </a:rPr>
              <a:t>String[] rollbackForClassName() </a:t>
            </a:r>
            <a:r>
              <a:rPr lang="en-US" altLang="zh-CN" sz="1400" b="1">
                <a:solidFill>
                  <a:srgbClr val="7F0055"/>
                </a:solidFill>
                <a:latin typeface="Consolas"/>
              </a:rPr>
              <a:t>default</a:t>
            </a:r>
            <a:r>
              <a:rPr lang="en-US" altLang="zh-CN" sz="1400" b="1">
                <a:solidFill>
                  <a:srgbClr val="000000"/>
                </a:solidFill>
                <a:latin typeface="Consolas"/>
              </a:rPr>
              <a:t> {};</a:t>
            </a:r>
          </a:p>
          <a:p>
            <a:endParaRPr lang="zh-CN" altLang="en-US" sz="1400">
              <a:latin typeface="Consolas"/>
            </a:endParaRPr>
          </a:p>
          <a:p>
            <a:r>
              <a:rPr lang="en-US" altLang="zh-CN" sz="1400">
                <a:solidFill>
                  <a:srgbClr val="000000"/>
                </a:solidFill>
                <a:latin typeface="Consolas"/>
              </a:rPr>
              <a:t>Class&lt;? </a:t>
            </a:r>
            <a:r>
              <a:rPr lang="en-US" altLang="zh-CN" sz="1400" b="1">
                <a:solidFill>
                  <a:srgbClr val="7F0055"/>
                </a:solidFill>
                <a:latin typeface="Consolas"/>
              </a:rPr>
              <a:t>extends</a:t>
            </a:r>
            <a:r>
              <a:rPr lang="en-US" altLang="zh-CN" sz="1400" b="1">
                <a:solidFill>
                  <a:srgbClr val="000000"/>
                </a:solidFill>
                <a:latin typeface="Consolas"/>
              </a:rPr>
              <a:t> Throwable&gt;[] noRollbackFor() </a:t>
            </a:r>
            <a:r>
              <a:rPr lang="en-US" altLang="zh-CN" sz="1400" b="1">
                <a:solidFill>
                  <a:srgbClr val="7F0055"/>
                </a:solidFill>
                <a:latin typeface="Consolas"/>
              </a:rPr>
              <a:t>default</a:t>
            </a:r>
            <a:r>
              <a:rPr lang="en-US" altLang="zh-CN" sz="1400" b="1">
                <a:solidFill>
                  <a:srgbClr val="000000"/>
                </a:solidFill>
                <a:latin typeface="Consolas"/>
              </a:rPr>
              <a:t> {};</a:t>
            </a:r>
          </a:p>
          <a:p>
            <a:endParaRPr lang="zh-CN" altLang="en-US" sz="1400">
              <a:latin typeface="Consolas"/>
            </a:endParaRPr>
          </a:p>
          <a:p>
            <a:r>
              <a:rPr lang="en-US" altLang="zh-CN" sz="1400">
                <a:solidFill>
                  <a:srgbClr val="000000"/>
                </a:solidFill>
                <a:latin typeface="Consolas"/>
              </a:rPr>
              <a:t>String[] noRollbackForClassName() </a:t>
            </a:r>
            <a:r>
              <a:rPr lang="en-US" altLang="zh-CN" sz="1400" b="1">
                <a:solidFill>
                  <a:srgbClr val="7F0055"/>
                </a:solidFill>
                <a:latin typeface="Consolas"/>
              </a:rPr>
              <a:t>default</a:t>
            </a:r>
            <a:r>
              <a:rPr lang="en-US" altLang="zh-CN" sz="1400" b="1">
                <a:solidFill>
                  <a:srgbClr val="000000"/>
                </a:solidFill>
                <a:latin typeface="Consolas"/>
              </a:rPr>
              <a:t> {};</a:t>
            </a:r>
          </a:p>
          <a:p>
            <a:r>
              <a:rPr lang="en-US" altLang="zh-CN" sz="1400">
                <a:solidFill>
                  <a:srgbClr val="000000"/>
                </a:solidFill>
                <a:latin typeface="Consolas"/>
              </a:rPr>
              <a:t>}</a:t>
            </a:r>
            <a:endParaRPr lang="zh-CN" altLang="en-US" sz="1400"/>
          </a:p>
        </p:txBody>
      </p:sp>
      <p:sp>
        <p:nvSpPr>
          <p:cNvPr id="2" name="矩形 1"/>
          <p:cNvSpPr/>
          <p:nvPr/>
        </p:nvSpPr>
        <p:spPr>
          <a:xfrm>
            <a:off x="1835696" y="404664"/>
            <a:ext cx="2422458" cy="369332"/>
          </a:xfrm>
          <a:prstGeom prst="rect">
            <a:avLst/>
          </a:prstGeom>
        </p:spPr>
        <p:txBody>
          <a:bodyPr wrap="none">
            <a:spAutoFit/>
          </a:bodyPr>
          <a:lstStyle/>
          <a:p>
            <a:r>
              <a:rPr lang="en-US" altLang="zh-CN" b="1" smtClean="0">
                <a:solidFill>
                  <a:srgbClr val="646464"/>
                </a:solidFill>
                <a:latin typeface="Consolas"/>
              </a:rPr>
              <a:t>Transactional</a:t>
            </a:r>
            <a:r>
              <a:rPr lang="zh-CN" altLang="en-US" b="1" smtClean="0">
                <a:solidFill>
                  <a:srgbClr val="646464"/>
                </a:solidFill>
                <a:latin typeface="Consolas"/>
              </a:rPr>
              <a:t>注解</a:t>
            </a:r>
            <a:r>
              <a:rPr lang="en-US" altLang="zh-CN" b="1" smtClean="0">
                <a:solidFill>
                  <a:srgbClr val="000000"/>
                </a:solidFill>
                <a:latin typeface="Consolas"/>
              </a:rPr>
              <a:t> </a:t>
            </a:r>
            <a:endParaRPr lang="zh-CN" altLang="en-US"/>
          </a:p>
        </p:txBody>
      </p:sp>
      <p:sp>
        <p:nvSpPr>
          <p:cNvPr id="4" name="TextBox 3"/>
          <p:cNvSpPr txBox="1"/>
          <p:nvPr/>
        </p:nvSpPr>
        <p:spPr>
          <a:xfrm>
            <a:off x="6228184" y="1196752"/>
            <a:ext cx="266429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200" smtClean="0"/>
              <a:t>可以用在类、接口、方法上，但最好只用在具体的方法上</a:t>
            </a:r>
            <a:endParaRPr lang="zh-CN" altLang="en-US" sz="1200"/>
          </a:p>
        </p:txBody>
      </p:sp>
      <p:sp>
        <p:nvSpPr>
          <p:cNvPr id="5" name="右箭头 4"/>
          <p:cNvSpPr/>
          <p:nvPr/>
        </p:nvSpPr>
        <p:spPr>
          <a:xfrm>
            <a:off x="5220072" y="1427584"/>
            <a:ext cx="86409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35305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790410985"/>
              </p:ext>
            </p:extLst>
          </p:nvPr>
        </p:nvGraphicFramePr>
        <p:xfrm>
          <a:off x="179512" y="1412776"/>
          <a:ext cx="8697144" cy="4252332"/>
        </p:xfrm>
        <a:graphic>
          <a:graphicData uri="http://schemas.openxmlformats.org/drawingml/2006/table">
            <a:tbl>
              <a:tblPr firstRow="1" firstCol="1" bandRow="1">
                <a:tableStyleId>{5C22544A-7EE6-4342-B048-85BDC9FD1C3A}</a:tableStyleId>
              </a:tblPr>
              <a:tblGrid>
                <a:gridCol w="1857284"/>
                <a:gridCol w="3051630"/>
                <a:gridCol w="3788230"/>
              </a:tblGrid>
              <a:tr h="418041">
                <a:tc>
                  <a:txBody>
                    <a:bodyPr/>
                    <a:lstStyle/>
                    <a:p>
                      <a:pPr algn="l">
                        <a:spcAft>
                          <a:spcPts val="0"/>
                        </a:spcAft>
                      </a:pPr>
                      <a:r>
                        <a:rPr lang="zh-CN" sz="1200" kern="0">
                          <a:effectLst/>
                        </a:rPr>
                        <a:t>属性</a:t>
                      </a:r>
                      <a:endParaRPr lang="zh-CN" sz="1050" kern="100">
                        <a:effectLst/>
                        <a:latin typeface="Calibri"/>
                        <a:ea typeface="宋体"/>
                        <a:cs typeface="Times New Roman"/>
                      </a:endParaRPr>
                    </a:p>
                  </a:txBody>
                  <a:tcPr marL="95250" marR="95250" marT="76200" marB="95250"/>
                </a:tc>
                <a:tc>
                  <a:txBody>
                    <a:bodyPr/>
                    <a:lstStyle/>
                    <a:p>
                      <a:pPr algn="l">
                        <a:spcAft>
                          <a:spcPts val="0"/>
                        </a:spcAft>
                      </a:pPr>
                      <a:r>
                        <a:rPr lang="zh-CN" sz="1200" kern="0">
                          <a:effectLst/>
                        </a:rPr>
                        <a:t>类型</a:t>
                      </a:r>
                      <a:endParaRPr lang="zh-CN" sz="1050" kern="100">
                        <a:effectLst/>
                        <a:latin typeface="Calibri"/>
                        <a:ea typeface="宋体"/>
                        <a:cs typeface="Times New Roman"/>
                      </a:endParaRPr>
                    </a:p>
                  </a:txBody>
                  <a:tcPr marL="95250" marR="95250" marT="76200" marB="95250"/>
                </a:tc>
                <a:tc>
                  <a:txBody>
                    <a:bodyPr/>
                    <a:lstStyle/>
                    <a:p>
                      <a:pPr algn="l">
                        <a:spcAft>
                          <a:spcPts val="0"/>
                        </a:spcAft>
                      </a:pPr>
                      <a:r>
                        <a:rPr lang="zh-CN" sz="1200" kern="0">
                          <a:effectLst/>
                        </a:rPr>
                        <a:t>描述</a:t>
                      </a:r>
                      <a:endParaRPr lang="zh-CN" sz="1050" kern="100">
                        <a:effectLst/>
                        <a:latin typeface="Calibri"/>
                        <a:ea typeface="宋体"/>
                        <a:cs typeface="Times New Roman"/>
                      </a:endParaRPr>
                    </a:p>
                  </a:txBody>
                  <a:tcPr marL="95250" marR="95250" marT="76200" marB="95250"/>
                </a:tc>
              </a:tr>
              <a:tr h="418041">
                <a:tc>
                  <a:txBody>
                    <a:bodyPr/>
                    <a:lstStyle/>
                    <a:p>
                      <a:pPr algn="l">
                        <a:spcAft>
                          <a:spcPts val="0"/>
                        </a:spcAft>
                      </a:pPr>
                      <a:r>
                        <a:rPr lang="en-US" sz="1200" u="sng" kern="0">
                          <a:effectLst/>
                          <a:hlinkClick r:id="rId2"/>
                        </a:rPr>
                        <a:t>value</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en-US" sz="1200" kern="0">
                          <a:effectLst/>
                        </a:rPr>
                        <a:t>String</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zh-CN" sz="900" kern="100">
                          <a:effectLst/>
                        </a:rPr>
                        <a:t>指定要使用的事务管理器的可选限定符。</a:t>
                      </a:r>
                      <a:endParaRPr lang="zh-CN" sz="1050" kern="100">
                        <a:effectLst/>
                        <a:latin typeface="Calibri"/>
                        <a:ea typeface="宋体"/>
                        <a:cs typeface="Times New Roman"/>
                      </a:endParaRPr>
                    </a:p>
                  </a:txBody>
                  <a:tcPr marL="95250" marR="95250" marT="85725" marB="85725"/>
                </a:tc>
              </a:tr>
              <a:tr h="418041">
                <a:tc>
                  <a:txBody>
                    <a:bodyPr/>
                    <a:lstStyle/>
                    <a:p>
                      <a:pPr algn="l">
                        <a:spcAft>
                          <a:spcPts val="0"/>
                        </a:spcAft>
                      </a:pPr>
                      <a:r>
                        <a:rPr lang="en-US" sz="1200" u="sng" kern="0">
                          <a:effectLst/>
                          <a:hlinkClick r:id="rId3"/>
                        </a:rPr>
                        <a:t>propagation</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zh-CN" sz="1200" kern="0">
                          <a:effectLst/>
                        </a:rPr>
                        <a:t>枚举</a:t>
                      </a:r>
                      <a:r>
                        <a:rPr lang="en-US" sz="1200" kern="0">
                          <a:effectLst/>
                        </a:rPr>
                        <a:t>: </a:t>
                      </a:r>
                      <a:r>
                        <a:rPr lang="en-US" sz="1150" kern="0">
                          <a:effectLst/>
                        </a:rPr>
                        <a:t>Propagation</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zh-CN" sz="900" kern="100">
                          <a:effectLst/>
                        </a:rPr>
                        <a:t>可选的传播设置。</a:t>
                      </a:r>
                      <a:endParaRPr lang="zh-CN" sz="1050" kern="100">
                        <a:effectLst/>
                        <a:latin typeface="Calibri"/>
                        <a:ea typeface="宋体"/>
                        <a:cs typeface="Times New Roman"/>
                      </a:endParaRPr>
                    </a:p>
                  </a:txBody>
                  <a:tcPr marL="95250" marR="95250" marT="85725" marB="85725"/>
                </a:tc>
              </a:tr>
              <a:tr h="418041">
                <a:tc>
                  <a:txBody>
                    <a:bodyPr/>
                    <a:lstStyle/>
                    <a:p>
                      <a:pPr algn="l">
                        <a:spcAft>
                          <a:spcPts val="0"/>
                        </a:spcAft>
                      </a:pPr>
                      <a:r>
                        <a:rPr lang="en-US" sz="1150" kern="0">
                          <a:effectLst/>
                        </a:rPr>
                        <a:t>isolation</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zh-CN" sz="1200" kern="0">
                          <a:effectLst/>
                        </a:rPr>
                        <a:t>枚举</a:t>
                      </a:r>
                      <a:r>
                        <a:rPr lang="en-US" sz="1200" kern="0">
                          <a:effectLst/>
                        </a:rPr>
                        <a:t>: </a:t>
                      </a:r>
                      <a:r>
                        <a:rPr lang="en-US" sz="1150" kern="0">
                          <a:effectLst/>
                        </a:rPr>
                        <a:t>Isolation</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zh-CN" sz="900" kern="100">
                          <a:effectLst/>
                        </a:rPr>
                        <a:t>可选的隔离级别。仅适用于传播</a:t>
                      </a:r>
                      <a:r>
                        <a:rPr lang="en-US" sz="900" kern="100">
                          <a:effectLst/>
                        </a:rPr>
                        <a:t>REQUIRED</a:t>
                      </a:r>
                      <a:r>
                        <a:rPr lang="zh-CN" sz="900" kern="100">
                          <a:effectLst/>
                        </a:rPr>
                        <a:t>或</a:t>
                      </a:r>
                      <a:r>
                        <a:rPr lang="en-US" sz="900" kern="100">
                          <a:effectLst/>
                        </a:rPr>
                        <a:t>REQUIRES_NEW</a:t>
                      </a:r>
                      <a:r>
                        <a:rPr lang="zh-CN" sz="900" kern="100">
                          <a:effectLst/>
                        </a:rPr>
                        <a:t>。</a:t>
                      </a:r>
                      <a:endParaRPr lang="zh-CN" sz="1050" kern="100">
                        <a:effectLst/>
                        <a:latin typeface="Calibri"/>
                        <a:ea typeface="宋体"/>
                        <a:cs typeface="Times New Roman"/>
                      </a:endParaRPr>
                    </a:p>
                  </a:txBody>
                  <a:tcPr marL="95250" marR="95250" marT="85725" marB="85725"/>
                </a:tc>
              </a:tr>
              <a:tr h="418041">
                <a:tc>
                  <a:txBody>
                    <a:bodyPr/>
                    <a:lstStyle/>
                    <a:p>
                      <a:pPr algn="l">
                        <a:spcAft>
                          <a:spcPts val="0"/>
                        </a:spcAft>
                      </a:pPr>
                      <a:r>
                        <a:rPr lang="en-US" sz="1150" kern="0">
                          <a:effectLst/>
                        </a:rPr>
                        <a:t>timeout</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en-US" sz="1200" kern="0">
                          <a:effectLst/>
                        </a:rPr>
                        <a:t>int (</a:t>
                      </a:r>
                      <a:r>
                        <a:rPr lang="zh-CN" sz="1200" kern="0">
                          <a:effectLst/>
                        </a:rPr>
                        <a:t>单位是秒</a:t>
                      </a:r>
                      <a:r>
                        <a:rPr lang="en-US" sz="1200" kern="0">
                          <a:effectLst/>
                        </a:rPr>
                        <a:t>)</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zh-CN" sz="900" kern="100">
                          <a:effectLst/>
                        </a:rPr>
                        <a:t>可选的事务超时时间。仅适用于传播</a:t>
                      </a:r>
                      <a:r>
                        <a:rPr lang="en-US" sz="900" kern="100">
                          <a:effectLst/>
                        </a:rPr>
                        <a:t>REQUIRED</a:t>
                      </a:r>
                      <a:r>
                        <a:rPr lang="zh-CN" sz="900" kern="100">
                          <a:effectLst/>
                        </a:rPr>
                        <a:t>或</a:t>
                      </a:r>
                      <a:r>
                        <a:rPr lang="en-US" sz="900" kern="100">
                          <a:effectLst/>
                        </a:rPr>
                        <a:t>REQUIRES_NEW</a:t>
                      </a:r>
                      <a:r>
                        <a:rPr lang="zh-CN" sz="900" kern="100">
                          <a:effectLst/>
                        </a:rPr>
                        <a:t>。</a:t>
                      </a:r>
                      <a:endParaRPr lang="zh-CN" sz="1050" kern="100">
                        <a:effectLst/>
                        <a:latin typeface="Calibri"/>
                        <a:ea typeface="宋体"/>
                        <a:cs typeface="Times New Roman"/>
                      </a:endParaRPr>
                    </a:p>
                  </a:txBody>
                  <a:tcPr marL="95250" marR="95250" marT="85725" marB="85725"/>
                </a:tc>
              </a:tr>
              <a:tr h="525923">
                <a:tc>
                  <a:txBody>
                    <a:bodyPr/>
                    <a:lstStyle/>
                    <a:p>
                      <a:pPr algn="l">
                        <a:spcAft>
                          <a:spcPts val="0"/>
                        </a:spcAft>
                      </a:pPr>
                      <a:r>
                        <a:rPr lang="en-US" sz="1150" kern="0">
                          <a:effectLst/>
                        </a:rPr>
                        <a:t>readOnly</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en-US" sz="1200" kern="0">
                          <a:effectLst/>
                        </a:rPr>
                        <a:t>boolean</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en-US" sz="900" kern="100">
                          <a:effectLst/>
                        </a:rPr>
                        <a:t>Read/write </a:t>
                      </a:r>
                      <a:r>
                        <a:rPr lang="zh-CN" sz="900" kern="100">
                          <a:effectLst/>
                        </a:rPr>
                        <a:t>和</a:t>
                      </a:r>
                      <a:r>
                        <a:rPr lang="en-US" sz="900" kern="100">
                          <a:effectLst/>
                        </a:rPr>
                        <a:t>read-only </a:t>
                      </a:r>
                      <a:r>
                        <a:rPr lang="zh-CN" sz="900" kern="100">
                          <a:effectLst/>
                        </a:rPr>
                        <a:t>事务</a:t>
                      </a:r>
                      <a:r>
                        <a:rPr lang="en-US" sz="900" kern="100">
                          <a:effectLst/>
                        </a:rPr>
                        <a:t>. </a:t>
                      </a:r>
                      <a:r>
                        <a:rPr lang="zh-CN" sz="900" kern="100">
                          <a:effectLst/>
                        </a:rPr>
                        <a:t>仅适用于传播</a:t>
                      </a:r>
                      <a:r>
                        <a:rPr lang="en-US" sz="900" kern="100">
                          <a:effectLst/>
                        </a:rPr>
                        <a:t>REQUIRED</a:t>
                      </a:r>
                      <a:r>
                        <a:rPr lang="zh-CN" sz="900" kern="100">
                          <a:effectLst/>
                        </a:rPr>
                        <a:t>或</a:t>
                      </a:r>
                      <a:r>
                        <a:rPr lang="en-US" sz="900" kern="100">
                          <a:effectLst/>
                        </a:rPr>
                        <a:t>REQUIRES_NEW</a:t>
                      </a:r>
                      <a:r>
                        <a:rPr lang="zh-CN" sz="900" kern="100">
                          <a:effectLst/>
                        </a:rPr>
                        <a:t>。</a:t>
                      </a:r>
                      <a:endParaRPr lang="zh-CN" sz="1050" kern="100">
                        <a:effectLst/>
                        <a:latin typeface="Calibri"/>
                        <a:ea typeface="宋体"/>
                        <a:cs typeface="Times New Roman"/>
                      </a:endParaRPr>
                    </a:p>
                  </a:txBody>
                  <a:tcPr marL="95250" marR="95250" marT="85725" marB="85725"/>
                </a:tc>
              </a:tr>
              <a:tr h="409051">
                <a:tc>
                  <a:txBody>
                    <a:bodyPr/>
                    <a:lstStyle/>
                    <a:p>
                      <a:pPr algn="l">
                        <a:spcAft>
                          <a:spcPts val="0"/>
                        </a:spcAft>
                      </a:pPr>
                      <a:r>
                        <a:rPr lang="en-US" sz="1150" kern="0">
                          <a:effectLst/>
                        </a:rPr>
                        <a:t>rollbackFor</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en-US" sz="1050" kern="100">
                          <a:effectLst/>
                        </a:rPr>
                        <a:t>Class</a:t>
                      </a:r>
                      <a:r>
                        <a:rPr lang="zh-CN" sz="1050" kern="100">
                          <a:effectLst/>
                        </a:rPr>
                        <a:t>对象的数组，它必须从</a:t>
                      </a:r>
                      <a:r>
                        <a:rPr lang="en-US" sz="1050" kern="100">
                          <a:effectLst/>
                        </a:rPr>
                        <a:t>Throwable</a:t>
                      </a:r>
                      <a:r>
                        <a:rPr lang="zh-CN" sz="1050" kern="100">
                          <a:effectLst/>
                        </a:rPr>
                        <a:t>派生。</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zh-CN" sz="1050" kern="100">
                          <a:effectLst/>
                        </a:rPr>
                        <a:t>可选的必须导致回滚的异常类数组。</a:t>
                      </a:r>
                      <a:endParaRPr lang="zh-CN" sz="1050" kern="100">
                        <a:effectLst/>
                        <a:latin typeface="Calibri"/>
                        <a:ea typeface="宋体"/>
                        <a:cs typeface="Times New Roman"/>
                      </a:endParaRPr>
                    </a:p>
                  </a:txBody>
                  <a:tcPr marL="95250" marR="95250" marT="85725" marB="85725"/>
                </a:tc>
              </a:tr>
              <a:tr h="409051">
                <a:tc>
                  <a:txBody>
                    <a:bodyPr/>
                    <a:lstStyle/>
                    <a:p>
                      <a:pPr algn="l">
                        <a:spcAft>
                          <a:spcPts val="0"/>
                        </a:spcAft>
                      </a:pPr>
                      <a:r>
                        <a:rPr lang="en-US" sz="1150" kern="0">
                          <a:effectLst/>
                        </a:rPr>
                        <a:t>rollbackForClassName</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zh-CN" sz="1050" kern="100">
                          <a:effectLst/>
                        </a:rPr>
                        <a:t>类名称数组。类必须来自</a:t>
                      </a:r>
                      <a:r>
                        <a:rPr lang="en-US" sz="1050" kern="100">
                          <a:effectLst/>
                        </a:rPr>
                        <a:t>Throwable</a:t>
                      </a:r>
                      <a:r>
                        <a:rPr lang="zh-CN" sz="1050" kern="100">
                          <a:effectLst/>
                        </a:rPr>
                        <a:t>。</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zh-CN" sz="1050" kern="100">
                          <a:effectLst/>
                        </a:rPr>
                        <a:t>可选的必须导致回滚的异常类名称数组。</a:t>
                      </a:r>
                      <a:endParaRPr lang="zh-CN" sz="1050" kern="100">
                        <a:effectLst/>
                        <a:latin typeface="Calibri"/>
                        <a:ea typeface="宋体"/>
                        <a:cs typeface="Times New Roman"/>
                      </a:endParaRPr>
                    </a:p>
                  </a:txBody>
                  <a:tcPr marL="95250" marR="95250" marT="85725" marB="85725"/>
                </a:tc>
              </a:tr>
              <a:tr h="409051">
                <a:tc>
                  <a:txBody>
                    <a:bodyPr/>
                    <a:lstStyle/>
                    <a:p>
                      <a:pPr algn="l">
                        <a:spcAft>
                          <a:spcPts val="0"/>
                        </a:spcAft>
                      </a:pPr>
                      <a:r>
                        <a:rPr lang="en-US" sz="1150" kern="0">
                          <a:effectLst/>
                        </a:rPr>
                        <a:t>noRollbackFor</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en-US" sz="1050" kern="100">
                          <a:effectLst/>
                        </a:rPr>
                        <a:t>Class</a:t>
                      </a:r>
                      <a:r>
                        <a:rPr lang="zh-CN" sz="1050" kern="100">
                          <a:effectLst/>
                        </a:rPr>
                        <a:t>对象的数组，它必须从</a:t>
                      </a:r>
                      <a:r>
                        <a:rPr lang="en-US" sz="1050" kern="100">
                          <a:effectLst/>
                        </a:rPr>
                        <a:t>Throwable</a:t>
                      </a:r>
                      <a:r>
                        <a:rPr lang="zh-CN" sz="1050" kern="100">
                          <a:effectLst/>
                        </a:rPr>
                        <a:t>派生。</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zh-CN" sz="1050" kern="100">
                          <a:effectLst/>
                        </a:rPr>
                        <a:t>可选的不能导致回滚的异常类数组。</a:t>
                      </a:r>
                      <a:endParaRPr lang="zh-CN" sz="1050" kern="100">
                        <a:effectLst/>
                        <a:latin typeface="Calibri"/>
                        <a:ea typeface="宋体"/>
                        <a:cs typeface="Times New Roman"/>
                      </a:endParaRPr>
                    </a:p>
                  </a:txBody>
                  <a:tcPr marL="95250" marR="95250" marT="85725" marB="85725"/>
                </a:tc>
              </a:tr>
              <a:tr h="409051">
                <a:tc>
                  <a:txBody>
                    <a:bodyPr/>
                    <a:lstStyle/>
                    <a:p>
                      <a:pPr algn="l">
                        <a:spcAft>
                          <a:spcPts val="0"/>
                        </a:spcAft>
                      </a:pPr>
                      <a:r>
                        <a:rPr lang="en-US" sz="1150" kern="0">
                          <a:effectLst/>
                        </a:rPr>
                        <a:t>noRollbackForClassName</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zh-CN" sz="1050" kern="100">
                          <a:effectLst/>
                        </a:rPr>
                        <a:t>类名称的</a:t>
                      </a:r>
                      <a:r>
                        <a:rPr lang="en-US" sz="1050" kern="100">
                          <a:effectLst/>
                        </a:rPr>
                        <a:t>String</a:t>
                      </a:r>
                      <a:r>
                        <a:rPr lang="zh-CN" sz="1050" kern="100">
                          <a:effectLst/>
                        </a:rPr>
                        <a:t>数组，必须从</a:t>
                      </a:r>
                      <a:r>
                        <a:rPr lang="en-US" sz="1050" kern="100">
                          <a:effectLst/>
                        </a:rPr>
                        <a:t>Throwable</a:t>
                      </a:r>
                      <a:r>
                        <a:rPr lang="zh-CN" sz="1050" kern="100">
                          <a:effectLst/>
                        </a:rPr>
                        <a:t>派生的。</a:t>
                      </a:r>
                      <a:endParaRPr lang="zh-CN" sz="1050" kern="100">
                        <a:effectLst/>
                        <a:latin typeface="Calibri"/>
                        <a:ea typeface="宋体"/>
                        <a:cs typeface="Times New Roman"/>
                      </a:endParaRPr>
                    </a:p>
                  </a:txBody>
                  <a:tcPr marL="95250" marR="95250" marT="85725" marB="85725"/>
                </a:tc>
                <a:tc>
                  <a:txBody>
                    <a:bodyPr/>
                    <a:lstStyle/>
                    <a:p>
                      <a:pPr algn="l">
                        <a:spcAft>
                          <a:spcPts val="0"/>
                        </a:spcAft>
                      </a:pPr>
                      <a:r>
                        <a:rPr lang="zh-CN" sz="1050" kern="100">
                          <a:effectLst/>
                        </a:rPr>
                        <a:t>可选的不允许回滚的异常类名称数组。</a:t>
                      </a:r>
                      <a:endParaRPr lang="zh-CN" sz="1050" kern="100">
                        <a:effectLst/>
                        <a:latin typeface="Calibri"/>
                        <a:ea typeface="宋体"/>
                        <a:cs typeface="Times New Roman"/>
                      </a:endParaRPr>
                    </a:p>
                  </a:txBody>
                  <a:tcPr marL="95250" marR="95250" marT="85725" marB="85725"/>
                </a:tc>
              </a:tr>
            </a:tbl>
          </a:graphicData>
        </a:graphic>
      </p:graphicFrame>
      <p:sp>
        <p:nvSpPr>
          <p:cNvPr id="3" name="矩形 2"/>
          <p:cNvSpPr/>
          <p:nvPr/>
        </p:nvSpPr>
        <p:spPr>
          <a:xfrm>
            <a:off x="2149542" y="467380"/>
            <a:ext cx="3246402" cy="369332"/>
          </a:xfrm>
          <a:prstGeom prst="rect">
            <a:avLst/>
          </a:prstGeom>
        </p:spPr>
        <p:txBody>
          <a:bodyPr wrap="none">
            <a:spAutoFit/>
          </a:bodyPr>
          <a:lstStyle/>
          <a:p>
            <a:r>
              <a:rPr lang="en-US" altLang="zh-CN" b="1" smtClean="0">
                <a:solidFill>
                  <a:srgbClr val="646464"/>
                </a:solidFill>
                <a:latin typeface="Consolas"/>
              </a:rPr>
              <a:t>@Transactional</a:t>
            </a:r>
            <a:r>
              <a:rPr lang="zh-CN" altLang="en-US" b="1" smtClean="0">
                <a:solidFill>
                  <a:srgbClr val="646464"/>
                </a:solidFill>
                <a:latin typeface="Consolas"/>
              </a:rPr>
              <a:t>属性一览表</a:t>
            </a:r>
            <a:r>
              <a:rPr lang="en-US" altLang="zh-CN" b="1" smtClean="0">
                <a:solidFill>
                  <a:srgbClr val="000000"/>
                </a:solidFill>
                <a:latin typeface="Consolas"/>
              </a:rPr>
              <a:t> </a:t>
            </a:r>
            <a:endParaRPr lang="zh-CN" altLang="en-US"/>
          </a:p>
        </p:txBody>
      </p:sp>
    </p:spTree>
    <p:extLst>
      <p:ext uri="{BB962C8B-B14F-4D97-AF65-F5344CB8AC3E}">
        <p14:creationId xmlns:p14="http://schemas.microsoft.com/office/powerpoint/2010/main" val="10842024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332656"/>
            <a:ext cx="3940694" cy="369332"/>
          </a:xfrm>
          <a:prstGeom prst="rect">
            <a:avLst/>
          </a:prstGeom>
        </p:spPr>
        <p:txBody>
          <a:bodyPr wrap="none">
            <a:spAutoFit/>
          </a:bodyPr>
          <a:lstStyle/>
          <a:p>
            <a:r>
              <a:rPr lang="zh-CN" altLang="zh-CN"/>
              <a:t>使用</a:t>
            </a:r>
            <a:r>
              <a:rPr lang="en-US" altLang="zh-CN"/>
              <a:t>@Transactional</a:t>
            </a:r>
            <a:r>
              <a:rPr lang="zh-CN" altLang="zh-CN"/>
              <a:t>进行多个事务管理</a:t>
            </a:r>
          </a:p>
        </p:txBody>
      </p:sp>
      <p:sp>
        <p:nvSpPr>
          <p:cNvPr id="3" name="矩形 2"/>
          <p:cNvSpPr/>
          <p:nvPr/>
        </p:nvSpPr>
        <p:spPr>
          <a:xfrm>
            <a:off x="395536" y="4437112"/>
            <a:ext cx="6336704" cy="2062103"/>
          </a:xfrm>
          <a:prstGeom prst="rect">
            <a:avLst/>
          </a:prstGeom>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b="1" kern="0">
                <a:latin typeface="Consolas"/>
                <a:cs typeface="Times New Roman"/>
              </a:rPr>
              <a:t>public</a:t>
            </a:r>
            <a:r>
              <a:rPr lang="en-US" altLang="zh-CN" sz="1600" kern="0">
                <a:latin typeface="Consolas"/>
                <a:cs typeface="Times New Roman"/>
              </a:rPr>
              <a:t> </a:t>
            </a:r>
            <a:r>
              <a:rPr lang="en-US" altLang="zh-CN" sz="1600" b="1" kern="0">
                <a:latin typeface="Consolas"/>
                <a:cs typeface="Times New Roman"/>
              </a:rPr>
              <a:t>class</a:t>
            </a:r>
            <a:r>
              <a:rPr lang="en-US" altLang="zh-CN" sz="1600" kern="0">
                <a:latin typeface="Consolas"/>
                <a:cs typeface="Times New Roman"/>
              </a:rPr>
              <a:t> </a:t>
            </a:r>
            <a:r>
              <a:rPr lang="en-US" altLang="zh-CN" sz="1600" b="1" kern="0">
                <a:solidFill>
                  <a:srgbClr val="445588"/>
                </a:solidFill>
                <a:latin typeface="Consolas"/>
                <a:cs typeface="Times New Roman"/>
              </a:rPr>
              <a:t>TransactionalService</a:t>
            </a:r>
            <a:r>
              <a:rPr lang="en-US" altLang="zh-CN" sz="1600" kern="0">
                <a:latin typeface="Consolas"/>
                <a:cs typeface="Times New Roman"/>
              </a:rPr>
              <a:t> {</a:t>
            </a:r>
            <a:endParaRPr lang="zh-CN" altLang="zh-CN" sz="16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kern="0">
                <a:latin typeface="Consolas"/>
                <a:cs typeface="Times New Roman"/>
              </a:rPr>
              <a:t> </a:t>
            </a:r>
            <a:endParaRPr lang="zh-CN" altLang="zh-CN" sz="16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kern="0">
                <a:latin typeface="Consolas"/>
                <a:cs typeface="Times New Roman"/>
              </a:rPr>
              <a:t>    </a:t>
            </a:r>
            <a:r>
              <a:rPr lang="en-US" altLang="zh-CN" sz="1600" kern="0">
                <a:solidFill>
                  <a:srgbClr val="000077"/>
                </a:solidFill>
                <a:latin typeface="Consolas"/>
                <a:cs typeface="Times New Roman"/>
              </a:rPr>
              <a:t>@Transactional</a:t>
            </a:r>
            <a:r>
              <a:rPr lang="en-US" altLang="zh-CN" sz="1600" kern="0">
                <a:latin typeface="Consolas"/>
                <a:cs typeface="Times New Roman"/>
              </a:rPr>
              <a:t>(</a:t>
            </a:r>
            <a:r>
              <a:rPr lang="en-US" altLang="zh-CN" sz="1600" kern="0">
                <a:solidFill>
                  <a:srgbClr val="DD1144"/>
                </a:solidFill>
                <a:latin typeface="Consolas"/>
                <a:cs typeface="Times New Roman"/>
              </a:rPr>
              <a:t>"order"</a:t>
            </a:r>
            <a:r>
              <a:rPr lang="en-US" altLang="zh-CN" sz="1600" kern="0">
                <a:latin typeface="Consolas"/>
                <a:cs typeface="Times New Roman"/>
              </a:rPr>
              <a:t>)</a:t>
            </a:r>
            <a:endParaRPr lang="zh-CN" altLang="zh-CN" sz="16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kern="0">
                <a:latin typeface="Consolas"/>
                <a:cs typeface="Times New Roman"/>
              </a:rPr>
              <a:t>    </a:t>
            </a:r>
            <a:r>
              <a:rPr lang="en-US" altLang="zh-CN" sz="1600" b="1" kern="0">
                <a:latin typeface="Consolas"/>
                <a:cs typeface="Times New Roman"/>
              </a:rPr>
              <a:t>public</a:t>
            </a:r>
            <a:r>
              <a:rPr lang="en-US" altLang="zh-CN" sz="1600" kern="0">
                <a:latin typeface="Consolas"/>
                <a:cs typeface="Times New Roman"/>
              </a:rPr>
              <a:t> </a:t>
            </a:r>
            <a:r>
              <a:rPr lang="en-US" altLang="zh-CN" sz="1600" b="1" kern="0">
                <a:latin typeface="Consolas"/>
                <a:cs typeface="Times New Roman"/>
              </a:rPr>
              <a:t>void</a:t>
            </a:r>
            <a:r>
              <a:rPr lang="en-US" altLang="zh-CN" sz="1600" kern="0">
                <a:latin typeface="Consolas"/>
                <a:cs typeface="Times New Roman"/>
              </a:rPr>
              <a:t> setSomething(String name) { ... }</a:t>
            </a:r>
            <a:endParaRPr lang="zh-CN" altLang="zh-CN" sz="16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kern="0">
                <a:latin typeface="Consolas"/>
                <a:cs typeface="Times New Roman"/>
              </a:rPr>
              <a:t> </a:t>
            </a:r>
            <a:endParaRPr lang="zh-CN" altLang="zh-CN" sz="16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kern="0">
                <a:latin typeface="Consolas"/>
                <a:cs typeface="Times New Roman"/>
              </a:rPr>
              <a:t>    </a:t>
            </a:r>
            <a:r>
              <a:rPr lang="en-US" altLang="zh-CN" sz="1600" kern="0">
                <a:solidFill>
                  <a:srgbClr val="000077"/>
                </a:solidFill>
                <a:latin typeface="Consolas"/>
                <a:cs typeface="Times New Roman"/>
              </a:rPr>
              <a:t>@Transactional</a:t>
            </a:r>
            <a:r>
              <a:rPr lang="en-US" altLang="zh-CN" sz="1600" kern="0">
                <a:latin typeface="Consolas"/>
                <a:cs typeface="Times New Roman"/>
              </a:rPr>
              <a:t>(</a:t>
            </a:r>
            <a:r>
              <a:rPr lang="en-US" altLang="zh-CN" sz="1600" kern="0">
                <a:solidFill>
                  <a:srgbClr val="DD1144"/>
                </a:solidFill>
                <a:latin typeface="Consolas"/>
                <a:cs typeface="Times New Roman"/>
              </a:rPr>
              <a:t>"account"</a:t>
            </a:r>
            <a:r>
              <a:rPr lang="en-US" altLang="zh-CN" sz="1600" kern="0">
                <a:latin typeface="Consolas"/>
                <a:cs typeface="Times New Roman"/>
              </a:rPr>
              <a:t>)</a:t>
            </a:r>
            <a:endParaRPr lang="zh-CN" altLang="zh-CN" sz="16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kern="0">
                <a:latin typeface="Consolas"/>
                <a:cs typeface="Times New Roman"/>
              </a:rPr>
              <a:t>    </a:t>
            </a:r>
            <a:r>
              <a:rPr lang="en-US" altLang="zh-CN" sz="1600" b="1" kern="0">
                <a:latin typeface="Consolas"/>
                <a:cs typeface="Times New Roman"/>
              </a:rPr>
              <a:t>public</a:t>
            </a:r>
            <a:r>
              <a:rPr lang="en-US" altLang="zh-CN" sz="1600" kern="0">
                <a:latin typeface="Consolas"/>
                <a:cs typeface="Times New Roman"/>
              </a:rPr>
              <a:t> </a:t>
            </a:r>
            <a:r>
              <a:rPr lang="en-US" altLang="zh-CN" sz="1600" b="1" kern="0">
                <a:latin typeface="Consolas"/>
                <a:cs typeface="Times New Roman"/>
              </a:rPr>
              <a:t>void</a:t>
            </a:r>
            <a:r>
              <a:rPr lang="en-US" altLang="zh-CN" sz="1600" kern="0">
                <a:latin typeface="Consolas"/>
                <a:cs typeface="Times New Roman"/>
              </a:rPr>
              <a:t> doSomething() { ... }</a:t>
            </a:r>
            <a:endParaRPr lang="zh-CN" altLang="zh-CN" sz="16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kern="0">
                <a:latin typeface="Consolas"/>
                <a:cs typeface="Times New Roman"/>
              </a:rPr>
              <a:t>}</a:t>
            </a:r>
            <a:endParaRPr lang="zh-CN" altLang="zh-CN" sz="1600" kern="100">
              <a:cs typeface="Times New Roman"/>
            </a:endParaRPr>
          </a:p>
        </p:txBody>
      </p:sp>
      <p:sp>
        <p:nvSpPr>
          <p:cNvPr id="5" name="矩形 4"/>
          <p:cNvSpPr/>
          <p:nvPr/>
        </p:nvSpPr>
        <p:spPr>
          <a:xfrm>
            <a:off x="323528" y="908720"/>
            <a:ext cx="8424936" cy="3108543"/>
          </a:xfrm>
          <a:prstGeom prst="rect">
            <a:avLst/>
          </a:prstGeom>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solidFill>
                  <a:srgbClr val="008080"/>
                </a:solidFill>
                <a:latin typeface="Consolas"/>
                <a:cs typeface="Times New Roman"/>
              </a:rPr>
              <a:t>&lt;tx:annotation-driven/&gt;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&lt;bean</a:t>
            </a:r>
            <a:r>
              <a:rPr lang="en-US" altLang="zh-CN" sz="1400" kern="0">
                <a:latin typeface="Consolas"/>
                <a:cs typeface="Times New Roman"/>
              </a:rPr>
              <a:t> </a:t>
            </a:r>
            <a:r>
              <a:rPr lang="en-US" altLang="zh-CN" sz="1400" kern="0">
                <a:solidFill>
                  <a:srgbClr val="000080"/>
                </a:solidFill>
                <a:latin typeface="Consolas"/>
                <a:cs typeface="Times New Roman"/>
              </a:rPr>
              <a:t>id</a:t>
            </a:r>
            <a:r>
              <a:rPr lang="en-US" altLang="zh-CN" sz="1400" kern="0">
                <a:latin typeface="Consolas"/>
                <a:cs typeface="Times New Roman"/>
              </a:rPr>
              <a:t>=</a:t>
            </a:r>
            <a:r>
              <a:rPr lang="en-US" altLang="zh-CN" sz="1400" kern="0">
                <a:solidFill>
                  <a:srgbClr val="DD1144"/>
                </a:solidFill>
                <a:latin typeface="Consolas"/>
                <a:cs typeface="Times New Roman"/>
              </a:rPr>
              <a:t>"transactionManager1"</a:t>
            </a:r>
            <a:r>
              <a:rPr lang="en-US" altLang="zh-CN" sz="1400" kern="0">
                <a:latin typeface="Consolas"/>
                <a:cs typeface="Times New Roman"/>
              </a:rPr>
              <a:t> </a:t>
            </a:r>
            <a:r>
              <a:rPr lang="en-US" altLang="zh-CN" sz="1400" kern="0">
                <a:solidFill>
                  <a:srgbClr val="000080"/>
                </a:solidFill>
                <a:latin typeface="Consolas"/>
                <a:cs typeface="Times New Roman"/>
              </a:rPr>
              <a:t>class</a:t>
            </a:r>
            <a:r>
              <a:rPr lang="en-US" altLang="zh-CN" sz="1400" kern="0">
                <a:latin typeface="Consolas"/>
                <a:cs typeface="Times New Roman"/>
              </a:rPr>
              <a:t>=</a:t>
            </a:r>
            <a:r>
              <a:rPr lang="en-US" altLang="zh-CN" sz="1400" kern="0">
                <a:solidFill>
                  <a:srgbClr val="DD1144"/>
                </a:solidFill>
                <a:latin typeface="Consolas"/>
                <a:cs typeface="Times New Roman"/>
              </a:rPr>
              <a:t>"org.springframework.jdbc.datasource.DataSourceTransactionManager"</a:t>
            </a:r>
            <a:r>
              <a:rPr lang="en-US" altLang="zh-CN" sz="1400"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&lt;qualifier</a:t>
            </a:r>
            <a:r>
              <a:rPr lang="en-US" altLang="zh-CN" sz="1400" kern="0">
                <a:latin typeface="Consolas"/>
                <a:cs typeface="Times New Roman"/>
              </a:rPr>
              <a:t> </a:t>
            </a:r>
            <a:r>
              <a:rPr lang="en-US" altLang="zh-CN" sz="1400" kern="0">
                <a:solidFill>
                  <a:srgbClr val="000080"/>
                </a:solidFill>
                <a:latin typeface="Consolas"/>
                <a:cs typeface="Times New Roman"/>
              </a:rPr>
              <a:t>value</a:t>
            </a:r>
            <a:r>
              <a:rPr lang="en-US" altLang="zh-CN" sz="1400" kern="0">
                <a:latin typeface="Consolas"/>
                <a:cs typeface="Times New Roman"/>
              </a:rPr>
              <a:t>=</a:t>
            </a:r>
            <a:r>
              <a:rPr lang="en-US" altLang="zh-CN" sz="1400" kern="0">
                <a:solidFill>
                  <a:srgbClr val="DD1144"/>
                </a:solidFill>
                <a:latin typeface="Consolas"/>
                <a:cs typeface="Times New Roman"/>
              </a:rPr>
              <a:t>"order"</a:t>
            </a:r>
            <a:r>
              <a:rPr lang="en-US" altLang="zh-CN" sz="1400"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&lt;/bean</a:t>
            </a:r>
            <a:r>
              <a:rPr lang="en-US" altLang="zh-CN" sz="1400" kern="0" smtClean="0">
                <a:solidFill>
                  <a:srgbClr val="008080"/>
                </a:solidFill>
                <a:latin typeface="Consolas"/>
                <a:cs typeface="Times New Roman"/>
              </a:rPr>
              <a:t>&gt;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&lt;bean</a:t>
            </a:r>
            <a:r>
              <a:rPr lang="en-US" altLang="zh-CN" sz="1400" kern="0">
                <a:latin typeface="Consolas"/>
                <a:cs typeface="Times New Roman"/>
              </a:rPr>
              <a:t> </a:t>
            </a:r>
            <a:r>
              <a:rPr lang="en-US" altLang="zh-CN" sz="1400" kern="0">
                <a:solidFill>
                  <a:srgbClr val="000080"/>
                </a:solidFill>
                <a:latin typeface="Consolas"/>
                <a:cs typeface="Times New Roman"/>
              </a:rPr>
              <a:t>id</a:t>
            </a:r>
            <a:r>
              <a:rPr lang="en-US" altLang="zh-CN" sz="1400" kern="0">
                <a:latin typeface="Consolas"/>
                <a:cs typeface="Times New Roman"/>
              </a:rPr>
              <a:t>=</a:t>
            </a:r>
            <a:r>
              <a:rPr lang="en-US" altLang="zh-CN" sz="1400" kern="0">
                <a:solidFill>
                  <a:srgbClr val="DD1144"/>
                </a:solidFill>
                <a:latin typeface="Consolas"/>
                <a:cs typeface="Times New Roman"/>
              </a:rPr>
              <a:t>"transactionManager2"</a:t>
            </a:r>
            <a:r>
              <a:rPr lang="en-US" altLang="zh-CN" sz="1400" kern="0">
                <a:latin typeface="Consolas"/>
                <a:cs typeface="Times New Roman"/>
              </a:rPr>
              <a:t> </a:t>
            </a:r>
            <a:r>
              <a:rPr lang="en-US" altLang="zh-CN" sz="1400" kern="0">
                <a:solidFill>
                  <a:srgbClr val="000080"/>
                </a:solidFill>
                <a:latin typeface="Consolas"/>
                <a:cs typeface="Times New Roman"/>
              </a:rPr>
              <a:t>class</a:t>
            </a:r>
            <a:r>
              <a:rPr lang="en-US" altLang="zh-CN" sz="1400" kern="0">
                <a:latin typeface="Consolas"/>
                <a:cs typeface="Times New Roman"/>
              </a:rPr>
              <a:t>=</a:t>
            </a:r>
            <a:r>
              <a:rPr lang="en-US" altLang="zh-CN" sz="1400" kern="0">
                <a:solidFill>
                  <a:srgbClr val="DD1144"/>
                </a:solidFill>
                <a:latin typeface="Consolas"/>
                <a:cs typeface="Times New Roman"/>
              </a:rPr>
              <a:t>"org.springframework.jdbc.datasource.DataSourceTransactionManager"</a:t>
            </a:r>
            <a:r>
              <a:rPr lang="en-US" altLang="zh-CN" sz="1400"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&lt;qualifier</a:t>
            </a:r>
            <a:r>
              <a:rPr lang="en-US" altLang="zh-CN" sz="1400" kern="0">
                <a:latin typeface="Consolas"/>
                <a:cs typeface="Times New Roman"/>
              </a:rPr>
              <a:t> </a:t>
            </a:r>
            <a:r>
              <a:rPr lang="en-US" altLang="zh-CN" sz="1400" kern="0">
                <a:solidFill>
                  <a:srgbClr val="000080"/>
                </a:solidFill>
                <a:latin typeface="Consolas"/>
                <a:cs typeface="Times New Roman"/>
              </a:rPr>
              <a:t>value</a:t>
            </a:r>
            <a:r>
              <a:rPr lang="en-US" altLang="zh-CN" sz="1400" kern="0">
                <a:latin typeface="Consolas"/>
                <a:cs typeface="Times New Roman"/>
              </a:rPr>
              <a:t>=</a:t>
            </a:r>
            <a:r>
              <a:rPr lang="en-US" altLang="zh-CN" sz="1400" kern="0">
                <a:solidFill>
                  <a:srgbClr val="DD1144"/>
                </a:solidFill>
                <a:latin typeface="Consolas"/>
                <a:cs typeface="Times New Roman"/>
              </a:rPr>
              <a:t>"account"</a:t>
            </a:r>
            <a:r>
              <a:rPr lang="en-US" altLang="zh-CN" sz="1400"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&lt;/bean&gt;</a:t>
            </a:r>
            <a:endParaRPr lang="zh-CN" altLang="zh-CN" sz="1400" kern="100">
              <a:cs typeface="Times New Roman"/>
            </a:endParaRPr>
          </a:p>
        </p:txBody>
      </p:sp>
    </p:spTree>
    <p:extLst>
      <p:ext uri="{BB962C8B-B14F-4D97-AF65-F5344CB8AC3E}">
        <p14:creationId xmlns:p14="http://schemas.microsoft.com/office/powerpoint/2010/main" val="5216140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83768" y="539388"/>
            <a:ext cx="2823915" cy="369332"/>
          </a:xfrm>
          <a:prstGeom prst="rect">
            <a:avLst/>
          </a:prstGeom>
        </p:spPr>
        <p:txBody>
          <a:bodyPr wrap="none">
            <a:spAutoFit/>
          </a:bodyPr>
          <a:lstStyle/>
          <a:p>
            <a:r>
              <a:rPr lang="en-US" altLang="zh-CN" b="1"/>
              <a:t>@Transactional</a:t>
            </a:r>
            <a:r>
              <a:rPr lang="zh-CN" altLang="en-US" b="1"/>
              <a:t>的工作原理</a:t>
            </a:r>
          </a:p>
        </p:txBody>
      </p:sp>
      <p:sp>
        <p:nvSpPr>
          <p:cNvPr id="5" name="矩形 4"/>
          <p:cNvSpPr/>
          <p:nvPr/>
        </p:nvSpPr>
        <p:spPr>
          <a:xfrm>
            <a:off x="683568" y="1124744"/>
            <a:ext cx="7416824" cy="369332"/>
          </a:xfrm>
          <a:prstGeom prst="rect">
            <a:avLst/>
          </a:prstGeom>
        </p:spPr>
        <p:txBody>
          <a:bodyPr wrap="square">
            <a:spAutoFit/>
          </a:bodyPr>
          <a:lstStyle/>
          <a:p>
            <a:r>
              <a:rPr lang="en-US" altLang="zh-CN" smtClean="0"/>
              <a:t>org.springframework.jdbc.datasource.</a:t>
            </a:r>
            <a:r>
              <a:rPr lang="en-US" altLang="zh-CN"/>
              <a:t> </a:t>
            </a:r>
            <a:r>
              <a:rPr lang="en-US" altLang="zh-CN" smtClean="0"/>
              <a:t>DataSourceTransactionManager.java</a:t>
            </a: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54649"/>
            <a:ext cx="7077285" cy="1883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789040"/>
            <a:ext cx="7644147" cy="2423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884368" y="4936263"/>
            <a:ext cx="1259632" cy="369332"/>
          </a:xfrm>
          <a:prstGeom prst="rect">
            <a:avLst/>
          </a:prstGeom>
          <a:noFill/>
        </p:spPr>
        <p:txBody>
          <a:bodyPr wrap="square" rtlCol="0">
            <a:spAutoFit/>
          </a:bodyPr>
          <a:lstStyle/>
          <a:p>
            <a:r>
              <a:rPr lang="zh-CN" altLang="en-US" smtClean="0"/>
              <a:t>提交事务</a:t>
            </a:r>
            <a:endParaRPr lang="zh-CN" altLang="en-US"/>
          </a:p>
        </p:txBody>
      </p:sp>
    </p:spTree>
    <p:extLst>
      <p:ext uri="{BB962C8B-B14F-4D97-AF65-F5344CB8AC3E}">
        <p14:creationId xmlns:p14="http://schemas.microsoft.com/office/powerpoint/2010/main" val="34761027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332656"/>
            <a:ext cx="6408712" cy="923330"/>
          </a:xfrm>
          <a:prstGeom prst="rect">
            <a:avLst/>
          </a:prstGeom>
          <a:noFill/>
        </p:spPr>
        <p:txBody>
          <a:bodyPr wrap="square" rtlCol="0">
            <a:spAutoFit/>
          </a:bodyPr>
          <a:lstStyle/>
          <a:p>
            <a:r>
              <a:rPr lang="en-US" altLang="zh-CN" smtClean="0"/>
              <a:t>Q</a:t>
            </a:r>
            <a:r>
              <a:rPr lang="zh-CN" altLang="en-US" smtClean="0"/>
              <a:t>：</a:t>
            </a:r>
            <a:r>
              <a:rPr lang="en-US" altLang="zh-CN" smtClean="0"/>
              <a:t>Spring</a:t>
            </a:r>
            <a:r>
              <a:rPr lang="zh-CN" altLang="en-US" smtClean="0"/>
              <a:t>怎么知道当前有没有事务存在</a:t>
            </a:r>
            <a:endParaRPr lang="en-US" altLang="zh-CN" smtClean="0"/>
          </a:p>
          <a:p>
            <a:endParaRPr lang="en-US" altLang="zh-CN" smtClean="0"/>
          </a:p>
          <a:p>
            <a:r>
              <a:rPr lang="en-US" altLang="zh-CN" smtClean="0"/>
              <a:t>A</a:t>
            </a:r>
            <a:r>
              <a:rPr lang="zh-CN" altLang="en-US" smtClean="0"/>
              <a:t>：</a:t>
            </a:r>
            <a:r>
              <a:rPr lang="en-US" altLang="zh-CN" smtClean="0"/>
              <a:t>Spring</a:t>
            </a:r>
            <a:r>
              <a:rPr lang="zh-CN" altLang="en-US" smtClean="0"/>
              <a:t>将事务保存在</a:t>
            </a:r>
            <a:r>
              <a:rPr lang="en-US" altLang="zh-CN" smtClean="0"/>
              <a:t>ThreadLocal</a:t>
            </a:r>
            <a:r>
              <a:rPr lang="zh-CN" altLang="en-US" smtClean="0"/>
              <a:t>中</a:t>
            </a:r>
            <a:endParaRPr lang="zh-CN" altLang="en-US"/>
          </a:p>
        </p:txBody>
      </p:sp>
      <p:sp>
        <p:nvSpPr>
          <p:cNvPr id="5" name="矩形 4"/>
          <p:cNvSpPr/>
          <p:nvPr/>
        </p:nvSpPr>
        <p:spPr>
          <a:xfrm>
            <a:off x="575556" y="1858848"/>
            <a:ext cx="7488832" cy="1754326"/>
          </a:xfrm>
          <a:prstGeom prst="rect">
            <a:avLst/>
          </a:prstGeom>
        </p:spPr>
        <p:txBody>
          <a:bodyPr wrap="square">
            <a:spAutoFit/>
          </a:bodyPr>
          <a:lstStyle/>
          <a:p>
            <a:r>
              <a:rPr lang="en-US" altLang="zh-CN" smtClean="0"/>
              <a:t>org.springframework.transaction.interceptor.TransactionAspectSupport.java</a:t>
            </a:r>
          </a:p>
          <a:p>
            <a:endParaRPr lang="en-US" altLang="zh-CN" smtClean="0"/>
          </a:p>
          <a:p>
            <a:r>
              <a:rPr lang="en-US" altLang="zh-CN" b="1">
                <a:solidFill>
                  <a:srgbClr val="7F0055"/>
                </a:solidFill>
                <a:latin typeface="Consolas"/>
              </a:rPr>
              <a:t>private</a:t>
            </a:r>
            <a:r>
              <a:rPr lang="en-US" altLang="zh-CN" b="1">
                <a:solidFill>
                  <a:srgbClr val="000000"/>
                </a:solidFill>
                <a:latin typeface="Consolas"/>
              </a:rPr>
              <a:t> </a:t>
            </a:r>
            <a:r>
              <a:rPr lang="en-US" altLang="zh-CN" b="1">
                <a:solidFill>
                  <a:srgbClr val="7F0055"/>
                </a:solidFill>
                <a:latin typeface="Consolas"/>
              </a:rPr>
              <a:t>static</a:t>
            </a:r>
            <a:r>
              <a:rPr lang="en-US" altLang="zh-CN" b="1">
                <a:solidFill>
                  <a:srgbClr val="000000"/>
                </a:solidFill>
                <a:latin typeface="Consolas"/>
              </a:rPr>
              <a:t> </a:t>
            </a:r>
            <a:r>
              <a:rPr lang="en-US" altLang="zh-CN" b="1">
                <a:solidFill>
                  <a:srgbClr val="7F0055"/>
                </a:solidFill>
                <a:latin typeface="Consolas"/>
              </a:rPr>
              <a:t>final</a:t>
            </a:r>
            <a:r>
              <a:rPr lang="en-US" altLang="zh-CN" b="1">
                <a:solidFill>
                  <a:srgbClr val="000000"/>
                </a:solidFill>
                <a:latin typeface="Consolas"/>
              </a:rPr>
              <a:t> ThreadLocal&lt;TransactionInfo&gt; </a:t>
            </a:r>
            <a:r>
              <a:rPr lang="en-US" altLang="zh-CN" b="1" i="1">
                <a:solidFill>
                  <a:srgbClr val="0000C0"/>
                </a:solidFill>
                <a:latin typeface="Consolas"/>
              </a:rPr>
              <a:t>transactionInfoHolder</a:t>
            </a:r>
            <a:r>
              <a:rPr lang="en-US" altLang="zh-CN" b="1" i="1">
                <a:solidFill>
                  <a:srgbClr val="000000"/>
                </a:solidFill>
                <a:latin typeface="Consolas"/>
              </a:rPr>
              <a:t> =</a:t>
            </a:r>
          </a:p>
          <a:p>
            <a:r>
              <a:rPr lang="en-US" altLang="zh-CN" b="1">
                <a:solidFill>
                  <a:srgbClr val="7F0055"/>
                </a:solidFill>
                <a:latin typeface="Consolas"/>
              </a:rPr>
              <a:t>new</a:t>
            </a:r>
            <a:r>
              <a:rPr lang="en-US" altLang="zh-CN" b="1">
                <a:solidFill>
                  <a:srgbClr val="000000"/>
                </a:solidFill>
                <a:latin typeface="Consolas"/>
              </a:rPr>
              <a:t> NamedThreadLocal&lt;TransactionInfo&gt;(</a:t>
            </a:r>
            <a:r>
              <a:rPr lang="en-US" altLang="zh-CN" b="1">
                <a:solidFill>
                  <a:srgbClr val="2A00FF"/>
                </a:solidFill>
                <a:latin typeface="Consolas"/>
              </a:rPr>
              <a:t>"Current aspect-driven transaction"</a:t>
            </a:r>
            <a:r>
              <a:rPr lang="en-US" altLang="zh-CN" b="1">
                <a:solidFill>
                  <a:srgbClr val="000000"/>
                </a:solidFill>
                <a:latin typeface="Consolas"/>
              </a:rPr>
              <a:t>);</a:t>
            </a:r>
            <a:endParaRPr lang="en-US" altLang="zh-CN"/>
          </a:p>
        </p:txBody>
      </p:sp>
      <p:sp>
        <p:nvSpPr>
          <p:cNvPr id="6" name="TextBox 5"/>
          <p:cNvSpPr txBox="1"/>
          <p:nvPr/>
        </p:nvSpPr>
        <p:spPr>
          <a:xfrm>
            <a:off x="1619672" y="4365104"/>
            <a:ext cx="2808312" cy="369332"/>
          </a:xfrm>
          <a:prstGeom prst="rect">
            <a:avLst/>
          </a:prstGeom>
          <a:noFill/>
        </p:spPr>
        <p:txBody>
          <a:bodyPr wrap="square" rtlCol="0">
            <a:spAutoFit/>
          </a:bodyPr>
          <a:lstStyle/>
          <a:p>
            <a:r>
              <a:rPr lang="zh-CN" altLang="en-US"/>
              <a:t>搞</a:t>
            </a:r>
            <a:r>
              <a:rPr lang="zh-CN" altLang="en-US" smtClean="0"/>
              <a:t>清楚</a:t>
            </a:r>
            <a:r>
              <a:rPr lang="en-US" altLang="zh-CN" smtClean="0"/>
              <a:t>ThreadLocal</a:t>
            </a:r>
            <a:endParaRPr lang="zh-CN" altLang="en-US"/>
          </a:p>
        </p:txBody>
      </p:sp>
      <p:sp>
        <p:nvSpPr>
          <p:cNvPr id="7" name="矩形 6"/>
          <p:cNvSpPr/>
          <p:nvPr/>
        </p:nvSpPr>
        <p:spPr>
          <a:xfrm>
            <a:off x="737828" y="5157192"/>
            <a:ext cx="4572000" cy="646331"/>
          </a:xfrm>
          <a:prstGeom prst="rect">
            <a:avLst/>
          </a:prstGeom>
        </p:spPr>
        <p:txBody>
          <a:bodyPr>
            <a:spAutoFit/>
          </a:bodyPr>
          <a:lstStyle/>
          <a:p>
            <a:r>
              <a:rPr lang="en-US" altLang="zh-CN"/>
              <a:t>https://www.cnblogs.com/youzhibing/p/6690341.html</a:t>
            </a:r>
            <a:endParaRPr lang="zh-CN" altLang="en-US"/>
          </a:p>
        </p:txBody>
      </p:sp>
    </p:spTree>
    <p:extLst>
      <p:ext uri="{BB962C8B-B14F-4D97-AF65-F5344CB8AC3E}">
        <p14:creationId xmlns:p14="http://schemas.microsoft.com/office/powerpoint/2010/main" val="19628787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5816" y="499390"/>
            <a:ext cx="1811714" cy="369332"/>
          </a:xfrm>
          <a:prstGeom prst="rect">
            <a:avLst/>
          </a:prstGeom>
        </p:spPr>
        <p:txBody>
          <a:bodyPr wrap="none">
            <a:spAutoFit/>
          </a:bodyPr>
          <a:lstStyle/>
          <a:p>
            <a:r>
              <a:rPr lang="zh-CN" altLang="en-US" b="1" smtClean="0"/>
              <a:t>事务的注意</a:t>
            </a:r>
            <a:r>
              <a:rPr lang="zh-CN" altLang="en-US" b="1"/>
              <a:t>事项</a:t>
            </a:r>
          </a:p>
        </p:txBody>
      </p:sp>
      <p:sp>
        <p:nvSpPr>
          <p:cNvPr id="5" name="TextBox 4"/>
          <p:cNvSpPr txBox="1"/>
          <p:nvPr/>
        </p:nvSpPr>
        <p:spPr>
          <a:xfrm>
            <a:off x="755576" y="1340768"/>
            <a:ext cx="7704856" cy="369332"/>
          </a:xfrm>
          <a:prstGeom prst="rect">
            <a:avLst/>
          </a:prstGeom>
          <a:noFill/>
        </p:spPr>
        <p:txBody>
          <a:bodyPr wrap="square" rtlCol="0">
            <a:spAutoFit/>
          </a:bodyPr>
          <a:lstStyle/>
          <a:p>
            <a:r>
              <a:rPr lang="zh-CN" altLang="en-US" smtClean="0"/>
              <a:t>事务是基于</a:t>
            </a:r>
            <a:r>
              <a:rPr lang="en-US" altLang="zh-CN" smtClean="0"/>
              <a:t>AOP</a:t>
            </a:r>
            <a:r>
              <a:rPr lang="zh-CN" altLang="en-US" smtClean="0"/>
              <a:t>实现的，或者通过</a:t>
            </a:r>
            <a:r>
              <a:rPr lang="en-US" altLang="zh-CN" smtClean="0"/>
              <a:t>JDK</a:t>
            </a:r>
            <a:r>
              <a:rPr lang="zh-CN" altLang="en-US" smtClean="0"/>
              <a:t>动态代理，或者通过</a:t>
            </a:r>
            <a:r>
              <a:rPr lang="en-US" altLang="zh-CN" smtClean="0"/>
              <a:t>CGLIB</a:t>
            </a:r>
            <a:r>
              <a:rPr lang="zh-CN" altLang="en-US" smtClean="0"/>
              <a:t>实现</a:t>
            </a:r>
            <a:endParaRPr lang="zh-CN" altLang="en-US"/>
          </a:p>
        </p:txBody>
      </p:sp>
      <p:sp>
        <p:nvSpPr>
          <p:cNvPr id="6" name="TextBox 5"/>
          <p:cNvSpPr txBox="1"/>
          <p:nvPr/>
        </p:nvSpPr>
        <p:spPr>
          <a:xfrm>
            <a:off x="775296" y="2204864"/>
            <a:ext cx="6768752" cy="1754326"/>
          </a:xfrm>
          <a:prstGeom prst="rect">
            <a:avLst/>
          </a:prstGeom>
          <a:noFill/>
        </p:spPr>
        <p:txBody>
          <a:bodyPr wrap="square" rtlCol="0">
            <a:spAutoFit/>
          </a:bodyPr>
          <a:lstStyle/>
          <a:p>
            <a:r>
              <a:rPr lang="zh-CN" altLang="en-US"/>
              <a:t>对于基于接口动态代理的</a:t>
            </a:r>
            <a:r>
              <a:rPr lang="en-US" altLang="zh-CN"/>
              <a:t>AOP</a:t>
            </a:r>
            <a:r>
              <a:rPr lang="zh-CN" altLang="en-US"/>
              <a:t>事务增强来说，由于接口的方法是</a:t>
            </a:r>
            <a:r>
              <a:rPr lang="en-US" altLang="zh-CN"/>
              <a:t>public</a:t>
            </a:r>
            <a:r>
              <a:rPr lang="zh-CN" altLang="en-US"/>
              <a:t>的，这就要求实现类的实现方法必须是</a:t>
            </a:r>
            <a:r>
              <a:rPr lang="en-US" altLang="zh-CN"/>
              <a:t>public</a:t>
            </a:r>
            <a:r>
              <a:rPr lang="zh-CN" altLang="en-US"/>
              <a:t>的（不能是</a:t>
            </a:r>
            <a:r>
              <a:rPr lang="en-US" altLang="zh-CN"/>
              <a:t>protected</a:t>
            </a:r>
            <a:r>
              <a:rPr lang="zh-CN" altLang="en-US"/>
              <a:t>，</a:t>
            </a:r>
            <a:r>
              <a:rPr lang="en-US" altLang="zh-CN"/>
              <a:t>private</a:t>
            </a:r>
            <a:r>
              <a:rPr lang="zh-CN" altLang="en-US"/>
              <a:t>等），同时不能使用</a:t>
            </a:r>
            <a:r>
              <a:rPr lang="en-US" altLang="zh-CN"/>
              <a:t>static</a:t>
            </a:r>
            <a:r>
              <a:rPr lang="zh-CN" altLang="en-US"/>
              <a:t>的修饰符。所以，可以实施接口动态代理的方法只能是使用“</a:t>
            </a:r>
            <a:r>
              <a:rPr lang="en-US" altLang="zh-CN"/>
              <a:t>public”</a:t>
            </a:r>
            <a:r>
              <a:rPr lang="zh-CN" altLang="en-US"/>
              <a:t>或“</a:t>
            </a:r>
            <a:r>
              <a:rPr lang="en-US" altLang="zh-CN"/>
              <a:t>public final”</a:t>
            </a:r>
            <a:r>
              <a:rPr lang="zh-CN" altLang="en-US"/>
              <a:t>修饰符的方法，其它方法不可能被动态代理，相应的也就不能实施</a:t>
            </a:r>
            <a:r>
              <a:rPr lang="en-US" altLang="zh-CN"/>
              <a:t>AOP</a:t>
            </a:r>
            <a:r>
              <a:rPr lang="zh-CN" altLang="en-US"/>
              <a:t>增强，也即不能进行</a:t>
            </a:r>
            <a:r>
              <a:rPr lang="en-US" altLang="zh-CN"/>
              <a:t>Spring</a:t>
            </a:r>
            <a:r>
              <a:rPr lang="zh-CN" altLang="en-US"/>
              <a:t>事务增强。</a:t>
            </a:r>
          </a:p>
        </p:txBody>
      </p:sp>
      <p:sp>
        <p:nvSpPr>
          <p:cNvPr id="7" name="TextBox 6"/>
          <p:cNvSpPr txBox="1"/>
          <p:nvPr/>
        </p:nvSpPr>
        <p:spPr>
          <a:xfrm>
            <a:off x="1043608" y="4581128"/>
            <a:ext cx="4968552" cy="646331"/>
          </a:xfrm>
          <a:prstGeom prst="rect">
            <a:avLst/>
          </a:prstGeom>
          <a:noFill/>
        </p:spPr>
        <p:txBody>
          <a:bodyPr wrap="square" rtlCol="0">
            <a:spAutoFit/>
          </a:bodyPr>
          <a:lstStyle/>
          <a:p>
            <a:r>
              <a:rPr lang="zh-CN" altLang="en-US" smtClean="0"/>
              <a:t>注意：这里指的是入口方法，而不是入口方法内部的方法</a:t>
            </a:r>
            <a:endParaRPr lang="zh-CN" altLang="en-US"/>
          </a:p>
        </p:txBody>
      </p:sp>
    </p:spTree>
    <p:extLst>
      <p:ext uri="{BB962C8B-B14F-4D97-AF65-F5344CB8AC3E}">
        <p14:creationId xmlns:p14="http://schemas.microsoft.com/office/powerpoint/2010/main" val="24770077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980728"/>
            <a:ext cx="40290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120" y="980728"/>
            <a:ext cx="2232248" cy="646331"/>
          </a:xfrm>
          <a:prstGeom prst="rect">
            <a:avLst/>
          </a:prstGeom>
          <a:noFill/>
        </p:spPr>
        <p:txBody>
          <a:bodyPr wrap="square" rtlCol="0">
            <a:spAutoFit/>
          </a:bodyPr>
          <a:lstStyle/>
          <a:p>
            <a:r>
              <a:rPr lang="zh-CN" altLang="en-US" smtClean="0"/>
              <a:t>真正要代理的方法，必须是</a:t>
            </a:r>
            <a:r>
              <a:rPr lang="en-US" altLang="zh-CN" smtClean="0"/>
              <a:t>public</a:t>
            </a:r>
            <a:r>
              <a:rPr lang="zh-CN" altLang="en-US"/>
              <a:t>修饰</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57" y="2060848"/>
            <a:ext cx="738187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768244" y="3068960"/>
            <a:ext cx="2196244" cy="646331"/>
          </a:xfrm>
          <a:prstGeom prst="rect">
            <a:avLst/>
          </a:prstGeom>
          <a:noFill/>
        </p:spPr>
        <p:txBody>
          <a:bodyPr wrap="square" rtlCol="0">
            <a:spAutoFit/>
          </a:bodyPr>
          <a:lstStyle/>
          <a:p>
            <a:r>
              <a:rPr lang="zh-CN" altLang="en-US" smtClean="0"/>
              <a:t>内部调用的方法可以是</a:t>
            </a:r>
            <a:r>
              <a:rPr lang="en-US" altLang="zh-CN" smtClean="0"/>
              <a:t>private</a:t>
            </a:r>
            <a:r>
              <a:rPr lang="zh-CN" altLang="en-US" smtClean="0"/>
              <a:t>修饰的</a:t>
            </a:r>
            <a:endParaRPr lang="zh-CN" altLang="en-US"/>
          </a:p>
        </p:txBody>
      </p:sp>
    </p:spTree>
    <p:extLst>
      <p:ext uri="{BB962C8B-B14F-4D97-AF65-F5344CB8AC3E}">
        <p14:creationId xmlns:p14="http://schemas.microsoft.com/office/powerpoint/2010/main" val="20260703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65661" y="836712"/>
            <a:ext cx="6768752" cy="1200329"/>
          </a:xfrm>
          <a:prstGeom prst="rect">
            <a:avLst/>
          </a:prstGeom>
        </p:spPr>
        <p:txBody>
          <a:bodyPr wrap="square">
            <a:spAutoFit/>
          </a:bodyPr>
          <a:lstStyle/>
          <a:p>
            <a:r>
              <a:rPr lang="zh-CN" altLang="en-US"/>
              <a:t>基于</a:t>
            </a:r>
            <a:r>
              <a:rPr lang="en-US" altLang="zh-CN"/>
              <a:t>CGLib</a:t>
            </a:r>
            <a:r>
              <a:rPr lang="zh-CN" altLang="en-US"/>
              <a:t>字节码动态代理的方案是通过扩展被增强类，动态创建子类的方式进行</a:t>
            </a:r>
            <a:r>
              <a:rPr lang="en-US" altLang="zh-CN"/>
              <a:t>AOP</a:t>
            </a:r>
            <a:r>
              <a:rPr lang="zh-CN" altLang="en-US"/>
              <a:t>增强植入的。由于使用</a:t>
            </a:r>
            <a:r>
              <a:rPr lang="en-US" altLang="zh-CN"/>
              <a:t>final,static,private</a:t>
            </a:r>
            <a:r>
              <a:rPr lang="zh-CN" altLang="en-US"/>
              <a:t>修饰符的方法都不能被子类覆盖，相应的，这些方法将不能被实施的</a:t>
            </a:r>
            <a:r>
              <a:rPr lang="en-US" altLang="zh-CN"/>
              <a:t>AOP</a:t>
            </a:r>
            <a:r>
              <a:rPr lang="zh-CN" altLang="en-US"/>
              <a:t>增强。</a:t>
            </a:r>
          </a:p>
        </p:txBody>
      </p:sp>
      <p:sp>
        <p:nvSpPr>
          <p:cNvPr id="5" name="矩形 4"/>
          <p:cNvSpPr/>
          <p:nvPr/>
        </p:nvSpPr>
        <p:spPr>
          <a:xfrm>
            <a:off x="949871" y="2180763"/>
            <a:ext cx="6624736" cy="1200329"/>
          </a:xfrm>
          <a:prstGeom prst="rect">
            <a:avLst/>
          </a:prstGeom>
        </p:spPr>
        <p:txBody>
          <a:bodyPr wrap="square">
            <a:spAutoFit/>
          </a:bodyPr>
          <a:lstStyle/>
          <a:p>
            <a:r>
              <a:rPr lang="zh-CN" altLang="en-US"/>
              <a:t>所以，必须特别注意这些修饰符的使用，</a:t>
            </a:r>
            <a:r>
              <a:rPr lang="en-US" altLang="zh-CN"/>
              <a:t>@Transactional </a:t>
            </a:r>
            <a:r>
              <a:rPr lang="zh-CN" altLang="en-US"/>
              <a:t>注解只被应用到 </a:t>
            </a:r>
            <a:r>
              <a:rPr lang="en-US" altLang="zh-CN"/>
              <a:t>public </a:t>
            </a:r>
            <a:r>
              <a:rPr lang="zh-CN" altLang="en-US"/>
              <a:t>可见度的方法上。 如果你在 </a:t>
            </a:r>
            <a:r>
              <a:rPr lang="en-US" altLang="zh-CN"/>
              <a:t>protected</a:t>
            </a:r>
            <a:r>
              <a:rPr lang="zh-CN" altLang="en-US"/>
              <a:t>、</a:t>
            </a:r>
            <a:r>
              <a:rPr lang="en-US" altLang="zh-CN"/>
              <a:t>private </a:t>
            </a:r>
            <a:r>
              <a:rPr lang="zh-CN" altLang="en-US"/>
              <a:t>或者 </a:t>
            </a:r>
            <a:r>
              <a:rPr lang="en-US" altLang="zh-CN"/>
              <a:t>package-visible </a:t>
            </a:r>
            <a:r>
              <a:rPr lang="zh-CN" altLang="en-US"/>
              <a:t>的方法上使用 </a:t>
            </a:r>
            <a:r>
              <a:rPr lang="en-US" altLang="zh-CN"/>
              <a:t>@Transactional </a:t>
            </a:r>
            <a:r>
              <a:rPr lang="zh-CN" altLang="en-US"/>
              <a:t>注解，它也不会报错，但是这个被注解的方法将不会展示已配置的事务设置。</a:t>
            </a:r>
          </a:p>
        </p:txBody>
      </p:sp>
      <p:sp>
        <p:nvSpPr>
          <p:cNvPr id="2" name="TextBox 1"/>
          <p:cNvSpPr txBox="1"/>
          <p:nvPr/>
        </p:nvSpPr>
        <p:spPr>
          <a:xfrm>
            <a:off x="2987824" y="334244"/>
            <a:ext cx="2160240" cy="369332"/>
          </a:xfrm>
          <a:prstGeom prst="rect">
            <a:avLst/>
          </a:prstGeom>
          <a:noFill/>
        </p:spPr>
        <p:txBody>
          <a:bodyPr wrap="square" rtlCol="0">
            <a:spAutoFit/>
          </a:bodyPr>
          <a:lstStyle/>
          <a:p>
            <a:r>
              <a:rPr lang="zh-CN" altLang="en-US" smtClean="0"/>
              <a:t>再次提醒</a:t>
            </a:r>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570620"/>
            <a:ext cx="838200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7504" y="3870340"/>
            <a:ext cx="4608512" cy="369332"/>
          </a:xfrm>
          <a:prstGeom prst="rect">
            <a:avLst/>
          </a:prstGeom>
          <a:noFill/>
        </p:spPr>
        <p:txBody>
          <a:bodyPr wrap="square" rtlCol="0">
            <a:spAutoFit/>
          </a:bodyPr>
          <a:lstStyle/>
          <a:p>
            <a:r>
              <a:rPr lang="en-US" altLang="zh-CN" smtClean="0"/>
              <a:t>Spring</a:t>
            </a:r>
            <a:r>
              <a:rPr lang="zh-CN" altLang="en-US" smtClean="0"/>
              <a:t>在扫描</a:t>
            </a:r>
            <a:r>
              <a:rPr lang="en-US" altLang="zh-CN" smtClean="0"/>
              <a:t>@Transactional</a:t>
            </a:r>
            <a:r>
              <a:rPr lang="zh-CN" altLang="en-US" smtClean="0"/>
              <a:t>会进行如下判断</a:t>
            </a:r>
            <a:endParaRPr lang="zh-CN" altLang="en-US"/>
          </a:p>
        </p:txBody>
      </p:sp>
      <p:sp>
        <p:nvSpPr>
          <p:cNvPr id="7" name="矩形 6"/>
          <p:cNvSpPr/>
          <p:nvPr/>
        </p:nvSpPr>
        <p:spPr>
          <a:xfrm>
            <a:off x="1043608" y="5989930"/>
            <a:ext cx="6120680" cy="369332"/>
          </a:xfrm>
          <a:prstGeom prst="rect">
            <a:avLst/>
          </a:prstGeom>
        </p:spPr>
        <p:txBody>
          <a:bodyPr wrap="square">
            <a:spAutoFit/>
          </a:bodyPr>
          <a:lstStyle/>
          <a:p>
            <a:r>
              <a:rPr lang="zh-CN" altLang="en-US" smtClean="0"/>
              <a:t>方法</a:t>
            </a:r>
            <a:r>
              <a:rPr lang="zh-CN" altLang="en-US"/>
              <a:t>级别的事务属性信息会覆盖类级别的相关配置信息。</a:t>
            </a:r>
          </a:p>
        </p:txBody>
      </p:sp>
    </p:spTree>
    <p:extLst>
      <p:ext uri="{BB962C8B-B14F-4D97-AF65-F5344CB8AC3E}">
        <p14:creationId xmlns:p14="http://schemas.microsoft.com/office/powerpoint/2010/main" val="30699729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5816" y="404664"/>
            <a:ext cx="2304256" cy="369332"/>
          </a:xfrm>
          <a:prstGeom prst="rect">
            <a:avLst/>
          </a:prstGeom>
          <a:noFill/>
        </p:spPr>
        <p:txBody>
          <a:bodyPr wrap="square" rtlCol="0">
            <a:spAutoFit/>
          </a:bodyPr>
          <a:lstStyle/>
          <a:p>
            <a:r>
              <a:rPr lang="en-US" altLang="zh-CN" smtClean="0"/>
              <a:t>Spring</a:t>
            </a:r>
            <a:r>
              <a:rPr lang="zh-CN" altLang="en-US" smtClean="0"/>
              <a:t>事务回滚</a:t>
            </a:r>
            <a:endParaRPr lang="zh-CN" altLang="en-US"/>
          </a:p>
        </p:txBody>
      </p:sp>
      <p:sp>
        <p:nvSpPr>
          <p:cNvPr id="5" name="矩形 4"/>
          <p:cNvSpPr/>
          <p:nvPr/>
        </p:nvSpPr>
        <p:spPr>
          <a:xfrm>
            <a:off x="611560" y="980728"/>
            <a:ext cx="6966520" cy="3693319"/>
          </a:xfrm>
          <a:prstGeom prst="rect">
            <a:avLst/>
          </a:prstGeom>
        </p:spPr>
        <p:txBody>
          <a:bodyPr wrap="square">
            <a:spAutoFit/>
          </a:bodyPr>
          <a:lstStyle/>
          <a:p>
            <a:r>
              <a:rPr lang="en-US" altLang="zh-CN"/>
              <a:t>Spring</a:t>
            </a:r>
            <a:r>
              <a:rPr lang="zh-CN" altLang="en-US"/>
              <a:t>事务管理器回滚一个事务的推荐方法是在当前事务的上下文内抛出异常。</a:t>
            </a:r>
            <a:r>
              <a:rPr lang="en-US" altLang="zh-CN" b="1">
                <a:solidFill>
                  <a:srgbClr val="FF0000"/>
                </a:solidFill>
              </a:rPr>
              <a:t>Spring</a:t>
            </a:r>
            <a:r>
              <a:rPr lang="zh-CN" altLang="en-US" b="1">
                <a:solidFill>
                  <a:srgbClr val="FF0000"/>
                </a:solidFill>
              </a:rPr>
              <a:t>事务管理器会捕捉任何未处理的异常</a:t>
            </a:r>
            <a:r>
              <a:rPr lang="zh-CN" altLang="en-US"/>
              <a:t>，然后依据规则决定是否回滚抛出异常的事务</a:t>
            </a:r>
            <a:r>
              <a:rPr lang="zh-CN" altLang="en-US" smtClean="0"/>
              <a:t>。</a:t>
            </a:r>
            <a:endParaRPr lang="en-US" altLang="zh-CN" smtClean="0"/>
          </a:p>
          <a:p>
            <a:r>
              <a:rPr lang="zh-CN" altLang="en-US"/>
              <a:t/>
            </a:r>
            <a:br>
              <a:rPr lang="zh-CN" altLang="en-US"/>
            </a:br>
            <a:r>
              <a:rPr lang="zh-CN" altLang="en-US"/>
              <a:t>默认配置下，</a:t>
            </a:r>
            <a:r>
              <a:rPr lang="en-US" altLang="zh-CN"/>
              <a:t>Spring</a:t>
            </a:r>
            <a:r>
              <a:rPr lang="zh-CN" altLang="en-US"/>
              <a:t>只有在抛出的异常为运行时</a:t>
            </a:r>
            <a:r>
              <a:rPr lang="en-US" altLang="zh-CN"/>
              <a:t>unchecked</a:t>
            </a:r>
            <a:r>
              <a:rPr lang="zh-CN" altLang="en-US"/>
              <a:t>异常时才回滚该事务，也就是抛出的异常为</a:t>
            </a:r>
            <a:r>
              <a:rPr lang="en-US" altLang="zh-CN"/>
              <a:t>RuntimeException</a:t>
            </a:r>
            <a:r>
              <a:rPr lang="zh-CN" altLang="en-US"/>
              <a:t>的子</a:t>
            </a:r>
            <a:r>
              <a:rPr lang="zh-CN" altLang="en-US" smtClean="0"/>
              <a:t>类</a:t>
            </a:r>
            <a:r>
              <a:rPr lang="zh-CN" altLang="en-US"/>
              <a:t>或</a:t>
            </a:r>
            <a:r>
              <a:rPr lang="en-US" altLang="zh-CN" smtClean="0"/>
              <a:t>Error</a:t>
            </a:r>
            <a:r>
              <a:rPr lang="zh-CN" altLang="en-US" smtClean="0"/>
              <a:t>。</a:t>
            </a:r>
            <a:r>
              <a:rPr lang="zh-CN" altLang="en-US"/>
              <a:t>而抛出</a:t>
            </a:r>
            <a:r>
              <a:rPr lang="en-US" altLang="zh-CN"/>
              <a:t>checked</a:t>
            </a:r>
            <a:r>
              <a:rPr lang="zh-CN" altLang="en-US"/>
              <a:t>异常则不会导致事务回滚</a:t>
            </a:r>
            <a:r>
              <a:rPr lang="zh-CN" altLang="en-US" smtClean="0"/>
              <a:t>。</a:t>
            </a:r>
            <a:endParaRPr lang="en-US" altLang="zh-CN" smtClean="0"/>
          </a:p>
          <a:p>
            <a:r>
              <a:rPr lang="zh-CN" altLang="en-US"/>
              <a:t/>
            </a:r>
            <a:br>
              <a:rPr lang="zh-CN" altLang="en-US"/>
            </a:br>
            <a:r>
              <a:rPr lang="en-US" altLang="zh-CN"/>
              <a:t>Spring</a:t>
            </a:r>
            <a:r>
              <a:rPr lang="zh-CN" altLang="en-US"/>
              <a:t>也支持明确的配置在抛出哪些异常时回滚事务，包括</a:t>
            </a:r>
            <a:r>
              <a:rPr lang="en-US" altLang="zh-CN"/>
              <a:t>checked</a:t>
            </a:r>
            <a:r>
              <a:rPr lang="zh-CN" altLang="en-US"/>
              <a:t>异常。也可以明确定义哪些异常抛出时不回滚事务</a:t>
            </a:r>
            <a:r>
              <a:rPr lang="zh-CN" altLang="en-US" smtClean="0"/>
              <a:t>。</a:t>
            </a:r>
            <a:endParaRPr lang="en-US" altLang="zh-CN" smtClean="0"/>
          </a:p>
          <a:p>
            <a:r>
              <a:rPr lang="zh-CN" altLang="en-US"/>
              <a:t/>
            </a:r>
            <a:br>
              <a:rPr lang="zh-CN" altLang="en-US"/>
            </a:br>
            <a:r>
              <a:rPr lang="zh-CN" altLang="en-US"/>
              <a:t>还可以编程性的通过</a:t>
            </a:r>
            <a:r>
              <a:rPr lang="en-US" altLang="zh-CN"/>
              <a:t>setRollbackOnly()</a:t>
            </a:r>
            <a:r>
              <a:rPr lang="zh-CN" altLang="en-US"/>
              <a:t>方法来指示一个事务必须回滚，在调用完</a:t>
            </a:r>
            <a:r>
              <a:rPr lang="en-US" altLang="zh-CN"/>
              <a:t>setRollbackOnly()</a:t>
            </a:r>
            <a:r>
              <a:rPr lang="zh-CN" altLang="en-US"/>
              <a:t>后你所能执行的唯一操作就是回滚。</a:t>
            </a:r>
          </a:p>
        </p:txBody>
      </p:sp>
      <p:sp>
        <p:nvSpPr>
          <p:cNvPr id="2" name="TextBox 1"/>
          <p:cNvSpPr txBox="1"/>
          <p:nvPr/>
        </p:nvSpPr>
        <p:spPr>
          <a:xfrm>
            <a:off x="834484" y="4941168"/>
            <a:ext cx="6480720" cy="923330"/>
          </a:xfrm>
          <a:prstGeom prst="rect">
            <a:avLst/>
          </a:prstGeom>
          <a:noFill/>
        </p:spPr>
        <p:txBody>
          <a:bodyPr wrap="square" rtlCol="0">
            <a:spAutoFit/>
          </a:bodyPr>
          <a:lstStyle/>
          <a:p>
            <a:r>
              <a:rPr lang="zh-CN" altLang="en-US" smtClean="0"/>
              <a:t>特别注意：</a:t>
            </a:r>
            <a:r>
              <a:rPr lang="en-US" altLang="zh-CN" smtClean="0"/>
              <a:t>Spring</a:t>
            </a:r>
            <a:r>
              <a:rPr lang="zh-CN" altLang="en-US" smtClean="0"/>
              <a:t>必须捕获到异常才会进行回滚，如果应用自己捕获异常没有向外抛出而是自己并吞掉了，这时</a:t>
            </a:r>
            <a:r>
              <a:rPr lang="en-US" altLang="zh-CN" smtClean="0"/>
              <a:t>Spring</a:t>
            </a:r>
            <a:r>
              <a:rPr lang="zh-CN" altLang="en-US" smtClean="0"/>
              <a:t>是感知不到内部发生了异常的，更不会有回滚动作</a:t>
            </a:r>
            <a:endParaRPr lang="zh-CN" altLang="en-US"/>
          </a:p>
        </p:txBody>
      </p:sp>
      <p:sp>
        <p:nvSpPr>
          <p:cNvPr id="3" name="TextBox 2"/>
          <p:cNvSpPr txBox="1"/>
          <p:nvPr/>
        </p:nvSpPr>
        <p:spPr>
          <a:xfrm>
            <a:off x="467544" y="6165304"/>
            <a:ext cx="7056784" cy="523220"/>
          </a:xfrm>
          <a:prstGeom prst="rect">
            <a:avLst/>
          </a:prstGeom>
          <a:noFill/>
        </p:spPr>
        <p:txBody>
          <a:bodyPr wrap="square" rtlCol="0">
            <a:spAutoFit/>
          </a:bodyPr>
          <a:lstStyle/>
          <a:p>
            <a:r>
              <a:rPr lang="zh-CN" altLang="en-US" sz="1400" smtClean="0"/>
              <a:t>就像吃饭时吃到了一只虫子，自己直接吃掉了而没有告诉服务员，人家是不会给你退钱的</a:t>
            </a:r>
            <a:endParaRPr lang="zh-CN" altLang="en-US" sz="1400"/>
          </a:p>
        </p:txBody>
      </p:sp>
    </p:spTree>
    <p:extLst>
      <p:ext uri="{BB962C8B-B14F-4D97-AF65-F5344CB8AC3E}">
        <p14:creationId xmlns:p14="http://schemas.microsoft.com/office/powerpoint/2010/main" val="2136850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35796" y="310205"/>
            <a:ext cx="2664296" cy="369332"/>
          </a:xfrm>
          <a:prstGeom prst="rect">
            <a:avLst/>
          </a:prstGeom>
          <a:noFill/>
        </p:spPr>
        <p:txBody>
          <a:bodyPr wrap="square" rtlCol="0">
            <a:spAutoFit/>
          </a:bodyPr>
          <a:lstStyle/>
          <a:p>
            <a:r>
              <a:rPr lang="en-US" altLang="zh-CN" smtClean="0"/>
              <a:t>cglib</a:t>
            </a:r>
            <a:r>
              <a:rPr lang="zh-CN" altLang="en-US" smtClean="0"/>
              <a:t>动态代理</a:t>
            </a:r>
            <a:endParaRPr lang="zh-CN" altLang="en-US"/>
          </a:p>
        </p:txBody>
      </p:sp>
      <p:sp>
        <p:nvSpPr>
          <p:cNvPr id="4" name="矩形 3"/>
          <p:cNvSpPr/>
          <p:nvPr/>
        </p:nvSpPr>
        <p:spPr>
          <a:xfrm>
            <a:off x="539552" y="980728"/>
            <a:ext cx="8352928" cy="2308324"/>
          </a:xfrm>
          <a:prstGeom prst="rect">
            <a:avLst/>
          </a:prstGeom>
        </p:spPr>
        <p:txBody>
          <a:bodyPr wrap="square">
            <a:spAutoFit/>
          </a:bodyPr>
          <a:lstStyle/>
          <a:p>
            <a:r>
              <a:rPr lang="en-US" altLang="zh-CN" sz="1200" b="1">
                <a:solidFill>
                  <a:srgbClr val="7F0055"/>
                </a:solidFill>
                <a:latin typeface="Consolas"/>
              </a:rPr>
              <a:t>public</a:t>
            </a:r>
            <a:r>
              <a:rPr lang="en-US" altLang="zh-CN" sz="1200" b="1">
                <a:solidFill>
                  <a:srgbClr val="000000"/>
                </a:solidFill>
                <a:latin typeface="Consolas"/>
              </a:rPr>
              <a:t> </a:t>
            </a:r>
            <a:r>
              <a:rPr lang="en-US" altLang="zh-CN" sz="1200" b="1">
                <a:solidFill>
                  <a:srgbClr val="7F0055"/>
                </a:solidFill>
                <a:latin typeface="Consolas"/>
              </a:rPr>
              <a:t>class</a:t>
            </a:r>
            <a:r>
              <a:rPr lang="en-US" altLang="zh-CN" sz="1200" b="1">
                <a:solidFill>
                  <a:srgbClr val="000000"/>
                </a:solidFill>
                <a:latin typeface="Consolas"/>
              </a:rPr>
              <a:t> DogInterceptor </a:t>
            </a:r>
            <a:r>
              <a:rPr lang="en-US" altLang="zh-CN" sz="1200" b="1">
                <a:solidFill>
                  <a:srgbClr val="7F0055"/>
                </a:solidFill>
                <a:latin typeface="Consolas"/>
              </a:rPr>
              <a:t>implements</a:t>
            </a:r>
            <a:r>
              <a:rPr lang="en-US" altLang="zh-CN" sz="1200" b="1">
                <a:solidFill>
                  <a:srgbClr val="000000"/>
                </a:solidFill>
                <a:latin typeface="Consolas"/>
              </a:rPr>
              <a:t> MethodInterceptor {</a:t>
            </a:r>
          </a:p>
          <a:p>
            <a:endParaRPr lang="zh-CN" altLang="en-US" sz="1200">
              <a:latin typeface="Consolas"/>
            </a:endParaRPr>
          </a:p>
          <a:p>
            <a:r>
              <a:rPr lang="en-US" altLang="zh-CN" sz="1200" smtClean="0">
                <a:solidFill>
                  <a:srgbClr val="646464"/>
                </a:solidFill>
                <a:latin typeface="Consolas"/>
              </a:rPr>
              <a:t>  @</a:t>
            </a:r>
            <a:r>
              <a:rPr lang="en-US" altLang="zh-CN" sz="1200">
                <a:solidFill>
                  <a:srgbClr val="646464"/>
                </a:solidFill>
                <a:latin typeface="Consolas"/>
              </a:rPr>
              <a:t>Override</a:t>
            </a:r>
          </a:p>
          <a:p>
            <a:r>
              <a:rPr lang="en-US" altLang="zh-CN" sz="1200" b="1" smtClean="0">
                <a:solidFill>
                  <a:srgbClr val="7F0055"/>
                </a:solidFill>
                <a:latin typeface="Consolas"/>
              </a:rPr>
              <a:t>  public</a:t>
            </a:r>
            <a:r>
              <a:rPr lang="en-US" altLang="zh-CN" sz="1200" b="1" smtClean="0">
                <a:solidFill>
                  <a:srgbClr val="000000"/>
                </a:solidFill>
                <a:latin typeface="Consolas"/>
              </a:rPr>
              <a:t> </a:t>
            </a:r>
            <a:r>
              <a:rPr lang="en-US" altLang="zh-CN" sz="1200" b="1">
                <a:solidFill>
                  <a:srgbClr val="000000"/>
                </a:solidFill>
                <a:latin typeface="Consolas"/>
              </a:rPr>
              <a:t>Object intercept(Object </a:t>
            </a:r>
            <a:r>
              <a:rPr lang="en-US" altLang="zh-CN" sz="1200" b="1">
                <a:solidFill>
                  <a:srgbClr val="6A3E3E"/>
                </a:solidFill>
                <a:latin typeface="Consolas"/>
              </a:rPr>
              <a:t>obj</a:t>
            </a:r>
            <a:r>
              <a:rPr lang="en-US" altLang="zh-CN" sz="1200" b="1">
                <a:solidFill>
                  <a:srgbClr val="000000"/>
                </a:solidFill>
                <a:latin typeface="Consolas"/>
              </a:rPr>
              <a:t>, Method </a:t>
            </a:r>
            <a:r>
              <a:rPr lang="en-US" altLang="zh-CN" sz="1200" b="1">
                <a:solidFill>
                  <a:srgbClr val="6A3E3E"/>
                </a:solidFill>
                <a:latin typeface="Consolas"/>
              </a:rPr>
              <a:t>method</a:t>
            </a:r>
            <a:r>
              <a:rPr lang="en-US" altLang="zh-CN" sz="1200" b="1">
                <a:solidFill>
                  <a:srgbClr val="000000"/>
                </a:solidFill>
                <a:latin typeface="Consolas"/>
              </a:rPr>
              <a:t>, Object[] </a:t>
            </a:r>
            <a:r>
              <a:rPr lang="en-US" altLang="zh-CN" sz="1200" b="1">
                <a:solidFill>
                  <a:srgbClr val="6A3E3E"/>
                </a:solidFill>
                <a:latin typeface="Consolas"/>
              </a:rPr>
              <a:t>args</a:t>
            </a:r>
            <a:r>
              <a:rPr lang="en-US" altLang="zh-CN" sz="1200" b="1">
                <a:solidFill>
                  <a:srgbClr val="000000"/>
                </a:solidFill>
                <a:latin typeface="Consolas"/>
              </a:rPr>
              <a:t>, </a:t>
            </a:r>
            <a:r>
              <a:rPr lang="en-US" altLang="zh-CN" sz="1200" b="1" smtClean="0">
                <a:solidFill>
                  <a:srgbClr val="000000"/>
                </a:solidFill>
                <a:latin typeface="Consolas"/>
              </a:rPr>
              <a:t>MethodProxy </a:t>
            </a:r>
            <a:r>
              <a:rPr lang="en-US" altLang="zh-CN" sz="1200" b="1" smtClean="0">
                <a:solidFill>
                  <a:srgbClr val="6A3E3E"/>
                </a:solidFill>
                <a:latin typeface="Consolas"/>
              </a:rPr>
              <a:t>proxy</a:t>
            </a:r>
            <a:r>
              <a:rPr lang="en-US" altLang="zh-CN" sz="1200" b="1">
                <a:solidFill>
                  <a:srgbClr val="000000"/>
                </a:solidFill>
                <a:latin typeface="Consolas"/>
              </a:rPr>
              <a:t>) </a:t>
            </a:r>
            <a:r>
              <a:rPr lang="en-US" altLang="zh-CN" sz="1200" b="1">
                <a:solidFill>
                  <a:srgbClr val="7F0055"/>
                </a:solidFill>
                <a:latin typeface="Consolas"/>
              </a:rPr>
              <a:t>throws</a:t>
            </a:r>
            <a:r>
              <a:rPr lang="en-US" altLang="zh-CN" sz="1200" b="1">
                <a:solidFill>
                  <a:srgbClr val="000000"/>
                </a:solidFill>
                <a:latin typeface="Consolas"/>
              </a:rPr>
              <a:t> </a:t>
            </a:r>
            <a:r>
              <a:rPr lang="en-US" altLang="zh-CN" sz="1200" b="1" smtClean="0">
                <a:solidFill>
                  <a:srgbClr val="000000"/>
                </a:solidFill>
                <a:latin typeface="Consolas"/>
              </a:rPr>
              <a:t> Throwable </a:t>
            </a:r>
            <a:r>
              <a:rPr lang="en-US" altLang="zh-CN" sz="1200" b="1">
                <a:solidFill>
                  <a:srgbClr val="000000"/>
                </a:solidFill>
                <a:latin typeface="Consolas"/>
              </a:rPr>
              <a:t>{</a:t>
            </a:r>
          </a:p>
          <a:p>
            <a:r>
              <a:rPr lang="en-US" altLang="zh-CN" sz="1200" smtClean="0">
                <a:solidFill>
                  <a:srgbClr val="000000"/>
                </a:solidFill>
                <a:latin typeface="Consolas"/>
              </a:rPr>
              <a:t>    System.</a:t>
            </a:r>
            <a:r>
              <a:rPr lang="en-US" altLang="zh-CN" sz="1200" b="1" i="1" smtClean="0">
                <a:solidFill>
                  <a:srgbClr val="0000C0"/>
                </a:solidFill>
                <a:latin typeface="Consolas"/>
              </a:rPr>
              <a:t>out</a:t>
            </a:r>
            <a:r>
              <a:rPr lang="en-US" altLang="zh-CN" sz="1200" b="1" i="1" smtClean="0">
                <a:solidFill>
                  <a:srgbClr val="000000"/>
                </a:solidFill>
                <a:latin typeface="Consolas"/>
              </a:rPr>
              <a:t>.println</a:t>
            </a:r>
            <a:r>
              <a:rPr lang="en-US" altLang="zh-CN" sz="1200" b="1" i="1">
                <a:solidFill>
                  <a:srgbClr val="000000"/>
                </a:solidFill>
                <a:latin typeface="Consolas"/>
              </a:rPr>
              <a:t>(</a:t>
            </a:r>
            <a:r>
              <a:rPr lang="en-US" altLang="zh-CN" sz="1200" b="1" i="1">
                <a:solidFill>
                  <a:srgbClr val="2A00FF"/>
                </a:solidFill>
                <a:latin typeface="Consolas"/>
              </a:rPr>
              <a:t>"</a:t>
            </a:r>
            <a:r>
              <a:rPr lang="zh-CN" altLang="en-US" sz="1200" b="1" i="1">
                <a:solidFill>
                  <a:srgbClr val="2A00FF"/>
                </a:solidFill>
                <a:latin typeface="Consolas"/>
              </a:rPr>
              <a:t>插入 </a:t>
            </a:r>
            <a:r>
              <a:rPr lang="en-US" altLang="zh-CN" sz="1200" b="1" i="1">
                <a:solidFill>
                  <a:srgbClr val="2A00FF"/>
                </a:solidFill>
                <a:latin typeface="Consolas"/>
              </a:rPr>
              <a:t>before</a:t>
            </a:r>
            <a:r>
              <a:rPr lang="zh-CN" altLang="en-US" sz="1200" b="1" i="1">
                <a:solidFill>
                  <a:srgbClr val="2A00FF"/>
                </a:solidFill>
                <a:latin typeface="Consolas"/>
              </a:rPr>
              <a:t>功能</a:t>
            </a:r>
            <a:r>
              <a:rPr lang="en-US" altLang="zh-CN" sz="1200" b="1" i="1">
                <a:solidFill>
                  <a:srgbClr val="2A00FF"/>
                </a:solidFill>
                <a:latin typeface="Consolas"/>
              </a:rPr>
              <a:t>"</a:t>
            </a:r>
            <a:r>
              <a:rPr lang="en-US" altLang="zh-CN" sz="1200" b="1" i="1">
                <a:solidFill>
                  <a:srgbClr val="000000"/>
                </a:solidFill>
                <a:latin typeface="Consolas"/>
              </a:rPr>
              <a:t>);</a:t>
            </a:r>
          </a:p>
          <a:p>
            <a:r>
              <a:rPr lang="en-US" altLang="zh-CN" sz="1200" smtClean="0">
                <a:solidFill>
                  <a:srgbClr val="000000"/>
                </a:solidFill>
                <a:latin typeface="Consolas"/>
              </a:rPr>
              <a:t>    Object </a:t>
            </a:r>
            <a:r>
              <a:rPr lang="en-US" altLang="zh-CN" sz="1200">
                <a:solidFill>
                  <a:srgbClr val="6A3E3E"/>
                </a:solidFill>
                <a:latin typeface="Consolas"/>
              </a:rPr>
              <a:t>res</a:t>
            </a:r>
            <a:r>
              <a:rPr lang="en-US" altLang="zh-CN" sz="1200">
                <a:solidFill>
                  <a:srgbClr val="000000"/>
                </a:solidFill>
                <a:latin typeface="Consolas"/>
              </a:rPr>
              <a:t> =  </a:t>
            </a:r>
            <a:r>
              <a:rPr lang="en-US" altLang="zh-CN" sz="1200">
                <a:solidFill>
                  <a:srgbClr val="6A3E3E"/>
                </a:solidFill>
                <a:latin typeface="Consolas"/>
              </a:rPr>
              <a:t>proxy</a:t>
            </a:r>
            <a:r>
              <a:rPr lang="en-US" altLang="zh-CN" sz="1200">
                <a:solidFill>
                  <a:srgbClr val="000000"/>
                </a:solidFill>
                <a:latin typeface="Consolas"/>
              </a:rPr>
              <a:t>.invokeSuper(</a:t>
            </a:r>
            <a:r>
              <a:rPr lang="en-US" altLang="zh-CN" sz="1200">
                <a:solidFill>
                  <a:srgbClr val="6A3E3E"/>
                </a:solidFill>
                <a:latin typeface="Consolas"/>
              </a:rPr>
              <a:t>obj</a:t>
            </a:r>
            <a:r>
              <a:rPr lang="en-US" altLang="zh-CN" sz="1200">
                <a:solidFill>
                  <a:srgbClr val="000000"/>
                </a:solidFill>
                <a:latin typeface="Consolas"/>
              </a:rPr>
              <a:t>, </a:t>
            </a:r>
            <a:r>
              <a:rPr lang="en-US" altLang="zh-CN" sz="1200">
                <a:solidFill>
                  <a:srgbClr val="6A3E3E"/>
                </a:solidFill>
                <a:latin typeface="Consolas"/>
              </a:rPr>
              <a:t>args</a:t>
            </a:r>
            <a:r>
              <a:rPr lang="en-US" altLang="zh-CN" sz="1200">
                <a:solidFill>
                  <a:srgbClr val="000000"/>
                </a:solidFill>
                <a:latin typeface="Consolas"/>
              </a:rPr>
              <a:t>);</a:t>
            </a:r>
          </a:p>
          <a:p>
            <a:r>
              <a:rPr lang="en-US" altLang="zh-CN" sz="1200" smtClean="0">
                <a:solidFill>
                  <a:srgbClr val="000000"/>
                </a:solidFill>
                <a:latin typeface="Consolas"/>
              </a:rPr>
              <a:t>    System.</a:t>
            </a:r>
            <a:r>
              <a:rPr lang="en-US" altLang="zh-CN" sz="1200" b="1" i="1" smtClean="0">
                <a:solidFill>
                  <a:srgbClr val="0000C0"/>
                </a:solidFill>
                <a:latin typeface="Consolas"/>
              </a:rPr>
              <a:t>out</a:t>
            </a:r>
            <a:r>
              <a:rPr lang="en-US" altLang="zh-CN" sz="1200" b="1" i="1" smtClean="0">
                <a:solidFill>
                  <a:srgbClr val="000000"/>
                </a:solidFill>
                <a:latin typeface="Consolas"/>
              </a:rPr>
              <a:t>.println</a:t>
            </a:r>
            <a:r>
              <a:rPr lang="en-US" altLang="zh-CN" sz="1200" b="1" i="1">
                <a:solidFill>
                  <a:srgbClr val="000000"/>
                </a:solidFill>
                <a:latin typeface="Consolas"/>
              </a:rPr>
              <a:t>(</a:t>
            </a:r>
            <a:r>
              <a:rPr lang="en-US" altLang="zh-CN" sz="1200" b="1" i="1">
                <a:solidFill>
                  <a:srgbClr val="2A00FF"/>
                </a:solidFill>
                <a:latin typeface="Consolas"/>
              </a:rPr>
              <a:t>"</a:t>
            </a:r>
            <a:r>
              <a:rPr lang="zh-CN" altLang="en-US" sz="1200" b="1" i="1">
                <a:solidFill>
                  <a:srgbClr val="2A00FF"/>
                </a:solidFill>
                <a:latin typeface="Consolas"/>
              </a:rPr>
              <a:t>插入 </a:t>
            </a:r>
            <a:r>
              <a:rPr lang="en-US" altLang="zh-CN" sz="1200" b="1" i="1">
                <a:solidFill>
                  <a:srgbClr val="2A00FF"/>
                </a:solidFill>
                <a:latin typeface="Consolas"/>
              </a:rPr>
              <a:t>after </a:t>
            </a:r>
            <a:r>
              <a:rPr lang="zh-CN" altLang="en-US" sz="1200" b="1" i="1">
                <a:solidFill>
                  <a:srgbClr val="2A00FF"/>
                </a:solidFill>
                <a:latin typeface="Consolas"/>
              </a:rPr>
              <a:t>功能</a:t>
            </a:r>
            <a:r>
              <a:rPr lang="en-US" altLang="zh-CN" sz="1200" b="1" i="1">
                <a:solidFill>
                  <a:srgbClr val="2A00FF"/>
                </a:solidFill>
                <a:latin typeface="Consolas"/>
              </a:rPr>
              <a:t>"</a:t>
            </a:r>
            <a:r>
              <a:rPr lang="en-US" altLang="zh-CN" sz="1200" b="1" i="1">
                <a:solidFill>
                  <a:srgbClr val="000000"/>
                </a:solidFill>
                <a:latin typeface="Consolas"/>
              </a:rPr>
              <a:t>);</a:t>
            </a:r>
          </a:p>
          <a:p>
            <a:r>
              <a:rPr lang="en-US" altLang="zh-CN" sz="1200" b="1" smtClean="0">
                <a:solidFill>
                  <a:srgbClr val="7F0055"/>
                </a:solidFill>
                <a:latin typeface="Consolas"/>
              </a:rPr>
              <a:t>    return</a:t>
            </a:r>
            <a:r>
              <a:rPr lang="en-US" altLang="zh-CN" sz="1200" b="1" smtClean="0">
                <a:solidFill>
                  <a:srgbClr val="000000"/>
                </a:solidFill>
                <a:latin typeface="Consolas"/>
              </a:rPr>
              <a:t> </a:t>
            </a:r>
            <a:r>
              <a:rPr lang="en-US" altLang="zh-CN" sz="1200" b="1">
                <a:solidFill>
                  <a:srgbClr val="6A3E3E"/>
                </a:solidFill>
                <a:latin typeface="Consolas"/>
              </a:rPr>
              <a:t>res</a:t>
            </a:r>
            <a:r>
              <a:rPr lang="en-US" altLang="zh-CN" sz="1200" b="1">
                <a:solidFill>
                  <a:srgbClr val="000000"/>
                </a:solidFill>
                <a:latin typeface="Consolas"/>
              </a:rPr>
              <a:t>;</a:t>
            </a:r>
          </a:p>
          <a:p>
            <a:r>
              <a:rPr lang="en-US" altLang="zh-CN" sz="1200" smtClean="0">
                <a:solidFill>
                  <a:srgbClr val="000000"/>
                </a:solidFill>
                <a:latin typeface="Consolas"/>
              </a:rPr>
              <a:t>  }</a:t>
            </a:r>
            <a:endParaRPr lang="en-US" altLang="zh-CN" sz="1200">
              <a:solidFill>
                <a:srgbClr val="000000"/>
              </a:solidFill>
              <a:latin typeface="Consolas"/>
            </a:endParaRPr>
          </a:p>
          <a:p>
            <a:endParaRPr lang="zh-CN" altLang="en-US" sz="1200">
              <a:latin typeface="Consolas"/>
            </a:endParaRPr>
          </a:p>
          <a:p>
            <a:r>
              <a:rPr lang="en-US" altLang="zh-CN" sz="1200">
                <a:solidFill>
                  <a:srgbClr val="000000"/>
                </a:solidFill>
                <a:latin typeface="Consolas"/>
              </a:rPr>
              <a:t>}</a:t>
            </a:r>
            <a:endParaRPr lang="zh-CN" altLang="en-US" sz="1200"/>
          </a:p>
        </p:txBody>
      </p:sp>
      <p:sp>
        <p:nvSpPr>
          <p:cNvPr id="5" name="矩形 4"/>
          <p:cNvSpPr/>
          <p:nvPr/>
        </p:nvSpPr>
        <p:spPr>
          <a:xfrm>
            <a:off x="251520" y="3336023"/>
            <a:ext cx="7920880" cy="2031325"/>
          </a:xfrm>
          <a:prstGeom prst="rect">
            <a:avLst/>
          </a:prstGeom>
        </p:spPr>
        <p:txBody>
          <a:bodyPr wrap="square">
            <a:spAutoFit/>
          </a:bodyPr>
          <a:lstStyle/>
          <a:p>
            <a:r>
              <a:rPr lang="en-US" altLang="zh-CN" sz="1400">
                <a:solidFill>
                  <a:srgbClr val="646464"/>
                </a:solidFill>
                <a:latin typeface="Consolas"/>
              </a:rPr>
              <a:t>@Test</a:t>
            </a:r>
          </a:p>
          <a:p>
            <a:r>
              <a:rPr lang="en-US" altLang="zh-CN" sz="1400" b="1">
                <a:solidFill>
                  <a:srgbClr val="7F0055"/>
                </a:solidFill>
                <a:latin typeface="Consolas"/>
              </a:rPr>
              <a:t>public</a:t>
            </a:r>
            <a:r>
              <a:rPr lang="en-US" altLang="zh-CN" sz="1400" b="1">
                <a:solidFill>
                  <a:srgbClr val="000000"/>
                </a:solidFill>
                <a:latin typeface="Consolas"/>
              </a:rPr>
              <a:t> </a:t>
            </a:r>
            <a:r>
              <a:rPr lang="en-US" altLang="zh-CN" sz="1400" b="1">
                <a:solidFill>
                  <a:srgbClr val="7F0055"/>
                </a:solidFill>
                <a:latin typeface="Consolas"/>
              </a:rPr>
              <a:t>void</a:t>
            </a:r>
            <a:r>
              <a:rPr lang="en-US" altLang="zh-CN" sz="1400" b="1">
                <a:solidFill>
                  <a:srgbClr val="000000"/>
                </a:solidFill>
                <a:latin typeface="Consolas"/>
              </a:rPr>
              <a:t> </a:t>
            </a:r>
            <a:r>
              <a:rPr lang="en-US" altLang="zh-CN" sz="1400" b="1" err="1">
                <a:solidFill>
                  <a:srgbClr val="000000"/>
                </a:solidFill>
                <a:latin typeface="Consolas"/>
              </a:rPr>
              <a:t>test3</a:t>
            </a:r>
            <a:r>
              <a:rPr lang="en-US" altLang="zh-CN" sz="1400" b="1">
                <a:solidFill>
                  <a:srgbClr val="000000"/>
                </a:solidFill>
                <a:latin typeface="Consolas"/>
              </a:rPr>
              <a:t>() {</a:t>
            </a:r>
          </a:p>
          <a:p>
            <a:r>
              <a:rPr lang="en-US" altLang="zh-CN" sz="1400" smtClean="0">
                <a:solidFill>
                  <a:srgbClr val="000000"/>
                </a:solidFill>
                <a:latin typeface="Consolas"/>
              </a:rPr>
              <a:t>  Enhancer </a:t>
            </a:r>
            <a:r>
              <a:rPr lang="en-US" altLang="zh-CN" sz="1400">
                <a:solidFill>
                  <a:srgbClr val="6A3E3E"/>
                </a:solidFill>
                <a:latin typeface="Consolas"/>
              </a:rPr>
              <a:t>enhancer</a:t>
            </a:r>
            <a:r>
              <a:rPr lang="en-US" altLang="zh-CN" sz="1400">
                <a:solidFill>
                  <a:srgbClr val="000000"/>
                </a:solidFill>
                <a:latin typeface="Consolas"/>
              </a:rPr>
              <a:t> = </a:t>
            </a:r>
            <a:r>
              <a:rPr lang="en-US" altLang="zh-CN" sz="1400" b="1">
                <a:solidFill>
                  <a:srgbClr val="7F0055"/>
                </a:solidFill>
                <a:latin typeface="Consolas"/>
              </a:rPr>
              <a:t>new</a:t>
            </a:r>
            <a:r>
              <a:rPr lang="en-US" altLang="zh-CN" sz="1400" b="1">
                <a:solidFill>
                  <a:srgbClr val="000000"/>
                </a:solidFill>
                <a:latin typeface="Consolas"/>
              </a:rPr>
              <a:t> Enhancer();</a:t>
            </a:r>
          </a:p>
          <a:p>
            <a:r>
              <a:rPr lang="en-US" altLang="zh-CN" sz="1400" smtClean="0">
                <a:solidFill>
                  <a:srgbClr val="6A3E3E"/>
                </a:solidFill>
                <a:latin typeface="Consolas"/>
              </a:rPr>
              <a:t>  </a:t>
            </a:r>
            <a:r>
              <a:rPr lang="en-US" altLang="zh-CN" sz="1400" err="1" smtClean="0">
                <a:solidFill>
                  <a:srgbClr val="6A3E3E"/>
                </a:solidFill>
                <a:latin typeface="Consolas"/>
              </a:rPr>
              <a:t>enhancer</a:t>
            </a:r>
            <a:r>
              <a:rPr lang="en-US" altLang="zh-CN" sz="1400" err="1" smtClean="0">
                <a:solidFill>
                  <a:srgbClr val="000000"/>
                </a:solidFill>
                <a:latin typeface="Consolas"/>
              </a:rPr>
              <a:t>.</a:t>
            </a:r>
            <a:r>
              <a:rPr lang="en-US" altLang="zh-CN" sz="1400" b="1" err="1" smtClean="0">
                <a:solidFill>
                  <a:srgbClr val="FF0000"/>
                </a:solidFill>
                <a:latin typeface="Consolas"/>
              </a:rPr>
              <a:t>setSuperclass</a:t>
            </a:r>
            <a:r>
              <a:rPr lang="en-US" altLang="zh-CN" sz="1400" smtClean="0">
                <a:solidFill>
                  <a:srgbClr val="000000"/>
                </a:solidFill>
                <a:latin typeface="Consolas"/>
              </a:rPr>
              <a:t>(</a:t>
            </a:r>
            <a:r>
              <a:rPr lang="en-US" altLang="zh-CN" sz="1400" err="1" smtClean="0">
                <a:solidFill>
                  <a:srgbClr val="000000"/>
                </a:solidFill>
                <a:latin typeface="Consolas"/>
              </a:rPr>
              <a:t>Dog.</a:t>
            </a:r>
            <a:r>
              <a:rPr lang="en-US" altLang="zh-CN" sz="1400" b="1" err="1" smtClean="0">
                <a:solidFill>
                  <a:srgbClr val="7F0055"/>
                </a:solidFill>
                <a:latin typeface="Consolas"/>
              </a:rPr>
              <a:t>class</a:t>
            </a:r>
            <a:r>
              <a:rPr lang="en-US" altLang="zh-CN" sz="1400" b="1">
                <a:solidFill>
                  <a:srgbClr val="000000"/>
                </a:solidFill>
                <a:latin typeface="Consolas"/>
              </a:rPr>
              <a:t>); </a:t>
            </a:r>
            <a:r>
              <a:rPr lang="en-US" altLang="zh-CN" sz="1400" b="1">
                <a:solidFill>
                  <a:srgbClr val="3F7F5F"/>
                </a:solidFill>
                <a:latin typeface="Consolas"/>
              </a:rPr>
              <a:t>//</a:t>
            </a:r>
            <a:r>
              <a:rPr lang="zh-CN" altLang="en-US" sz="1400" b="1">
                <a:solidFill>
                  <a:srgbClr val="3F7F5F"/>
                </a:solidFill>
                <a:latin typeface="Consolas"/>
              </a:rPr>
              <a:t>通过继承类实现代理。所以该类不能是</a:t>
            </a:r>
            <a:r>
              <a:rPr lang="en-US" altLang="zh-CN" sz="1400" b="1">
                <a:solidFill>
                  <a:srgbClr val="3F7F5F"/>
                </a:solidFill>
                <a:latin typeface="Consolas"/>
              </a:rPr>
              <a:t>final</a:t>
            </a:r>
            <a:r>
              <a:rPr lang="zh-CN" altLang="en-US" sz="1400" b="1">
                <a:solidFill>
                  <a:srgbClr val="3F7F5F"/>
                </a:solidFill>
                <a:latin typeface="Consolas"/>
              </a:rPr>
              <a:t>的</a:t>
            </a:r>
          </a:p>
          <a:p>
            <a:r>
              <a:rPr lang="en-US" altLang="zh-CN" sz="1400" smtClean="0">
                <a:solidFill>
                  <a:srgbClr val="6A3E3E"/>
                </a:solidFill>
                <a:latin typeface="Consolas"/>
              </a:rPr>
              <a:t>  </a:t>
            </a:r>
            <a:r>
              <a:rPr lang="en-US" altLang="zh-CN" sz="1400" err="1" smtClean="0">
                <a:solidFill>
                  <a:srgbClr val="6A3E3E"/>
                </a:solidFill>
                <a:latin typeface="Consolas"/>
              </a:rPr>
              <a:t>enhancer</a:t>
            </a:r>
            <a:r>
              <a:rPr lang="en-US" altLang="zh-CN" sz="1400" err="1" smtClean="0">
                <a:solidFill>
                  <a:srgbClr val="000000"/>
                </a:solidFill>
                <a:latin typeface="Consolas"/>
              </a:rPr>
              <a:t>.setCallback</a:t>
            </a:r>
            <a:r>
              <a:rPr lang="en-US" altLang="zh-CN" sz="1400" smtClean="0">
                <a:solidFill>
                  <a:srgbClr val="000000"/>
                </a:solidFill>
                <a:latin typeface="Consolas"/>
              </a:rPr>
              <a:t>(</a:t>
            </a:r>
            <a:r>
              <a:rPr lang="en-US" altLang="zh-CN" sz="1400" b="1" smtClean="0">
                <a:solidFill>
                  <a:srgbClr val="7F0055"/>
                </a:solidFill>
                <a:latin typeface="Consolas"/>
              </a:rPr>
              <a:t>new</a:t>
            </a:r>
            <a:r>
              <a:rPr lang="en-US" altLang="zh-CN" sz="1400" b="1" smtClean="0">
                <a:solidFill>
                  <a:srgbClr val="000000"/>
                </a:solidFill>
                <a:latin typeface="Consolas"/>
              </a:rPr>
              <a:t> </a:t>
            </a:r>
            <a:r>
              <a:rPr lang="en-US" altLang="zh-CN" sz="1400" b="1" err="1">
                <a:solidFill>
                  <a:srgbClr val="000000"/>
                </a:solidFill>
                <a:latin typeface="Consolas"/>
              </a:rPr>
              <a:t>DogInterceptor</a:t>
            </a:r>
            <a:r>
              <a:rPr lang="en-US" altLang="zh-CN" sz="1400" b="1">
                <a:solidFill>
                  <a:srgbClr val="000000"/>
                </a:solidFill>
                <a:latin typeface="Consolas"/>
              </a:rPr>
              <a:t>());</a:t>
            </a:r>
          </a:p>
          <a:p>
            <a:r>
              <a:rPr lang="en-US" altLang="zh-CN" sz="1400" smtClean="0">
                <a:solidFill>
                  <a:srgbClr val="000000"/>
                </a:solidFill>
                <a:latin typeface="Consolas"/>
              </a:rPr>
              <a:t>  Dog </a:t>
            </a:r>
            <a:r>
              <a:rPr lang="en-US" altLang="zh-CN" sz="1400">
                <a:solidFill>
                  <a:srgbClr val="6A3E3E"/>
                </a:solidFill>
                <a:latin typeface="Consolas"/>
              </a:rPr>
              <a:t>dog</a:t>
            </a:r>
            <a:r>
              <a:rPr lang="en-US" altLang="zh-CN" sz="1400">
                <a:solidFill>
                  <a:srgbClr val="000000"/>
                </a:solidFill>
                <a:latin typeface="Consolas"/>
              </a:rPr>
              <a:t> = (Dog)</a:t>
            </a:r>
            <a:r>
              <a:rPr lang="en-US" altLang="zh-CN" sz="1400" err="1">
                <a:solidFill>
                  <a:srgbClr val="6A3E3E"/>
                </a:solidFill>
                <a:latin typeface="Consolas"/>
              </a:rPr>
              <a:t>enhancer</a:t>
            </a:r>
            <a:r>
              <a:rPr lang="en-US" altLang="zh-CN" sz="1400" err="1">
                <a:solidFill>
                  <a:srgbClr val="000000"/>
                </a:solidFill>
                <a:latin typeface="Consolas"/>
              </a:rPr>
              <a:t>.create</a:t>
            </a:r>
            <a:r>
              <a:rPr lang="en-US" altLang="zh-CN" sz="1400">
                <a:solidFill>
                  <a:srgbClr val="000000"/>
                </a:solidFill>
                <a:latin typeface="Consolas"/>
              </a:rPr>
              <a:t>();</a:t>
            </a:r>
          </a:p>
          <a:p>
            <a:r>
              <a:rPr lang="en-US" altLang="zh-CN" sz="1400" smtClean="0">
                <a:solidFill>
                  <a:srgbClr val="6A3E3E"/>
                </a:solidFill>
                <a:latin typeface="Consolas"/>
              </a:rPr>
              <a:t>  </a:t>
            </a:r>
            <a:r>
              <a:rPr lang="en-US" altLang="zh-CN" sz="1400" err="1" smtClean="0">
                <a:solidFill>
                  <a:srgbClr val="6A3E3E"/>
                </a:solidFill>
                <a:latin typeface="Consolas"/>
              </a:rPr>
              <a:t>dog</a:t>
            </a:r>
            <a:r>
              <a:rPr lang="en-US" altLang="zh-CN" sz="1400" err="1" smtClean="0">
                <a:solidFill>
                  <a:srgbClr val="000000"/>
                </a:solidFill>
                <a:latin typeface="Consolas"/>
              </a:rPr>
              <a:t>.eat</a:t>
            </a:r>
            <a:r>
              <a:rPr lang="en-US" altLang="zh-CN" sz="1400">
                <a:solidFill>
                  <a:srgbClr val="000000"/>
                </a:solidFill>
                <a:latin typeface="Consolas"/>
              </a:rPr>
              <a:t>(</a:t>
            </a:r>
            <a:r>
              <a:rPr lang="en-US" altLang="zh-CN" sz="1400">
                <a:solidFill>
                  <a:srgbClr val="2A00FF"/>
                </a:solidFill>
                <a:latin typeface="Consolas"/>
              </a:rPr>
              <a:t>"</a:t>
            </a:r>
            <a:r>
              <a:rPr lang="zh-CN" altLang="en-US" sz="1400">
                <a:solidFill>
                  <a:srgbClr val="2A00FF"/>
                </a:solidFill>
                <a:latin typeface="Consolas"/>
              </a:rPr>
              <a:t>狗粮</a:t>
            </a:r>
            <a:r>
              <a:rPr lang="en-US" altLang="zh-CN" sz="1400">
                <a:solidFill>
                  <a:srgbClr val="2A00FF"/>
                </a:solidFill>
                <a:latin typeface="Consolas"/>
              </a:rPr>
              <a:t>"</a:t>
            </a:r>
            <a:r>
              <a:rPr lang="en-US" altLang="zh-CN" sz="1400">
                <a:solidFill>
                  <a:srgbClr val="000000"/>
                </a:solidFill>
                <a:latin typeface="Consolas"/>
              </a:rPr>
              <a:t>);</a:t>
            </a:r>
          </a:p>
          <a:p>
            <a:endParaRPr lang="zh-CN" altLang="en-US" sz="1400">
              <a:latin typeface="Consolas"/>
            </a:endParaRPr>
          </a:p>
          <a:p>
            <a:r>
              <a:rPr lang="en-US" altLang="zh-CN" sz="1400">
                <a:solidFill>
                  <a:srgbClr val="000000"/>
                </a:solidFill>
                <a:latin typeface="Consolas"/>
              </a:rPr>
              <a:t>}</a:t>
            </a:r>
            <a:endParaRPr lang="zh-CN" altLang="en-US" sz="1400"/>
          </a:p>
        </p:txBody>
      </p:sp>
      <p:sp>
        <p:nvSpPr>
          <p:cNvPr id="6" name="矩形 5"/>
          <p:cNvSpPr/>
          <p:nvPr/>
        </p:nvSpPr>
        <p:spPr>
          <a:xfrm>
            <a:off x="2051720" y="5661248"/>
            <a:ext cx="2016224"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a:t>插入 </a:t>
            </a:r>
            <a:r>
              <a:rPr lang="en-US" altLang="zh-CN"/>
              <a:t>before</a:t>
            </a:r>
            <a:r>
              <a:rPr lang="zh-CN" altLang="en-US"/>
              <a:t>功能</a:t>
            </a:r>
          </a:p>
          <a:p>
            <a:r>
              <a:rPr lang="en-US" altLang="zh-CN"/>
              <a:t>a dog eat </a:t>
            </a:r>
            <a:r>
              <a:rPr lang="zh-CN" altLang="en-US"/>
              <a:t>狗粮</a:t>
            </a:r>
          </a:p>
          <a:p>
            <a:r>
              <a:rPr lang="zh-CN" altLang="en-US"/>
              <a:t>插入 </a:t>
            </a:r>
            <a:r>
              <a:rPr lang="en-US" altLang="zh-CN"/>
              <a:t>after </a:t>
            </a:r>
            <a:r>
              <a:rPr lang="zh-CN" altLang="en-US"/>
              <a:t>功能</a:t>
            </a:r>
          </a:p>
        </p:txBody>
      </p:sp>
      <p:sp>
        <p:nvSpPr>
          <p:cNvPr id="7" name="TextBox 6"/>
          <p:cNvSpPr txBox="1"/>
          <p:nvPr/>
        </p:nvSpPr>
        <p:spPr>
          <a:xfrm>
            <a:off x="5868144" y="5229200"/>
            <a:ext cx="2736304" cy="1200329"/>
          </a:xfrm>
          <a:prstGeom prst="rect">
            <a:avLst/>
          </a:prstGeom>
          <a:noFill/>
        </p:spPr>
        <p:txBody>
          <a:bodyPr wrap="square" rtlCol="0">
            <a:spAutoFit/>
          </a:bodyPr>
          <a:lstStyle/>
          <a:p>
            <a:r>
              <a:rPr lang="en-US" altLang="zh-CN" smtClean="0"/>
              <a:t>JDK</a:t>
            </a:r>
            <a:r>
              <a:rPr lang="zh-CN" altLang="en-US" smtClean="0"/>
              <a:t>动态代理必须有接口</a:t>
            </a:r>
            <a:endParaRPr lang="en-US" altLang="zh-CN" smtClean="0"/>
          </a:p>
          <a:p>
            <a:r>
              <a:rPr lang="en-US" altLang="zh-CN" smtClean="0"/>
              <a:t>CGLIB</a:t>
            </a:r>
            <a:r>
              <a:rPr lang="zh-CN" altLang="en-US" smtClean="0"/>
              <a:t>动态代理</a:t>
            </a:r>
            <a:r>
              <a:rPr lang="zh-CN" altLang="en-US"/>
              <a:t>只需</a:t>
            </a:r>
            <a:r>
              <a:rPr lang="zh-CN" altLang="en-US" smtClean="0"/>
              <a:t>要有具体类</a:t>
            </a:r>
            <a:endParaRPr lang="zh-CN" altLang="en-US"/>
          </a:p>
          <a:p>
            <a:endParaRPr lang="zh-CN" altLang="en-US"/>
          </a:p>
        </p:txBody>
      </p:sp>
    </p:spTree>
    <p:extLst>
      <p:ext uri="{BB962C8B-B14F-4D97-AF65-F5344CB8AC3E}">
        <p14:creationId xmlns:p14="http://schemas.microsoft.com/office/powerpoint/2010/main" val="26489575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7631" y="162506"/>
            <a:ext cx="7244689" cy="1754326"/>
          </a:xfrm>
          <a:prstGeom prst="rect">
            <a:avLst/>
          </a:prstGeom>
        </p:spPr>
        <p:txBody>
          <a:bodyPr wrap="square">
            <a:spAutoFit/>
          </a:bodyPr>
          <a:lstStyle/>
          <a:p>
            <a:r>
              <a:rPr lang="en-US" altLang="zh-CN" b="1"/>
              <a:t>//</a:t>
            </a:r>
            <a:r>
              <a:rPr lang="zh-CN" altLang="en-US" b="1"/>
              <a:t>指定回滚，遇到异常</a:t>
            </a:r>
            <a:r>
              <a:rPr lang="en-US" altLang="zh-CN" b="1"/>
              <a:t>Exception</a:t>
            </a:r>
            <a:r>
              <a:rPr lang="zh-CN" altLang="en-US" b="1"/>
              <a:t>时回</a:t>
            </a:r>
            <a:r>
              <a:rPr lang="zh-CN" altLang="en-US" b="1" smtClean="0"/>
              <a:t>滚</a:t>
            </a:r>
            <a:endParaRPr lang="en-US" altLang="zh-CN" b="1" smtClean="0"/>
          </a:p>
          <a:p>
            <a:endParaRPr lang="en-US" altLang="zh-CN" smtClean="0"/>
          </a:p>
          <a:p>
            <a:r>
              <a:rPr lang="en-US" altLang="zh-CN" smtClean="0"/>
              <a:t>@</a:t>
            </a:r>
            <a:r>
              <a:rPr lang="en-US" altLang="zh-CN"/>
              <a:t>Transactional(rollbackFor=Exception.class) </a:t>
            </a:r>
            <a:endParaRPr lang="en-US" altLang="zh-CN" smtClean="0"/>
          </a:p>
          <a:p>
            <a:r>
              <a:rPr lang="en-US" altLang="zh-CN" smtClean="0"/>
              <a:t>public </a:t>
            </a:r>
            <a:r>
              <a:rPr lang="en-US" altLang="zh-CN"/>
              <a:t>void methodName</a:t>
            </a:r>
            <a:r>
              <a:rPr lang="en-US" altLang="zh-CN" smtClean="0"/>
              <a:t>( ) {</a:t>
            </a:r>
          </a:p>
          <a:p>
            <a:r>
              <a:rPr lang="en-US" altLang="zh-CN" smtClean="0"/>
              <a:t>      throw </a:t>
            </a:r>
            <a:r>
              <a:rPr lang="en-US" altLang="zh-CN"/>
              <a:t>new Exception("</a:t>
            </a:r>
            <a:r>
              <a:rPr lang="zh-CN" altLang="en-US"/>
              <a:t>注释</a:t>
            </a:r>
            <a:r>
              <a:rPr lang="en-US" altLang="zh-CN" smtClean="0"/>
              <a:t>");</a:t>
            </a:r>
          </a:p>
          <a:p>
            <a:r>
              <a:rPr lang="en-US" altLang="zh-CN" smtClean="0"/>
              <a:t>}</a:t>
            </a:r>
            <a:endParaRPr lang="zh-CN" altLang="en-US"/>
          </a:p>
        </p:txBody>
      </p:sp>
      <p:sp>
        <p:nvSpPr>
          <p:cNvPr id="7" name="矩形 6"/>
          <p:cNvSpPr/>
          <p:nvPr/>
        </p:nvSpPr>
        <p:spPr>
          <a:xfrm>
            <a:off x="251520" y="2132856"/>
            <a:ext cx="8296690" cy="1754326"/>
          </a:xfrm>
          <a:prstGeom prst="rect">
            <a:avLst/>
          </a:prstGeom>
        </p:spPr>
        <p:txBody>
          <a:bodyPr wrap="square">
            <a:spAutoFit/>
          </a:bodyPr>
          <a:lstStyle/>
          <a:p>
            <a:r>
              <a:rPr lang="en-US" altLang="zh-CN" b="1" smtClean="0"/>
              <a:t>//</a:t>
            </a:r>
            <a:r>
              <a:rPr lang="zh-CN" altLang="en-US" b="1"/>
              <a:t>指定不回滚，遇到运行期异常</a:t>
            </a:r>
            <a:r>
              <a:rPr lang="en-US" altLang="zh-CN" b="1"/>
              <a:t>(throw new RuntimeException("</a:t>
            </a:r>
            <a:r>
              <a:rPr lang="zh-CN" altLang="en-US" b="1"/>
              <a:t>注释</a:t>
            </a:r>
            <a:r>
              <a:rPr lang="en-US" altLang="zh-CN" b="1"/>
              <a:t>");)</a:t>
            </a:r>
            <a:r>
              <a:rPr lang="zh-CN" altLang="en-US" b="1"/>
              <a:t>会回</a:t>
            </a:r>
            <a:r>
              <a:rPr lang="zh-CN" altLang="en-US" b="1" smtClean="0"/>
              <a:t>滚</a:t>
            </a:r>
            <a:endParaRPr lang="en-US" altLang="zh-CN" b="1" smtClean="0"/>
          </a:p>
          <a:p>
            <a:endParaRPr lang="en-US" altLang="zh-CN" smtClean="0"/>
          </a:p>
          <a:p>
            <a:r>
              <a:rPr lang="en-US" altLang="zh-CN" smtClean="0"/>
              <a:t>@Transactional(noRollbackFor=Exception.class</a:t>
            </a:r>
          </a:p>
          <a:p>
            <a:r>
              <a:rPr lang="en-US" altLang="zh-CN" smtClean="0"/>
              <a:t>public </a:t>
            </a:r>
            <a:r>
              <a:rPr lang="en-US" altLang="zh-CN"/>
              <a:t>ItimDaoImpl getItemDaoImpl</a:t>
            </a:r>
            <a:r>
              <a:rPr lang="en-US" altLang="zh-CN" smtClean="0"/>
              <a:t>( ) {</a:t>
            </a:r>
          </a:p>
          <a:p>
            <a:r>
              <a:rPr lang="en-US" altLang="zh-CN" smtClean="0"/>
              <a:t>    throw </a:t>
            </a:r>
            <a:r>
              <a:rPr lang="en-US" altLang="zh-CN"/>
              <a:t>new RuntimeException("</a:t>
            </a:r>
            <a:r>
              <a:rPr lang="zh-CN" altLang="en-US"/>
              <a:t>注释</a:t>
            </a:r>
            <a:r>
              <a:rPr lang="en-US" altLang="zh-CN" smtClean="0"/>
              <a:t>");</a:t>
            </a:r>
          </a:p>
          <a:p>
            <a:r>
              <a:rPr lang="en-US" altLang="zh-CN" smtClean="0"/>
              <a:t>}</a:t>
            </a:r>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39" y="3933056"/>
            <a:ext cx="854392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528392" y="5445224"/>
            <a:ext cx="125963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t>回滚</a:t>
            </a:r>
            <a:r>
              <a:rPr lang="zh-CN" altLang="en-US" smtClean="0"/>
              <a:t>事务</a:t>
            </a:r>
            <a:endParaRPr lang="zh-CN" altLang="en-US"/>
          </a:p>
        </p:txBody>
      </p:sp>
      <p:sp>
        <p:nvSpPr>
          <p:cNvPr id="2" name="右箭头 1"/>
          <p:cNvSpPr/>
          <p:nvPr/>
        </p:nvSpPr>
        <p:spPr>
          <a:xfrm>
            <a:off x="2339752" y="5629890"/>
            <a:ext cx="108012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73924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1840" y="294853"/>
            <a:ext cx="2160240" cy="369332"/>
          </a:xfrm>
          <a:prstGeom prst="rect">
            <a:avLst/>
          </a:prstGeom>
          <a:noFill/>
        </p:spPr>
        <p:txBody>
          <a:bodyPr wrap="square" rtlCol="0">
            <a:spAutoFit/>
          </a:bodyPr>
          <a:lstStyle/>
          <a:p>
            <a:r>
              <a:rPr lang="zh-CN" altLang="en-US" smtClean="0"/>
              <a:t>官方建议</a:t>
            </a:r>
            <a:endParaRPr lang="zh-CN" altLang="en-US"/>
          </a:p>
        </p:txBody>
      </p:sp>
      <p:sp>
        <p:nvSpPr>
          <p:cNvPr id="5" name="矩形 4"/>
          <p:cNvSpPr/>
          <p:nvPr/>
        </p:nvSpPr>
        <p:spPr>
          <a:xfrm>
            <a:off x="467544" y="980728"/>
            <a:ext cx="7704856" cy="5016758"/>
          </a:xfrm>
          <a:prstGeom prst="rect">
            <a:avLst/>
          </a:prstGeom>
        </p:spPr>
        <p:txBody>
          <a:bodyPr wrap="square">
            <a:spAutoFit/>
          </a:bodyPr>
          <a:lstStyle/>
          <a:p>
            <a:r>
              <a:rPr lang="en-US" altLang="zh-CN" sz="1600"/>
              <a:t>Spring</a:t>
            </a:r>
            <a:r>
              <a:rPr lang="zh-CN" altLang="en-US" sz="1600"/>
              <a:t>团队的建议是你在具体的类（或类的方法）上使用 </a:t>
            </a:r>
            <a:r>
              <a:rPr lang="en-US" altLang="zh-CN" sz="1600"/>
              <a:t>@Transactional </a:t>
            </a:r>
            <a:r>
              <a:rPr lang="zh-CN" altLang="en-US" sz="1600"/>
              <a:t>注解，而不要使用在类所要实现的任何接口上。你当然可以在接口上使用 </a:t>
            </a:r>
            <a:r>
              <a:rPr lang="en-US" altLang="zh-CN" sz="1600"/>
              <a:t>@Transactional </a:t>
            </a:r>
            <a:r>
              <a:rPr lang="zh-CN" altLang="en-US" sz="1600"/>
              <a:t>注解，但是这将只能当你设置了基于接口的代理时它才生效。因为注解是不能继承的，这就意味着如果你正在使用基于类的代理时，那么事务的设置将不能被基于类的代理所识别，而且对象也将不会被事务代理所包装（将被确认为严重的）。因此，请接受</a:t>
            </a:r>
            <a:r>
              <a:rPr lang="en-US" altLang="zh-CN" sz="1600"/>
              <a:t>Spring</a:t>
            </a:r>
            <a:r>
              <a:rPr lang="zh-CN" altLang="en-US" sz="1600"/>
              <a:t>团队的建议并且在具体的</a:t>
            </a:r>
            <a:r>
              <a:rPr lang="zh-CN" altLang="en-US" sz="1600" smtClean="0"/>
              <a:t>类的方法</a:t>
            </a:r>
            <a:r>
              <a:rPr lang="zh-CN" altLang="en-US" sz="1600"/>
              <a:t>上使用 </a:t>
            </a:r>
            <a:r>
              <a:rPr lang="en-US" altLang="zh-CN" sz="1600"/>
              <a:t>@Transactional </a:t>
            </a:r>
            <a:r>
              <a:rPr lang="zh-CN" altLang="en-US" sz="1600"/>
              <a:t>注解</a:t>
            </a:r>
            <a:r>
              <a:rPr lang="zh-CN" altLang="en-US" sz="1600" smtClean="0"/>
              <a:t>。</a:t>
            </a:r>
            <a:endParaRPr lang="en-US" altLang="zh-CN" sz="1600" smtClean="0"/>
          </a:p>
          <a:p>
            <a:endParaRPr lang="en-US" altLang="zh-CN" sz="1600"/>
          </a:p>
          <a:p>
            <a:endParaRPr lang="zh-CN" altLang="en-US" sz="1600"/>
          </a:p>
          <a:p>
            <a:r>
              <a:rPr lang="en-US" altLang="zh-CN" sz="1600"/>
              <a:t>@Transactional </a:t>
            </a:r>
            <a:r>
              <a:rPr lang="zh-CN" altLang="en-US" sz="1600"/>
              <a:t>注解标识的方法，处理过程尽量的简单。尤其是带锁的事务方法，能不放在事务里面的最好不要放在事务里面。可以将常规的数据库查询操作放在事务前面进行，而事务内进行增、删、改、加锁查询等操作</a:t>
            </a:r>
            <a:r>
              <a:rPr lang="zh-CN" altLang="en-US" sz="1600" smtClean="0"/>
              <a:t>。</a:t>
            </a:r>
            <a:endParaRPr lang="en-US" altLang="zh-CN" sz="1600" smtClean="0"/>
          </a:p>
          <a:p>
            <a:endParaRPr lang="en-US" altLang="zh-CN" sz="1600"/>
          </a:p>
          <a:p>
            <a:endParaRPr lang="zh-CN" altLang="en-US" sz="1600"/>
          </a:p>
          <a:p>
            <a:r>
              <a:rPr lang="en-US" altLang="zh-CN" sz="1600"/>
              <a:t>@Transactional </a:t>
            </a:r>
            <a:r>
              <a:rPr lang="zh-CN" altLang="en-US" sz="1600"/>
              <a:t>注解的默认事务管理器</a:t>
            </a:r>
            <a:r>
              <a:rPr lang="en-US" altLang="zh-CN" sz="1600"/>
              <a:t>bean</a:t>
            </a:r>
            <a:r>
              <a:rPr lang="zh-CN" altLang="en-US" sz="1600"/>
              <a:t>是“</a:t>
            </a:r>
            <a:r>
              <a:rPr lang="en-US" altLang="zh-CN" sz="1600"/>
              <a:t>transactionManager”</a:t>
            </a:r>
            <a:r>
              <a:rPr lang="zh-CN" altLang="en-US" sz="1600"/>
              <a:t>，如果声明为其他名称的事务管理器，需要在方法上添加</a:t>
            </a:r>
            <a:r>
              <a:rPr lang="en-US" altLang="zh-CN" sz="1600"/>
              <a:t>@Transational(“managerName”)</a:t>
            </a:r>
            <a:r>
              <a:rPr lang="zh-CN" altLang="en-US" sz="1600" smtClean="0"/>
              <a:t>。</a:t>
            </a:r>
            <a:endParaRPr lang="en-US" altLang="zh-CN" sz="1600" smtClean="0"/>
          </a:p>
          <a:p>
            <a:endParaRPr lang="en-US" altLang="zh-CN" sz="1600"/>
          </a:p>
          <a:p>
            <a:endParaRPr lang="zh-CN" altLang="en-US" sz="1600"/>
          </a:p>
          <a:p>
            <a:r>
              <a:rPr lang="en-US" altLang="zh-CN" sz="1600"/>
              <a:t>@Transactional </a:t>
            </a:r>
            <a:r>
              <a:rPr lang="zh-CN" altLang="en-US" sz="1600"/>
              <a:t>注解标注的方法中不要出现网络调用、比较耗时的处理程序，因为，事务中数据库连接是不会释放的，如果每个事务的处理时间都非常长，那么宝贵的数据库连接资源将很快被耗尽。</a:t>
            </a:r>
          </a:p>
        </p:txBody>
      </p:sp>
    </p:spTree>
    <p:extLst>
      <p:ext uri="{BB962C8B-B14F-4D97-AF65-F5344CB8AC3E}">
        <p14:creationId xmlns:p14="http://schemas.microsoft.com/office/powerpoint/2010/main" val="21979198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43808" y="364014"/>
            <a:ext cx="2736304" cy="369332"/>
          </a:xfrm>
          <a:prstGeom prst="rect">
            <a:avLst/>
          </a:prstGeom>
          <a:noFill/>
        </p:spPr>
        <p:txBody>
          <a:bodyPr wrap="square" rtlCol="0">
            <a:spAutoFit/>
          </a:bodyPr>
          <a:lstStyle/>
          <a:p>
            <a:r>
              <a:rPr lang="en-US" altLang="zh-CN" smtClean="0"/>
              <a:t>Spring</a:t>
            </a:r>
            <a:r>
              <a:rPr lang="zh-CN" altLang="en-US" smtClean="0"/>
              <a:t>事务常见疑惑点</a:t>
            </a: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01114"/>
            <a:ext cx="33623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932040" y="1484784"/>
            <a:ext cx="3888432" cy="369332"/>
          </a:xfrm>
          <a:prstGeom prst="rect">
            <a:avLst/>
          </a:prstGeom>
          <a:noFill/>
        </p:spPr>
        <p:txBody>
          <a:bodyPr wrap="square" rtlCol="0">
            <a:spAutoFit/>
          </a:bodyPr>
          <a:lstStyle/>
          <a:p>
            <a:r>
              <a:rPr lang="zh-CN" altLang="en-US" smtClean="0"/>
              <a:t>事务不生效，因为方法不是</a:t>
            </a:r>
            <a:r>
              <a:rPr lang="en-US" altLang="zh-CN" smtClean="0"/>
              <a:t>public</a:t>
            </a:r>
            <a:r>
              <a:rPr lang="zh-CN" altLang="en-US" smtClean="0"/>
              <a:t>的</a:t>
            </a:r>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162918"/>
            <a:ext cx="339090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716016" y="3573016"/>
            <a:ext cx="3960440" cy="1169551"/>
          </a:xfrm>
          <a:prstGeom prst="rect">
            <a:avLst/>
          </a:prstGeom>
          <a:noFill/>
        </p:spPr>
        <p:txBody>
          <a:bodyPr wrap="square" rtlCol="0">
            <a:spAutoFit/>
          </a:bodyPr>
          <a:lstStyle/>
          <a:p>
            <a:r>
              <a:rPr lang="zh-CN" altLang="en-US" sz="1400" smtClean="0"/>
              <a:t>事务生效：</a:t>
            </a:r>
            <a:endParaRPr lang="en-US" altLang="zh-CN" sz="1400" smtClean="0"/>
          </a:p>
          <a:p>
            <a:r>
              <a:rPr lang="en-US" altLang="zh-CN" sz="1400" smtClean="0"/>
              <a:t>addEntity() </a:t>
            </a:r>
            <a:r>
              <a:rPr lang="zh-CN" altLang="en-US" sz="1400" smtClean="0"/>
              <a:t>开启事务</a:t>
            </a:r>
            <a:endParaRPr lang="en-US" altLang="zh-CN" sz="1400" smtClean="0"/>
          </a:p>
          <a:p>
            <a:r>
              <a:rPr lang="en-US" altLang="zh-CN" sz="1400" smtClean="0"/>
              <a:t>insert()</a:t>
            </a:r>
            <a:r>
              <a:rPr lang="zh-CN" altLang="en-US" sz="1400" smtClean="0"/>
              <a:t>没有配置事务，但由于事务传播是</a:t>
            </a:r>
            <a:r>
              <a:rPr lang="en-US" altLang="zh-CN" sz="1400" smtClean="0"/>
              <a:t>required</a:t>
            </a:r>
            <a:r>
              <a:rPr lang="zh-CN" altLang="en-US" sz="1400" smtClean="0"/>
              <a:t>，所以</a:t>
            </a:r>
            <a:r>
              <a:rPr lang="en-US" altLang="zh-CN" sz="1400" smtClean="0"/>
              <a:t>insert</a:t>
            </a:r>
            <a:r>
              <a:rPr lang="zh-CN" altLang="en-US" sz="1400" smtClean="0"/>
              <a:t>也处于</a:t>
            </a:r>
            <a:r>
              <a:rPr lang="en-US" altLang="zh-CN" sz="1400" smtClean="0"/>
              <a:t>addEntity</a:t>
            </a:r>
            <a:r>
              <a:rPr lang="zh-CN" altLang="en-US" sz="1400" smtClean="0"/>
              <a:t>的事务之中</a:t>
            </a:r>
            <a:endParaRPr lang="en-US" altLang="zh-CN" sz="1400" smtClean="0"/>
          </a:p>
          <a:p>
            <a:r>
              <a:rPr lang="zh-CN" altLang="en-US" sz="1400" smtClean="0"/>
              <a:t>这样就只存在一个事务</a:t>
            </a:r>
            <a:endParaRPr lang="zh-CN" altLang="en-US" sz="1400"/>
          </a:p>
        </p:txBody>
      </p:sp>
    </p:spTree>
    <p:extLst>
      <p:ext uri="{BB962C8B-B14F-4D97-AF65-F5344CB8AC3E}">
        <p14:creationId xmlns:p14="http://schemas.microsoft.com/office/powerpoint/2010/main" val="5630621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48680"/>
            <a:ext cx="34385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20072" y="1052736"/>
            <a:ext cx="3240360" cy="307777"/>
          </a:xfrm>
          <a:prstGeom prst="rect">
            <a:avLst/>
          </a:prstGeom>
          <a:noFill/>
        </p:spPr>
        <p:txBody>
          <a:bodyPr wrap="square" rtlCol="0">
            <a:spAutoFit/>
          </a:bodyPr>
          <a:lstStyle/>
          <a:p>
            <a:r>
              <a:rPr lang="zh-CN" altLang="en-US" sz="1400" smtClean="0"/>
              <a:t>没有事务，都是普通的方法调用</a:t>
            </a:r>
            <a:endParaRPr lang="zh-CN" altLang="en-US" sz="140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76" y="3356992"/>
            <a:ext cx="340995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860032" y="3645024"/>
            <a:ext cx="3744416" cy="1600438"/>
          </a:xfrm>
          <a:prstGeom prst="rect">
            <a:avLst/>
          </a:prstGeom>
          <a:noFill/>
        </p:spPr>
        <p:txBody>
          <a:bodyPr wrap="square" rtlCol="0">
            <a:spAutoFit/>
          </a:bodyPr>
          <a:lstStyle/>
          <a:p>
            <a:r>
              <a:rPr lang="zh-CN" altLang="en-US" sz="1400" smtClean="0"/>
              <a:t>没有事务</a:t>
            </a:r>
            <a:endParaRPr lang="en-US" altLang="zh-CN" sz="1400" smtClean="0"/>
          </a:p>
          <a:p>
            <a:r>
              <a:rPr lang="en-US" altLang="zh-CN" sz="1400" smtClean="0"/>
              <a:t>1</a:t>
            </a:r>
            <a:r>
              <a:rPr lang="zh-CN" altLang="en-US" sz="1400" smtClean="0"/>
              <a:t>、因为</a:t>
            </a:r>
            <a:r>
              <a:rPr lang="en-US" altLang="zh-CN" sz="1400" smtClean="0"/>
              <a:t>addEntity() </a:t>
            </a:r>
            <a:r>
              <a:rPr lang="zh-CN" altLang="en-US" sz="1400" smtClean="0"/>
              <a:t>没有开启事务</a:t>
            </a:r>
            <a:endParaRPr lang="en-US" altLang="zh-CN" sz="1400" smtClean="0"/>
          </a:p>
          <a:p>
            <a:r>
              <a:rPr lang="en-US" altLang="zh-CN" sz="1400" smtClean="0"/>
              <a:t>2</a:t>
            </a:r>
            <a:r>
              <a:rPr lang="zh-CN" altLang="en-US" sz="1400" smtClean="0"/>
              <a:t>、</a:t>
            </a:r>
            <a:r>
              <a:rPr lang="en-US" altLang="zh-CN" sz="1400" smtClean="0"/>
              <a:t>insert</a:t>
            </a:r>
            <a:r>
              <a:rPr lang="zh-CN" altLang="en-US" sz="1400" smtClean="0"/>
              <a:t>是内部调用，无法被增强，所以标注</a:t>
            </a:r>
            <a:r>
              <a:rPr lang="en-US" altLang="zh-CN" sz="1400" smtClean="0"/>
              <a:t>@Transaction</a:t>
            </a:r>
            <a:r>
              <a:rPr lang="zh-CN" altLang="en-US" sz="1400" smtClean="0"/>
              <a:t>是无效的，所以该调用是普通的方法调用，</a:t>
            </a:r>
            <a:r>
              <a:rPr lang="en-US" altLang="zh-CN" sz="1400" smtClean="0"/>
              <a:t>insert</a:t>
            </a:r>
            <a:r>
              <a:rPr lang="zh-CN" altLang="en-US" sz="1400" smtClean="0"/>
              <a:t>也没有事务</a:t>
            </a:r>
            <a:endParaRPr lang="en-US" altLang="zh-CN" sz="1400" smtClean="0"/>
          </a:p>
          <a:p>
            <a:endParaRPr lang="en-US" altLang="zh-CN" sz="1400"/>
          </a:p>
          <a:p>
            <a:r>
              <a:rPr lang="zh-CN" altLang="en-US" sz="1400" smtClean="0"/>
              <a:t>所以：都没有事务</a:t>
            </a:r>
            <a:endParaRPr lang="zh-CN" altLang="en-US" sz="1400"/>
          </a:p>
        </p:txBody>
      </p:sp>
    </p:spTree>
    <p:extLst>
      <p:ext uri="{BB962C8B-B14F-4D97-AF65-F5344CB8AC3E}">
        <p14:creationId xmlns:p14="http://schemas.microsoft.com/office/powerpoint/2010/main" val="33274519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6672"/>
            <a:ext cx="3552825"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076056" y="906993"/>
            <a:ext cx="2880320" cy="2031325"/>
          </a:xfrm>
          <a:prstGeom prst="rect">
            <a:avLst/>
          </a:prstGeom>
          <a:noFill/>
        </p:spPr>
        <p:txBody>
          <a:bodyPr wrap="square" rtlCol="0">
            <a:spAutoFit/>
          </a:bodyPr>
          <a:lstStyle/>
          <a:p>
            <a:r>
              <a:rPr lang="zh-CN" altLang="en-US" sz="1400" smtClean="0"/>
              <a:t>有事务</a:t>
            </a:r>
            <a:endParaRPr lang="en-US" altLang="zh-CN" sz="1400" smtClean="0"/>
          </a:p>
          <a:p>
            <a:r>
              <a:rPr lang="en-US" altLang="zh-CN" sz="1400" smtClean="0"/>
              <a:t>1</a:t>
            </a:r>
            <a:r>
              <a:rPr lang="zh-CN" altLang="en-US" sz="1400" smtClean="0"/>
              <a:t>、</a:t>
            </a:r>
            <a:r>
              <a:rPr lang="en-US" altLang="zh-CN" sz="1400" smtClean="0"/>
              <a:t>addEntity</a:t>
            </a:r>
            <a:r>
              <a:rPr lang="zh-CN" altLang="en-US" sz="1400" smtClean="0"/>
              <a:t>开始了事务</a:t>
            </a:r>
            <a:endParaRPr lang="en-US" altLang="zh-CN" sz="1400" smtClean="0"/>
          </a:p>
          <a:p>
            <a:r>
              <a:rPr lang="en-US" altLang="zh-CN" sz="1400"/>
              <a:t>2</a:t>
            </a:r>
            <a:r>
              <a:rPr lang="zh-CN" altLang="en-US" sz="1400"/>
              <a:t>、</a:t>
            </a:r>
            <a:r>
              <a:rPr lang="en-US" altLang="zh-CN" sz="1400"/>
              <a:t>insert</a:t>
            </a:r>
            <a:r>
              <a:rPr lang="zh-CN" altLang="en-US" sz="1400"/>
              <a:t>是内部调用，无法被增强，所以标注</a:t>
            </a:r>
            <a:r>
              <a:rPr lang="en-US" altLang="zh-CN" sz="1400"/>
              <a:t>@Transaction</a:t>
            </a:r>
            <a:r>
              <a:rPr lang="zh-CN" altLang="en-US" sz="1400"/>
              <a:t>是无效的，所以该调用是普通的方法调用，</a:t>
            </a:r>
            <a:r>
              <a:rPr lang="en-US" altLang="zh-CN" sz="1400" smtClean="0"/>
              <a:t>insert</a:t>
            </a:r>
            <a:r>
              <a:rPr lang="zh-CN" altLang="en-US" sz="1400" smtClean="0"/>
              <a:t>没有</a:t>
            </a:r>
            <a:r>
              <a:rPr lang="zh-CN" altLang="en-US" sz="1400"/>
              <a:t>事务</a:t>
            </a:r>
            <a:endParaRPr lang="en-US" altLang="zh-CN" sz="1400"/>
          </a:p>
          <a:p>
            <a:endParaRPr lang="en-US" altLang="zh-CN" sz="1400"/>
          </a:p>
          <a:p>
            <a:r>
              <a:rPr lang="zh-CN" altLang="en-US" sz="1400"/>
              <a:t>所以</a:t>
            </a:r>
            <a:r>
              <a:rPr lang="zh-CN" altLang="en-US" sz="1400" smtClean="0"/>
              <a:t>：只有一个事务，这两个方法处于一个事务当中</a:t>
            </a:r>
            <a:endParaRPr lang="zh-CN" altLang="en-US" sz="1400"/>
          </a:p>
        </p:txBody>
      </p:sp>
      <p:sp>
        <p:nvSpPr>
          <p:cNvPr id="3" name="TextBox 2"/>
          <p:cNvSpPr txBox="1"/>
          <p:nvPr/>
        </p:nvSpPr>
        <p:spPr>
          <a:xfrm>
            <a:off x="323528" y="3501008"/>
            <a:ext cx="8424936" cy="369332"/>
          </a:xfrm>
          <a:prstGeom prst="rect">
            <a:avLst/>
          </a:prstGeom>
          <a:noFill/>
        </p:spPr>
        <p:txBody>
          <a:bodyPr wrap="square" rtlCol="0">
            <a:spAutoFit/>
          </a:bodyPr>
          <a:lstStyle/>
          <a:p>
            <a:r>
              <a:rPr lang="zh-CN" altLang="en-US" smtClean="0"/>
              <a:t>当一个方法内部调用时，有没有标注</a:t>
            </a:r>
            <a:r>
              <a:rPr lang="en-US" altLang="zh-CN" smtClean="0"/>
              <a:t>@Transactional</a:t>
            </a:r>
            <a:r>
              <a:rPr lang="zh-CN" altLang="en-US" smtClean="0"/>
              <a:t>是一样的效果，都不会被增强</a:t>
            </a:r>
            <a:endParaRPr lang="zh-CN" altLang="en-US"/>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005064"/>
            <a:ext cx="5381625"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37815" y="4904293"/>
            <a:ext cx="2736304" cy="646331"/>
          </a:xfrm>
          <a:prstGeom prst="rect">
            <a:avLst/>
          </a:prstGeom>
          <a:noFill/>
        </p:spPr>
        <p:txBody>
          <a:bodyPr wrap="square" rtlCol="0">
            <a:spAutoFit/>
          </a:bodyPr>
          <a:lstStyle/>
          <a:p>
            <a:r>
              <a:rPr lang="zh-CN" altLang="en-US" smtClean="0"/>
              <a:t>请问：</a:t>
            </a:r>
            <a:endParaRPr lang="en-US" altLang="zh-CN" smtClean="0"/>
          </a:p>
          <a:p>
            <a:r>
              <a:rPr lang="zh-CN" altLang="en-US" smtClean="0"/>
              <a:t>这样写有几个事务？</a:t>
            </a:r>
            <a:endParaRPr lang="zh-CN" altLang="en-US"/>
          </a:p>
        </p:txBody>
      </p:sp>
    </p:spTree>
    <p:extLst>
      <p:ext uri="{BB962C8B-B14F-4D97-AF65-F5344CB8AC3E}">
        <p14:creationId xmlns:p14="http://schemas.microsoft.com/office/powerpoint/2010/main" val="34695474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16832"/>
            <a:ext cx="2892871" cy="1931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4323" y="332656"/>
            <a:ext cx="320992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105657" y="520311"/>
            <a:ext cx="1584176" cy="307777"/>
          </a:xfrm>
          <a:prstGeom prst="rect">
            <a:avLst/>
          </a:prstGeom>
          <a:noFill/>
        </p:spPr>
        <p:txBody>
          <a:bodyPr wrap="square" rtlCol="0">
            <a:spAutoFit/>
          </a:bodyPr>
          <a:lstStyle/>
          <a:p>
            <a:r>
              <a:rPr lang="zh-CN" altLang="en-US" sz="1400" smtClean="0"/>
              <a:t>有一个事务存在</a:t>
            </a:r>
            <a:endParaRPr lang="zh-CN" altLang="en-US" sz="1400"/>
          </a:p>
        </p:txBody>
      </p: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0998" y="2420888"/>
            <a:ext cx="314325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057" y="4504694"/>
            <a:ext cx="51816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213669" y="2697749"/>
            <a:ext cx="1368152" cy="523220"/>
          </a:xfrm>
          <a:prstGeom prst="rect">
            <a:avLst/>
          </a:prstGeom>
          <a:noFill/>
        </p:spPr>
        <p:txBody>
          <a:bodyPr wrap="square" rtlCol="0">
            <a:spAutoFit/>
          </a:bodyPr>
          <a:lstStyle/>
          <a:p>
            <a:r>
              <a:rPr lang="zh-CN" altLang="en-US" sz="1400" smtClean="0"/>
              <a:t>事务嵌套？</a:t>
            </a:r>
            <a:endParaRPr lang="en-US" altLang="zh-CN" sz="1400" smtClean="0"/>
          </a:p>
          <a:p>
            <a:r>
              <a:rPr lang="zh-CN" altLang="en-US" sz="1400"/>
              <a:t>同</a:t>
            </a:r>
            <a:r>
              <a:rPr lang="zh-CN" altLang="en-US" sz="1400" smtClean="0"/>
              <a:t>一事务下？</a:t>
            </a:r>
            <a:endParaRPr lang="zh-CN" altLang="en-US" sz="1400"/>
          </a:p>
        </p:txBody>
      </p:sp>
      <p:sp>
        <p:nvSpPr>
          <p:cNvPr id="6" name="TextBox 5"/>
          <p:cNvSpPr txBox="1"/>
          <p:nvPr/>
        </p:nvSpPr>
        <p:spPr>
          <a:xfrm>
            <a:off x="7370458" y="5085184"/>
            <a:ext cx="1512168" cy="307777"/>
          </a:xfrm>
          <a:prstGeom prst="rect">
            <a:avLst/>
          </a:prstGeom>
          <a:noFill/>
        </p:spPr>
        <p:txBody>
          <a:bodyPr wrap="square" rtlCol="0">
            <a:spAutoFit/>
          </a:bodyPr>
          <a:lstStyle/>
          <a:p>
            <a:r>
              <a:rPr lang="zh-CN" altLang="en-US" sz="1400" smtClean="0"/>
              <a:t>两个独立的事务？</a:t>
            </a:r>
            <a:endParaRPr lang="zh-CN" altLang="en-US" sz="1400"/>
          </a:p>
        </p:txBody>
      </p:sp>
    </p:spTree>
    <p:extLst>
      <p:ext uri="{BB962C8B-B14F-4D97-AF65-F5344CB8AC3E}">
        <p14:creationId xmlns:p14="http://schemas.microsoft.com/office/powerpoint/2010/main" val="11196453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7564" y="520309"/>
            <a:ext cx="7200800" cy="646331"/>
          </a:xfrm>
          <a:prstGeom prst="rect">
            <a:avLst/>
          </a:prstGeom>
          <a:noFill/>
        </p:spPr>
        <p:txBody>
          <a:bodyPr wrap="square" rtlCol="0">
            <a:spAutoFit/>
          </a:bodyPr>
          <a:lstStyle/>
          <a:p>
            <a:r>
              <a:rPr lang="zh-CN" altLang="en-US" smtClean="0"/>
              <a:t>事务的源码分析：</a:t>
            </a:r>
            <a:r>
              <a:rPr lang="en-US" altLang="zh-CN"/>
              <a:t>https://gitbook.cn/books/5a50d33d632b9322004ea5b9/index.html</a:t>
            </a:r>
            <a:endParaRPr lang="zh-CN" altLang="en-US"/>
          </a:p>
        </p:txBody>
      </p:sp>
      <p:sp>
        <p:nvSpPr>
          <p:cNvPr id="4" name="TextBox 3"/>
          <p:cNvSpPr txBox="1"/>
          <p:nvPr/>
        </p:nvSpPr>
        <p:spPr>
          <a:xfrm>
            <a:off x="1547664" y="2095981"/>
            <a:ext cx="4752528" cy="646331"/>
          </a:xfrm>
          <a:prstGeom prst="rect">
            <a:avLst/>
          </a:prstGeom>
          <a:noFill/>
        </p:spPr>
        <p:txBody>
          <a:bodyPr wrap="square" rtlCol="0">
            <a:spAutoFit/>
          </a:bodyPr>
          <a:lstStyle/>
          <a:p>
            <a:r>
              <a:rPr lang="zh-CN" altLang="en-US" smtClean="0"/>
              <a:t>事务的源码比</a:t>
            </a:r>
            <a:r>
              <a:rPr lang="en-US" altLang="zh-CN" smtClean="0"/>
              <a:t>IOC</a:t>
            </a:r>
            <a:r>
              <a:rPr lang="zh-CN" altLang="en-US" smtClean="0"/>
              <a:t>要简单不少，只要掌握核心概念和步骤，把握主要流程，是可以啃完的</a:t>
            </a:r>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928" y="3429000"/>
            <a:ext cx="30480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8575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5816" y="620688"/>
            <a:ext cx="1872208" cy="646331"/>
          </a:xfrm>
          <a:prstGeom prst="rect">
            <a:avLst/>
          </a:prstGeom>
          <a:noFill/>
        </p:spPr>
        <p:txBody>
          <a:bodyPr wrap="square" rtlCol="0">
            <a:spAutoFit/>
          </a:bodyPr>
          <a:lstStyle/>
          <a:p>
            <a:r>
              <a:rPr lang="en-US" altLang="zh-CN" sz="3600" b="1" smtClean="0"/>
              <a:t>JPA</a:t>
            </a:r>
            <a:r>
              <a:rPr lang="zh-CN" altLang="en-US" sz="3600" b="1" smtClean="0"/>
              <a:t>系列</a:t>
            </a:r>
            <a:endParaRPr lang="zh-CN" altLang="en-US" sz="3600" b="1"/>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132856"/>
            <a:ext cx="5155332" cy="3748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80734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4665" y="309262"/>
            <a:ext cx="2736304" cy="369332"/>
          </a:xfrm>
          <a:prstGeom prst="rect">
            <a:avLst/>
          </a:prstGeom>
          <a:noFill/>
        </p:spPr>
        <p:txBody>
          <a:bodyPr wrap="square" rtlCol="0">
            <a:spAutoFit/>
          </a:bodyPr>
          <a:lstStyle/>
          <a:p>
            <a:r>
              <a:rPr lang="en-US" altLang="zh-CN" smtClean="0"/>
              <a:t>JPA</a:t>
            </a:r>
            <a:r>
              <a:rPr lang="zh-CN" altLang="en-US" smtClean="0"/>
              <a:t>是什么？？</a:t>
            </a:r>
            <a:endParaRPr lang="zh-CN" altLang="en-US"/>
          </a:p>
        </p:txBody>
      </p:sp>
      <p:sp>
        <p:nvSpPr>
          <p:cNvPr id="6" name="TextBox 5"/>
          <p:cNvSpPr txBox="1"/>
          <p:nvPr/>
        </p:nvSpPr>
        <p:spPr>
          <a:xfrm>
            <a:off x="515498" y="980728"/>
            <a:ext cx="7416824" cy="646331"/>
          </a:xfrm>
          <a:prstGeom prst="rect">
            <a:avLst/>
          </a:prstGeom>
          <a:noFill/>
        </p:spPr>
        <p:txBody>
          <a:bodyPr wrap="square" rtlCol="0">
            <a:spAutoFit/>
          </a:bodyPr>
          <a:lstStyle/>
          <a:p>
            <a:r>
              <a:rPr lang="en-US" altLang="zh-CN" smtClean="0"/>
              <a:t>JPA</a:t>
            </a:r>
            <a:r>
              <a:rPr lang="zh-CN" altLang="en-US" smtClean="0"/>
              <a:t>是</a:t>
            </a:r>
            <a:r>
              <a:rPr lang="en-US" altLang="zh-CN" smtClean="0"/>
              <a:t>ORM</a:t>
            </a:r>
            <a:r>
              <a:rPr lang="zh-CN" altLang="en-US" smtClean="0"/>
              <a:t>的</a:t>
            </a:r>
            <a:r>
              <a:rPr lang="zh-CN" altLang="en-US" smtClean="0">
                <a:solidFill>
                  <a:srgbClr val="FF0000"/>
                </a:solidFill>
              </a:rPr>
              <a:t>规范</a:t>
            </a:r>
            <a:r>
              <a:rPr lang="zh-CN" altLang="en-US" smtClean="0"/>
              <a:t>，定义了</a:t>
            </a:r>
            <a:r>
              <a:rPr lang="en-US" altLang="zh-CN" smtClean="0"/>
              <a:t>java</a:t>
            </a:r>
            <a:r>
              <a:rPr lang="zh-CN" altLang="en-US" smtClean="0"/>
              <a:t>类和数据库之间的映射关系和操作步骤，具体的工作要依赖具体的实现方，比如：</a:t>
            </a:r>
            <a:r>
              <a:rPr lang="en-US" altLang="zh-CN" smtClean="0"/>
              <a:t>Hibernate/Spring Data</a:t>
            </a:r>
            <a:r>
              <a:rPr lang="zh-CN" altLang="en-US" smtClean="0"/>
              <a:t>等</a:t>
            </a:r>
            <a:endParaRPr lang="zh-CN" altLang="en-US"/>
          </a:p>
        </p:txBody>
      </p:sp>
      <p:sp>
        <p:nvSpPr>
          <p:cNvPr id="7" name="TextBox 6"/>
          <p:cNvSpPr txBox="1"/>
          <p:nvPr/>
        </p:nvSpPr>
        <p:spPr>
          <a:xfrm>
            <a:off x="446372" y="1860227"/>
            <a:ext cx="2736304" cy="369332"/>
          </a:xfrm>
          <a:prstGeom prst="rect">
            <a:avLst/>
          </a:prstGeom>
          <a:noFill/>
        </p:spPr>
        <p:txBody>
          <a:bodyPr wrap="square" rtlCol="0">
            <a:spAutoFit/>
          </a:bodyPr>
          <a:lstStyle/>
          <a:p>
            <a:r>
              <a:rPr lang="zh-CN" altLang="en-US" smtClean="0"/>
              <a:t>从</a:t>
            </a:r>
            <a:r>
              <a:rPr lang="en-US" altLang="zh-CN" smtClean="0"/>
              <a:t>JDBC</a:t>
            </a:r>
            <a:r>
              <a:rPr lang="zh-CN" altLang="en-US" smtClean="0"/>
              <a:t>说起：</a:t>
            </a:r>
            <a:endParaRPr lang="zh-CN" altLang="en-US"/>
          </a:p>
        </p:txBody>
      </p:sp>
      <p:sp>
        <p:nvSpPr>
          <p:cNvPr id="9" name="TextBox 8"/>
          <p:cNvSpPr txBox="1"/>
          <p:nvPr/>
        </p:nvSpPr>
        <p:spPr>
          <a:xfrm>
            <a:off x="4932040" y="1860227"/>
            <a:ext cx="3240360" cy="369332"/>
          </a:xfrm>
          <a:prstGeom prst="rect">
            <a:avLst/>
          </a:prstGeom>
          <a:noFill/>
        </p:spPr>
        <p:txBody>
          <a:bodyPr wrap="square" rtlCol="0">
            <a:spAutoFit/>
          </a:bodyPr>
          <a:lstStyle/>
          <a:p>
            <a:r>
              <a:rPr lang="zh-CN" altLang="en-US" smtClean="0"/>
              <a:t>繁琐，不好拓展，容易出错</a:t>
            </a:r>
            <a:endParaRPr lang="zh-CN" alt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710" y="2229559"/>
            <a:ext cx="8181975"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200936" y="4913826"/>
            <a:ext cx="2088232" cy="369332"/>
          </a:xfrm>
          <a:prstGeom prst="rect">
            <a:avLst/>
          </a:prstGeom>
          <a:noFill/>
        </p:spPr>
        <p:txBody>
          <a:bodyPr wrap="square" rtlCol="0">
            <a:spAutoFit/>
          </a:bodyPr>
          <a:lstStyle/>
          <a:p>
            <a:r>
              <a:rPr lang="zh-CN" altLang="en-US" smtClean="0">
                <a:solidFill>
                  <a:srgbClr val="FF0000"/>
                </a:solidFill>
              </a:rPr>
              <a:t>我们只想写这句话</a:t>
            </a:r>
            <a:endParaRPr lang="zh-CN" altLang="en-US">
              <a:solidFill>
                <a:srgbClr val="FF0000"/>
              </a:solidFill>
            </a:endParaRPr>
          </a:p>
        </p:txBody>
      </p:sp>
      <p:cxnSp>
        <p:nvCxnSpPr>
          <p:cNvPr id="12" name="直接箭头连接符 11"/>
          <p:cNvCxnSpPr/>
          <p:nvPr/>
        </p:nvCxnSpPr>
        <p:spPr>
          <a:xfrm flipV="1">
            <a:off x="7245052" y="4221088"/>
            <a:ext cx="0" cy="72008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02571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0300" y="447017"/>
            <a:ext cx="5616624" cy="369332"/>
          </a:xfrm>
          <a:prstGeom prst="rect">
            <a:avLst/>
          </a:prstGeom>
          <a:noFill/>
        </p:spPr>
        <p:txBody>
          <a:bodyPr wrap="square" rtlCol="0">
            <a:spAutoFit/>
          </a:bodyPr>
          <a:lstStyle/>
          <a:p>
            <a:r>
              <a:rPr lang="zh-CN" altLang="en-US" smtClean="0"/>
              <a:t>既然大家都这么懒，那么脏活累活只能交给框架了</a:t>
            </a:r>
            <a:endParaRPr lang="zh-CN" altLang="en-US"/>
          </a:p>
        </p:txBody>
      </p:sp>
      <p:sp>
        <p:nvSpPr>
          <p:cNvPr id="3" name="AutoShape 2" descr="hibernate tutorial with examp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268761"/>
            <a:ext cx="1152128" cy="950506"/>
          </a:xfrm>
          <a:prstGeom prst="rect">
            <a:avLst/>
          </a:prstGeom>
        </p:spPr>
      </p:pic>
      <p:sp>
        <p:nvSpPr>
          <p:cNvPr id="6" name="TextBox 5"/>
          <p:cNvSpPr txBox="1"/>
          <p:nvPr/>
        </p:nvSpPr>
        <p:spPr>
          <a:xfrm>
            <a:off x="5868832" y="1359292"/>
            <a:ext cx="1656184" cy="769441"/>
          </a:xfrm>
          <a:prstGeom prst="rect">
            <a:avLst/>
          </a:prstGeom>
          <a:noFill/>
        </p:spPr>
        <p:txBody>
          <a:bodyPr wrap="square" rtlCol="0">
            <a:spAutoFit/>
          </a:bodyPr>
          <a:lstStyle/>
          <a:p>
            <a:r>
              <a:rPr lang="en-US" altLang="zh-CN" sz="4400" smtClean="0"/>
              <a:t>……….</a:t>
            </a:r>
            <a:endParaRPr lang="zh-CN" altLang="en-US" sz="4400"/>
          </a:p>
        </p:txBody>
      </p:sp>
      <p:sp>
        <p:nvSpPr>
          <p:cNvPr id="7" name="TextBox 6"/>
          <p:cNvSpPr txBox="1"/>
          <p:nvPr/>
        </p:nvSpPr>
        <p:spPr>
          <a:xfrm>
            <a:off x="504236" y="2924944"/>
            <a:ext cx="115212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a:t>H</a:t>
            </a:r>
            <a:r>
              <a:rPr lang="en-US" altLang="zh-CN" smtClean="0"/>
              <a:t>ibernate</a:t>
            </a:r>
            <a:endParaRPr lang="zh-CN" altLang="en-US"/>
          </a:p>
        </p:txBody>
      </p:sp>
      <p:sp>
        <p:nvSpPr>
          <p:cNvPr id="8" name="TextBox 7"/>
          <p:cNvSpPr txBox="1"/>
          <p:nvPr/>
        </p:nvSpPr>
        <p:spPr>
          <a:xfrm>
            <a:off x="2843808" y="2924944"/>
            <a:ext cx="122413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Top link</a:t>
            </a:r>
            <a:endParaRPr lang="zh-CN" altLang="en-US"/>
          </a:p>
        </p:txBody>
      </p:sp>
      <p:cxnSp>
        <p:nvCxnSpPr>
          <p:cNvPr id="10" name="直接箭头连接符 9"/>
          <p:cNvCxnSpPr>
            <a:stCxn id="7" idx="3"/>
            <a:endCxn id="8" idx="1"/>
          </p:cNvCxnSpPr>
          <p:nvPr/>
        </p:nvCxnSpPr>
        <p:spPr>
          <a:xfrm>
            <a:off x="1656364" y="3109610"/>
            <a:ext cx="11874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07704" y="2708920"/>
            <a:ext cx="792088" cy="369332"/>
          </a:xfrm>
          <a:prstGeom prst="rect">
            <a:avLst/>
          </a:prstGeom>
          <a:noFill/>
        </p:spPr>
        <p:txBody>
          <a:bodyPr wrap="square" rtlCol="0">
            <a:spAutoFit/>
          </a:bodyPr>
          <a:lstStyle/>
          <a:p>
            <a:r>
              <a:rPr lang="zh-CN" altLang="en-US"/>
              <a:t>切换</a:t>
            </a:r>
          </a:p>
        </p:txBody>
      </p:sp>
      <p:cxnSp>
        <p:nvCxnSpPr>
          <p:cNvPr id="16" name="直接箭头连接符 15"/>
          <p:cNvCxnSpPr/>
          <p:nvPr/>
        </p:nvCxnSpPr>
        <p:spPr>
          <a:xfrm>
            <a:off x="4067944" y="3109610"/>
            <a:ext cx="11874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33958" y="2924944"/>
            <a:ext cx="3270490" cy="369332"/>
          </a:xfrm>
          <a:prstGeom prst="rect">
            <a:avLst/>
          </a:prstGeom>
          <a:noFill/>
        </p:spPr>
        <p:txBody>
          <a:bodyPr wrap="square" rtlCol="0">
            <a:spAutoFit/>
          </a:bodyPr>
          <a:lstStyle/>
          <a:p>
            <a:r>
              <a:rPr lang="zh-CN" altLang="en-US" smtClean="0"/>
              <a:t>代码全部都要改动，伤筋动骨</a:t>
            </a:r>
            <a:endParaRPr lang="zh-CN" altLang="en-US"/>
          </a:p>
        </p:txBody>
      </p:sp>
      <p:sp>
        <p:nvSpPr>
          <p:cNvPr id="18" name="TextBox 17"/>
          <p:cNvSpPr txBox="1"/>
          <p:nvPr/>
        </p:nvSpPr>
        <p:spPr>
          <a:xfrm>
            <a:off x="4366097" y="2833191"/>
            <a:ext cx="781967" cy="307777"/>
          </a:xfrm>
          <a:prstGeom prst="rect">
            <a:avLst/>
          </a:prstGeom>
          <a:noFill/>
        </p:spPr>
        <p:txBody>
          <a:bodyPr wrap="square" rtlCol="0">
            <a:spAutoFit/>
          </a:bodyPr>
          <a:lstStyle/>
          <a:p>
            <a:r>
              <a:rPr lang="zh-CN" altLang="en-US" sz="1400" smtClean="0"/>
              <a:t>后果</a:t>
            </a:r>
            <a:endParaRPr lang="zh-CN" altLang="en-US" sz="1400"/>
          </a:p>
        </p:txBody>
      </p:sp>
      <p:sp>
        <p:nvSpPr>
          <p:cNvPr id="19" name="TextBox 18"/>
          <p:cNvSpPr txBox="1"/>
          <p:nvPr/>
        </p:nvSpPr>
        <p:spPr>
          <a:xfrm>
            <a:off x="212561" y="3933056"/>
            <a:ext cx="4449105" cy="923330"/>
          </a:xfrm>
          <a:prstGeom prst="rect">
            <a:avLst/>
          </a:prstGeom>
          <a:noFill/>
        </p:spPr>
        <p:txBody>
          <a:bodyPr wrap="square" rtlCol="0">
            <a:spAutoFit/>
          </a:bodyPr>
          <a:lstStyle/>
          <a:p>
            <a:r>
              <a:rPr lang="zh-CN" altLang="en-US" smtClean="0"/>
              <a:t>此时可以装逼一下设计模式：</a:t>
            </a:r>
            <a:endParaRPr lang="en-US" altLang="zh-CN" smtClean="0"/>
          </a:p>
          <a:p>
            <a:r>
              <a:rPr lang="en-US" altLang="zh-CN" smtClean="0"/>
              <a:t>1</a:t>
            </a:r>
            <a:r>
              <a:rPr lang="zh-CN" altLang="en-US" smtClean="0"/>
              <a:t>、面向抽象编程，而不是面向具体编程</a:t>
            </a:r>
            <a:endParaRPr lang="en-US" altLang="zh-CN" smtClean="0"/>
          </a:p>
          <a:p>
            <a:r>
              <a:rPr lang="en-US" altLang="zh-CN" smtClean="0"/>
              <a:t>2</a:t>
            </a:r>
            <a:r>
              <a:rPr lang="zh-CN" altLang="en-US" smtClean="0"/>
              <a:t>、面向接口编程，而不是面向实现编程</a:t>
            </a:r>
            <a:endParaRPr lang="zh-CN" alt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5388" y="3717032"/>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7113" y="1190157"/>
            <a:ext cx="2215426" cy="1107713"/>
          </a:xfrm>
          <a:prstGeom prst="rect">
            <a:avLst/>
          </a:prstGeom>
        </p:spPr>
      </p:pic>
    </p:spTree>
    <p:extLst>
      <p:ext uri="{BB962C8B-B14F-4D97-AF65-F5344CB8AC3E}">
        <p14:creationId xmlns:p14="http://schemas.microsoft.com/office/powerpoint/2010/main" val="2604904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5229200"/>
            <a:ext cx="6912768" cy="738664"/>
          </a:xfrm>
          <a:prstGeom prst="rect">
            <a:avLst/>
          </a:prstGeom>
        </p:spPr>
        <p:txBody>
          <a:bodyPr wrap="square">
            <a:spAutoFit/>
          </a:bodyPr>
          <a:lstStyle/>
          <a:p>
            <a:r>
              <a:rPr lang="zh-CN" altLang="en-US" sz="1400"/>
              <a:t>实现动态代理的方式很多，比如 </a:t>
            </a:r>
            <a:r>
              <a:rPr lang="en-US" altLang="zh-CN" sz="1400"/>
              <a:t>JDK </a:t>
            </a:r>
            <a:r>
              <a:rPr lang="zh-CN" altLang="en-US" sz="1400"/>
              <a:t>自身提供的动态代理</a:t>
            </a:r>
            <a:r>
              <a:rPr lang="zh-CN" altLang="en-US" sz="1400" smtClean="0"/>
              <a:t>，主要</a:t>
            </a:r>
            <a:r>
              <a:rPr lang="zh-CN" altLang="en-US" sz="1400"/>
              <a:t>利用</a:t>
            </a:r>
            <a:r>
              <a:rPr lang="zh-CN" altLang="en-US" sz="1400" smtClean="0"/>
              <a:t>了反射</a:t>
            </a:r>
            <a:r>
              <a:rPr lang="zh-CN" altLang="en-US" sz="1400"/>
              <a:t>机制。还有其他的实现方式，比如利用传说中更高性能的字节码操作机制，类似 </a:t>
            </a:r>
            <a:r>
              <a:rPr lang="en-US" altLang="zh-CN" sz="1400"/>
              <a:t>ASM</a:t>
            </a:r>
            <a:r>
              <a:rPr lang="zh-CN" altLang="en-US" sz="1400"/>
              <a:t>、</a:t>
            </a:r>
            <a:r>
              <a:rPr lang="en-US" altLang="zh-CN" sz="1400"/>
              <a:t>cglib</a:t>
            </a:r>
            <a:r>
              <a:rPr lang="zh-CN" altLang="en-US" sz="1400"/>
              <a:t>（基于 </a:t>
            </a:r>
            <a:r>
              <a:rPr lang="en-US" altLang="zh-CN" sz="1400"/>
              <a:t>ASM</a:t>
            </a:r>
            <a:r>
              <a:rPr lang="zh-CN" altLang="en-US" sz="1400"/>
              <a:t>）、</a:t>
            </a:r>
            <a:r>
              <a:rPr lang="en-US" altLang="zh-CN" sz="1400"/>
              <a:t>Javassist </a:t>
            </a:r>
            <a:r>
              <a:rPr lang="zh-CN" altLang="en-US" sz="1400"/>
              <a:t>等。</a:t>
            </a:r>
          </a:p>
        </p:txBody>
      </p:sp>
      <p:sp>
        <p:nvSpPr>
          <p:cNvPr id="6" name="TextBox 5"/>
          <p:cNvSpPr txBox="1"/>
          <p:nvPr/>
        </p:nvSpPr>
        <p:spPr>
          <a:xfrm>
            <a:off x="2699792" y="332656"/>
            <a:ext cx="2592288" cy="369332"/>
          </a:xfrm>
          <a:prstGeom prst="rect">
            <a:avLst/>
          </a:prstGeom>
          <a:noFill/>
        </p:spPr>
        <p:txBody>
          <a:bodyPr wrap="square" rtlCol="0">
            <a:spAutoFit/>
          </a:bodyPr>
          <a:lstStyle/>
          <a:p>
            <a:r>
              <a:rPr lang="zh-CN" altLang="en-US"/>
              <a:t>静</a:t>
            </a:r>
            <a:r>
              <a:rPr lang="zh-CN" altLang="en-US" smtClean="0"/>
              <a:t>态代理 </a:t>
            </a:r>
            <a:r>
              <a:rPr lang="en-US" altLang="zh-CN" smtClean="0"/>
              <a:t>&amp; </a:t>
            </a:r>
            <a:r>
              <a:rPr lang="zh-CN" altLang="en-US" smtClean="0"/>
              <a:t>动态代理</a:t>
            </a:r>
            <a:endParaRPr lang="zh-CN" altLang="en-US"/>
          </a:p>
        </p:txBody>
      </p:sp>
      <p:sp>
        <p:nvSpPr>
          <p:cNvPr id="7" name="TextBox 6"/>
          <p:cNvSpPr txBox="1"/>
          <p:nvPr/>
        </p:nvSpPr>
        <p:spPr>
          <a:xfrm>
            <a:off x="804950" y="2638653"/>
            <a:ext cx="229280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zh-CN" altLang="en-US" smtClean="0"/>
              <a:t>直观</a:t>
            </a:r>
            <a:r>
              <a:rPr lang="zh-CN" altLang="en-US"/>
              <a:t>，可读性较强。</a:t>
            </a:r>
          </a:p>
        </p:txBody>
      </p:sp>
      <p:sp>
        <p:nvSpPr>
          <p:cNvPr id="2" name="矩形 1"/>
          <p:cNvSpPr/>
          <p:nvPr/>
        </p:nvSpPr>
        <p:spPr>
          <a:xfrm>
            <a:off x="305780" y="908720"/>
            <a:ext cx="851469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zh-CN" altLang="en-US"/>
              <a:t>静态代理</a:t>
            </a:r>
            <a:r>
              <a:rPr lang="zh-CN" altLang="en-US" smtClean="0"/>
              <a:t>：程序运行</a:t>
            </a:r>
            <a:r>
              <a:rPr lang="zh-CN" altLang="en-US"/>
              <a:t>前代理类的字节码文件依然存在，需要程序员编写</a:t>
            </a:r>
            <a:r>
              <a:rPr lang="zh-CN" altLang="en-US" smtClean="0"/>
              <a:t>源文件</a:t>
            </a:r>
            <a:endParaRPr lang="en-US" altLang="zh-CN"/>
          </a:p>
        </p:txBody>
      </p:sp>
      <p:sp>
        <p:nvSpPr>
          <p:cNvPr id="3" name="矩形 2"/>
          <p:cNvSpPr/>
          <p:nvPr/>
        </p:nvSpPr>
        <p:spPr>
          <a:xfrm>
            <a:off x="804950" y="1556792"/>
            <a:ext cx="80466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zh-CN" altLang="en-US" smtClean="0"/>
              <a:t>要</a:t>
            </a:r>
            <a:r>
              <a:rPr lang="zh-CN" altLang="en-US"/>
              <a:t>针对于每一个类撰写代理类；对于单个被代理的类，如果需要被代理的方法很多，又加大了工作量。</a:t>
            </a:r>
            <a:endParaRPr lang="en-US" altLang="zh-CN"/>
          </a:p>
        </p:txBody>
      </p:sp>
      <p:sp>
        <p:nvSpPr>
          <p:cNvPr id="4" name="矩形 3"/>
          <p:cNvSpPr/>
          <p:nvPr/>
        </p:nvSpPr>
        <p:spPr>
          <a:xfrm>
            <a:off x="18946" y="1695291"/>
            <a:ext cx="877163" cy="369332"/>
          </a:xfrm>
          <a:prstGeom prst="rect">
            <a:avLst/>
          </a:prstGeom>
        </p:spPr>
        <p:txBody>
          <a:bodyPr wrap="none">
            <a:spAutoFit/>
          </a:bodyPr>
          <a:lstStyle/>
          <a:p>
            <a:r>
              <a:rPr lang="zh-CN" altLang="en-US"/>
              <a:t>缺点：</a:t>
            </a:r>
          </a:p>
        </p:txBody>
      </p:sp>
      <p:sp>
        <p:nvSpPr>
          <p:cNvPr id="8" name="矩形 7"/>
          <p:cNvSpPr/>
          <p:nvPr/>
        </p:nvSpPr>
        <p:spPr>
          <a:xfrm>
            <a:off x="32853" y="2638653"/>
            <a:ext cx="877163" cy="369332"/>
          </a:xfrm>
          <a:prstGeom prst="rect">
            <a:avLst/>
          </a:prstGeom>
        </p:spPr>
        <p:txBody>
          <a:bodyPr wrap="none">
            <a:spAutoFit/>
          </a:bodyPr>
          <a:lstStyle/>
          <a:p>
            <a:r>
              <a:rPr lang="zh-CN" altLang="en-US"/>
              <a:t>优点：</a:t>
            </a:r>
          </a:p>
        </p:txBody>
      </p:sp>
      <p:sp>
        <p:nvSpPr>
          <p:cNvPr id="10" name="矩形 9"/>
          <p:cNvSpPr/>
          <p:nvPr/>
        </p:nvSpPr>
        <p:spPr>
          <a:xfrm>
            <a:off x="70992" y="3450119"/>
            <a:ext cx="9073008"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zh-CN" altLang="en-US"/>
              <a:t>动态代理</a:t>
            </a:r>
            <a:r>
              <a:rPr lang="zh-CN" altLang="en-US" smtClean="0"/>
              <a:t>：程序运行</a:t>
            </a:r>
            <a:r>
              <a:rPr lang="zh-CN" altLang="en-US"/>
              <a:t>时动态生成代理类的字节码文件，不需要程序员编写代理类</a:t>
            </a:r>
            <a:r>
              <a:rPr lang="en-US" altLang="zh-CN"/>
              <a:t>java</a:t>
            </a:r>
            <a:r>
              <a:rPr lang="zh-CN" altLang="en-US" smtClean="0"/>
              <a:t>文件</a:t>
            </a:r>
            <a:endParaRPr lang="en-US" altLang="zh-CN"/>
          </a:p>
        </p:txBody>
      </p:sp>
      <p:sp>
        <p:nvSpPr>
          <p:cNvPr id="12" name="矩形 11"/>
          <p:cNvSpPr/>
          <p:nvPr/>
        </p:nvSpPr>
        <p:spPr>
          <a:xfrm>
            <a:off x="148268" y="4077072"/>
            <a:ext cx="646331" cy="369332"/>
          </a:xfrm>
          <a:prstGeom prst="rect">
            <a:avLst/>
          </a:prstGeom>
        </p:spPr>
        <p:txBody>
          <a:bodyPr wrap="none">
            <a:spAutoFit/>
          </a:bodyPr>
          <a:lstStyle/>
          <a:p>
            <a:r>
              <a:rPr lang="zh-CN" altLang="en-US"/>
              <a:t>缺点</a:t>
            </a:r>
          </a:p>
        </p:txBody>
      </p:sp>
      <p:sp>
        <p:nvSpPr>
          <p:cNvPr id="13" name="矩形 12"/>
          <p:cNvSpPr/>
          <p:nvPr/>
        </p:nvSpPr>
        <p:spPr>
          <a:xfrm>
            <a:off x="923027" y="3938572"/>
            <a:ext cx="6908121"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zh-CN" altLang="en-US"/>
              <a:t>由于是运行时动态生成的，因此可读性不是很强；而且受限于被代理类自身的属性（</a:t>
            </a:r>
            <a:r>
              <a:rPr lang="en-US" altLang="zh-CN"/>
              <a:t>jdk</a:t>
            </a:r>
            <a:r>
              <a:rPr lang="zh-CN" altLang="en-US"/>
              <a:t>需要提供接口，</a:t>
            </a:r>
            <a:r>
              <a:rPr lang="en-US" altLang="zh-CN"/>
              <a:t>cglib</a:t>
            </a:r>
            <a:r>
              <a:rPr lang="zh-CN" altLang="en-US"/>
              <a:t>需要是非私有类）</a:t>
            </a:r>
          </a:p>
        </p:txBody>
      </p:sp>
      <p:sp>
        <p:nvSpPr>
          <p:cNvPr id="14" name="矩形 13"/>
          <p:cNvSpPr/>
          <p:nvPr/>
        </p:nvSpPr>
        <p:spPr>
          <a:xfrm>
            <a:off x="158619" y="4636293"/>
            <a:ext cx="646331" cy="369332"/>
          </a:xfrm>
          <a:prstGeom prst="rect">
            <a:avLst/>
          </a:prstGeom>
        </p:spPr>
        <p:txBody>
          <a:bodyPr wrap="none">
            <a:spAutoFit/>
          </a:bodyPr>
          <a:lstStyle/>
          <a:p>
            <a:r>
              <a:rPr lang="zh-CN" altLang="en-US"/>
              <a:t>优点</a:t>
            </a:r>
          </a:p>
        </p:txBody>
      </p:sp>
      <p:sp>
        <p:nvSpPr>
          <p:cNvPr id="15" name="矩形 14"/>
          <p:cNvSpPr/>
          <p:nvPr/>
        </p:nvSpPr>
        <p:spPr>
          <a:xfrm>
            <a:off x="894232" y="4640277"/>
            <a:ext cx="4108817"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a:t>代码更加简洁，解放了无谓的编码工作</a:t>
            </a:r>
          </a:p>
        </p:txBody>
      </p:sp>
      <p:sp>
        <p:nvSpPr>
          <p:cNvPr id="16" name="矩形 15"/>
          <p:cNvSpPr/>
          <p:nvPr/>
        </p:nvSpPr>
        <p:spPr>
          <a:xfrm>
            <a:off x="320885" y="6093296"/>
            <a:ext cx="8139547" cy="523220"/>
          </a:xfrm>
          <a:prstGeom prst="rect">
            <a:avLst/>
          </a:prstGeom>
        </p:spPr>
        <p:txBody>
          <a:bodyPr wrap="square">
            <a:spAutoFit/>
          </a:bodyPr>
          <a:lstStyle/>
          <a:p>
            <a:r>
              <a:rPr lang="zh-CN" altLang="en-US" sz="1400" smtClean="0"/>
              <a:t>还有新一代的代码动态生成技术：</a:t>
            </a:r>
            <a:r>
              <a:rPr lang="en-US" altLang="zh-CN" sz="1400"/>
              <a:t>byte-buddy    </a:t>
            </a:r>
            <a:endParaRPr lang="en-US" altLang="zh-CN" sz="1400" smtClean="0"/>
          </a:p>
          <a:p>
            <a:r>
              <a:rPr lang="en-US" altLang="zh-CN" sz="1400" smtClean="0"/>
              <a:t> </a:t>
            </a:r>
            <a:r>
              <a:rPr lang="en-US" altLang="zh-CN" sz="1400"/>
              <a:t>http://bytebuddy.net</a:t>
            </a:r>
            <a:r>
              <a:rPr lang="en-US" altLang="zh-CN" sz="1400" smtClean="0"/>
              <a:t>/#/</a:t>
            </a:r>
            <a:r>
              <a:rPr lang="en-US" altLang="zh-CN" sz="1400"/>
              <a:t> </a:t>
            </a:r>
            <a:r>
              <a:rPr lang="en-US" altLang="zh-CN" sz="1400" smtClean="0"/>
              <a:t>           </a:t>
            </a:r>
            <a:r>
              <a:rPr lang="en-US" altLang="zh-CN" sz="1400"/>
              <a:t>https://notes.diguage.com/byte-buddy-tutorial/</a:t>
            </a:r>
            <a:endParaRPr lang="zh-CN" altLang="en-US" sz="1400"/>
          </a:p>
        </p:txBody>
      </p:sp>
    </p:spTree>
    <p:extLst>
      <p:ext uri="{BB962C8B-B14F-4D97-AF65-F5344CB8AC3E}">
        <p14:creationId xmlns:p14="http://schemas.microsoft.com/office/powerpoint/2010/main" val="25607813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669681" cy="800219"/>
          </a:xfrm>
          <a:prstGeom prst="rect">
            <a:avLst/>
          </a:prstGeom>
          <a:noFill/>
        </p:spPr>
        <p:txBody>
          <a:bodyPr wrap="none" rtlCol="0">
            <a:spAutoFit/>
          </a:bodyPr>
          <a:lstStyle/>
          <a:p>
            <a:r>
              <a:rPr lang="zh-CN" altLang="en-US" smtClean="0"/>
              <a:t>定义：</a:t>
            </a:r>
            <a:endParaRPr lang="en-US" altLang="zh-CN" smtClean="0"/>
          </a:p>
          <a:p>
            <a:r>
              <a:rPr lang="en-US" altLang="zh-CN" sz="1400"/>
              <a:t>JPA</a:t>
            </a:r>
            <a:r>
              <a:rPr lang="zh-CN" altLang="en-US" sz="1400"/>
              <a:t>是</a:t>
            </a:r>
            <a:r>
              <a:rPr lang="en-US" altLang="zh-CN" sz="1400"/>
              <a:t>Java Persistence API</a:t>
            </a:r>
            <a:r>
              <a:rPr lang="zh-CN" altLang="en-US" sz="1400"/>
              <a:t>的简称，中文名</a:t>
            </a:r>
            <a:r>
              <a:rPr lang="en-US" altLang="zh-CN" sz="1400"/>
              <a:t>Java</a:t>
            </a:r>
            <a:r>
              <a:rPr lang="zh-CN" altLang="en-US" sz="1400"/>
              <a:t>持久层</a:t>
            </a:r>
            <a:r>
              <a:rPr lang="en-US" altLang="zh-CN" sz="1400"/>
              <a:t>API</a:t>
            </a:r>
            <a:r>
              <a:rPr lang="zh-CN" altLang="en-US" sz="1400" smtClean="0"/>
              <a:t>，是</a:t>
            </a:r>
            <a:r>
              <a:rPr lang="en-US" altLang="zh-CN" sz="1400">
                <a:solidFill>
                  <a:srgbClr val="FF0000"/>
                </a:solidFill>
              </a:rPr>
              <a:t>JDK 5.0</a:t>
            </a:r>
            <a:r>
              <a:rPr lang="zh-CN" altLang="en-US" sz="1400">
                <a:solidFill>
                  <a:srgbClr val="FF0000"/>
                </a:solidFill>
              </a:rPr>
              <a:t>注解</a:t>
            </a:r>
            <a:r>
              <a:rPr lang="zh-CN" altLang="en-US" sz="1400"/>
              <a:t>或</a:t>
            </a:r>
            <a:r>
              <a:rPr lang="en-US" altLang="zh-CN" sz="1400"/>
              <a:t>XML</a:t>
            </a:r>
            <a:r>
              <a:rPr lang="zh-CN" altLang="en-US" sz="1400"/>
              <a:t>描述对象－关系表的映射关系</a:t>
            </a:r>
            <a:r>
              <a:rPr lang="zh-CN" altLang="en-US" sz="1400" smtClean="0"/>
              <a:t>，</a:t>
            </a:r>
            <a:endParaRPr lang="en-US" altLang="zh-CN" sz="1400" smtClean="0"/>
          </a:p>
          <a:p>
            <a:r>
              <a:rPr lang="zh-CN" altLang="en-US" sz="1400" smtClean="0"/>
              <a:t>并</a:t>
            </a:r>
            <a:r>
              <a:rPr lang="zh-CN" altLang="en-US" sz="1400"/>
              <a:t>将运行期的实体对象持久化到数据库中</a:t>
            </a:r>
          </a:p>
        </p:txBody>
      </p:sp>
      <p:sp>
        <p:nvSpPr>
          <p:cNvPr id="3" name="TextBox 2"/>
          <p:cNvSpPr txBox="1"/>
          <p:nvPr/>
        </p:nvSpPr>
        <p:spPr>
          <a:xfrm>
            <a:off x="251520" y="2348880"/>
            <a:ext cx="7848872" cy="1200329"/>
          </a:xfrm>
          <a:prstGeom prst="rect">
            <a:avLst/>
          </a:prstGeom>
          <a:noFill/>
        </p:spPr>
        <p:txBody>
          <a:bodyPr wrap="square" rtlCol="0">
            <a:spAutoFit/>
          </a:bodyPr>
          <a:lstStyle/>
          <a:p>
            <a:r>
              <a:rPr lang="zh-CN" altLang="en-US" smtClean="0"/>
              <a:t>同理：</a:t>
            </a:r>
            <a:endParaRPr lang="en-US" altLang="zh-CN" smtClean="0"/>
          </a:p>
          <a:p>
            <a:r>
              <a:rPr lang="en-US" altLang="zh-CN" smtClean="0"/>
              <a:t>JPA</a:t>
            </a:r>
            <a:r>
              <a:rPr lang="zh-CN" altLang="en-US" smtClean="0"/>
              <a:t>是规范，也就是很多接口和定义，</a:t>
            </a:r>
            <a:r>
              <a:rPr lang="en-US" altLang="zh-CN" err="1" smtClean="0"/>
              <a:t>orm</a:t>
            </a:r>
            <a:r>
              <a:rPr lang="zh-CN" altLang="en-US" smtClean="0"/>
              <a:t>框架需要符合该规范，这么在切换</a:t>
            </a:r>
            <a:r>
              <a:rPr lang="en-US" altLang="zh-CN" err="1" smtClean="0"/>
              <a:t>orm</a:t>
            </a:r>
            <a:r>
              <a:rPr lang="zh-CN" altLang="en-US" smtClean="0"/>
              <a:t>框架时就几乎不用修改代码</a:t>
            </a:r>
            <a:endParaRPr lang="en-US" altLang="zh-CN" smtClean="0"/>
          </a:p>
          <a:p>
            <a:endParaRPr lang="zh-CN" altLang="en-US"/>
          </a:p>
        </p:txBody>
      </p:sp>
      <p:sp>
        <p:nvSpPr>
          <p:cNvPr id="4" name="TextBox 3"/>
          <p:cNvSpPr txBox="1"/>
          <p:nvPr/>
        </p:nvSpPr>
        <p:spPr>
          <a:xfrm>
            <a:off x="323528" y="1268760"/>
            <a:ext cx="7776864" cy="923330"/>
          </a:xfrm>
          <a:prstGeom prst="rect">
            <a:avLst/>
          </a:prstGeom>
          <a:noFill/>
        </p:spPr>
        <p:txBody>
          <a:bodyPr wrap="square" rtlCol="0">
            <a:spAutoFit/>
          </a:bodyPr>
          <a:lstStyle/>
          <a:p>
            <a:r>
              <a:rPr lang="zh-CN" altLang="en-US"/>
              <a:t>举</a:t>
            </a:r>
            <a:r>
              <a:rPr lang="zh-CN" altLang="en-US" smtClean="0"/>
              <a:t>个例子：</a:t>
            </a:r>
            <a:endParaRPr lang="en-US" altLang="zh-CN" smtClean="0"/>
          </a:p>
          <a:p>
            <a:r>
              <a:rPr lang="zh-CN" altLang="en-US" smtClean="0"/>
              <a:t>我们定义手机要有通话功能，那么所有品牌的手机都要需要符合该规范，我们在更换任意手机后都可以使用通话功能</a:t>
            </a:r>
            <a:endParaRPr lang="zh-CN" altLang="en-US"/>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005064"/>
            <a:ext cx="2592288"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58889" y="3523246"/>
            <a:ext cx="6120680" cy="369332"/>
          </a:xfrm>
          <a:prstGeom prst="rect">
            <a:avLst/>
          </a:prstGeom>
          <a:noFill/>
        </p:spPr>
        <p:txBody>
          <a:bodyPr wrap="square" rtlCol="0">
            <a:spAutoFit/>
          </a:bodyPr>
          <a:lstStyle/>
          <a:p>
            <a:r>
              <a:rPr lang="en-US" altLang="zh-CN" smtClean="0"/>
              <a:t>JPA</a:t>
            </a:r>
            <a:r>
              <a:rPr lang="zh-CN" altLang="en-US" smtClean="0"/>
              <a:t>可以脱离</a:t>
            </a:r>
            <a:r>
              <a:rPr lang="en-US" altLang="zh-CN" smtClean="0"/>
              <a:t>web</a:t>
            </a:r>
            <a:r>
              <a:rPr lang="zh-CN" altLang="en-US" smtClean="0"/>
              <a:t>容器，意味着在</a:t>
            </a:r>
            <a:r>
              <a:rPr lang="en-US" altLang="zh-CN" err="1" smtClean="0"/>
              <a:t>JavaSE</a:t>
            </a:r>
            <a:r>
              <a:rPr lang="zh-CN" altLang="en-US" smtClean="0"/>
              <a:t>环境中也可以运行</a:t>
            </a:r>
            <a:endParaRPr lang="zh-CN" altLang="en-US"/>
          </a:p>
        </p:txBody>
      </p:sp>
    </p:spTree>
    <p:extLst>
      <p:ext uri="{BB962C8B-B14F-4D97-AF65-F5344CB8AC3E}">
        <p14:creationId xmlns:p14="http://schemas.microsoft.com/office/powerpoint/2010/main" val="7770091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61256"/>
            <a:ext cx="557212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36" y="2137420"/>
            <a:ext cx="55530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78" y="2913509"/>
            <a:ext cx="72199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3561581"/>
            <a:ext cx="8569399"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4356323"/>
            <a:ext cx="643890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55576" y="179348"/>
            <a:ext cx="5976664" cy="369332"/>
          </a:xfrm>
          <a:prstGeom prst="rect">
            <a:avLst/>
          </a:prstGeom>
          <a:noFill/>
        </p:spPr>
        <p:txBody>
          <a:bodyPr wrap="square" rtlCol="0">
            <a:spAutoFit/>
          </a:bodyPr>
          <a:lstStyle/>
          <a:p>
            <a:r>
              <a:rPr lang="en-US" altLang="zh-CN" smtClean="0"/>
              <a:t>JPA</a:t>
            </a:r>
            <a:r>
              <a:rPr lang="zh-CN" altLang="en-US" smtClean="0"/>
              <a:t>源码</a:t>
            </a:r>
            <a:r>
              <a:rPr lang="en-US" altLang="zh-CN" smtClean="0"/>
              <a:t>: </a:t>
            </a:r>
            <a:r>
              <a:rPr lang="en-US" altLang="zh-CN" err="1" smtClean="0"/>
              <a:t>EntityManager</a:t>
            </a:r>
            <a:r>
              <a:rPr lang="zh-CN" altLang="en-US" smtClean="0"/>
              <a:t>，只有定义，没有具体实现</a:t>
            </a:r>
            <a:endParaRPr lang="zh-CN" altLang="en-US"/>
          </a:p>
        </p:txBody>
      </p:sp>
    </p:spTree>
    <p:extLst>
      <p:ext uri="{BB962C8B-B14F-4D97-AF65-F5344CB8AC3E}">
        <p14:creationId xmlns:p14="http://schemas.microsoft.com/office/powerpoint/2010/main" val="32314491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80728"/>
            <a:ext cx="7848872" cy="923330"/>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mtClean="0"/>
              <a:t>先留一个疑问：</a:t>
            </a:r>
            <a:endParaRPr lang="en-US" altLang="zh-CN" smtClean="0"/>
          </a:p>
          <a:p>
            <a:endParaRPr lang="en-US" altLang="zh-CN" smtClean="0"/>
          </a:p>
          <a:p>
            <a:r>
              <a:rPr lang="zh-CN" altLang="en-US" smtClean="0"/>
              <a:t>我在代码中写的都是</a:t>
            </a:r>
            <a:r>
              <a:rPr lang="en-US" altLang="zh-CN" smtClean="0"/>
              <a:t>JPA</a:t>
            </a:r>
            <a:r>
              <a:rPr lang="zh-CN" altLang="en-US" smtClean="0"/>
              <a:t>代码，</a:t>
            </a:r>
            <a:r>
              <a:rPr lang="en-US" altLang="zh-CN" smtClean="0"/>
              <a:t>JPA</a:t>
            </a:r>
            <a:r>
              <a:rPr lang="zh-CN" altLang="en-US" smtClean="0"/>
              <a:t>怎么知道实现类应该用</a:t>
            </a:r>
            <a:r>
              <a:rPr lang="en-US" altLang="zh-CN" smtClean="0"/>
              <a:t>Hibernate</a:t>
            </a:r>
            <a:r>
              <a:rPr lang="zh-CN" altLang="en-US" smtClean="0"/>
              <a:t>？</a:t>
            </a:r>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852936"/>
            <a:ext cx="28575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22604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548680"/>
            <a:ext cx="421005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29302" y="4293096"/>
            <a:ext cx="7200800" cy="1477328"/>
          </a:xfrm>
          <a:prstGeom prst="rect">
            <a:avLst/>
          </a:prstGeom>
          <a:noFill/>
        </p:spPr>
        <p:txBody>
          <a:bodyPr wrap="square" rtlCol="0">
            <a:spAutoFit/>
          </a:bodyPr>
          <a:lstStyle/>
          <a:p>
            <a:r>
              <a:rPr lang="zh-CN" altLang="en-US" smtClean="0"/>
              <a:t>常用注解有：</a:t>
            </a:r>
            <a:endParaRPr lang="en-US" altLang="zh-CN" smtClean="0"/>
          </a:p>
          <a:p>
            <a:r>
              <a:rPr lang="en-US" altLang="zh-CN"/>
              <a:t>@</a:t>
            </a:r>
            <a:r>
              <a:rPr lang="en-US" altLang="zh-CN" smtClean="0"/>
              <a:t>Lob   </a:t>
            </a:r>
          </a:p>
          <a:p>
            <a:r>
              <a:rPr lang="en-US" altLang="zh-CN"/>
              <a:t>@</a:t>
            </a:r>
            <a:r>
              <a:rPr lang="en-US" altLang="zh-CN" err="1"/>
              <a:t>GeneratedValue</a:t>
            </a:r>
            <a:r>
              <a:rPr lang="en-US" altLang="zh-CN"/>
              <a:t>(strategy=</a:t>
            </a:r>
            <a:r>
              <a:rPr lang="en-US" altLang="zh-CN" err="1"/>
              <a:t>GenerationType.IDENTITY</a:t>
            </a:r>
            <a:r>
              <a:rPr lang="en-US" altLang="zh-CN" smtClean="0"/>
              <a:t>)</a:t>
            </a:r>
          </a:p>
          <a:p>
            <a:r>
              <a:rPr lang="en-US" altLang="zh-CN"/>
              <a:t>@</a:t>
            </a:r>
            <a:r>
              <a:rPr lang="en-US" altLang="zh-CN" err="1"/>
              <a:t>SequenceGenerator</a:t>
            </a:r>
            <a:r>
              <a:rPr lang="en-US" altLang="zh-CN"/>
              <a:t>(name="</a:t>
            </a:r>
            <a:r>
              <a:rPr lang="en-US" altLang="zh-CN" err="1"/>
              <a:t>seq_user</a:t>
            </a:r>
            <a:r>
              <a:rPr lang="en-US" altLang="zh-CN"/>
              <a:t>") </a:t>
            </a:r>
            <a:endParaRPr lang="en-US" altLang="zh-CN" smtClean="0"/>
          </a:p>
          <a:p>
            <a:r>
              <a:rPr lang="en-US" altLang="zh-CN"/>
              <a:t>@</a:t>
            </a:r>
            <a:r>
              <a:rPr lang="en-US" altLang="zh-CN" err="1"/>
              <a:t>OneToMany</a:t>
            </a:r>
            <a:r>
              <a:rPr lang="en-US" altLang="zh-CN"/>
              <a:t>(cascade = </a:t>
            </a:r>
            <a:r>
              <a:rPr lang="en-US" altLang="zh-CN" err="1"/>
              <a:t>CascadeType.ALL</a:t>
            </a:r>
            <a:r>
              <a:rPr lang="en-US" altLang="zh-CN"/>
              <a:t>, </a:t>
            </a:r>
            <a:r>
              <a:rPr lang="en-US" altLang="zh-CN" err="1"/>
              <a:t>mappedBy</a:t>
            </a:r>
            <a:r>
              <a:rPr lang="en-US" altLang="zh-CN"/>
              <a:t> = "</a:t>
            </a:r>
            <a:r>
              <a:rPr lang="en-US" altLang="zh-CN" err="1"/>
              <a:t>oneId</a:t>
            </a:r>
            <a:r>
              <a:rPr lang="en-US" altLang="zh-CN"/>
              <a:t>")</a:t>
            </a:r>
            <a:endParaRPr lang="zh-CN" altLang="en-US"/>
          </a:p>
        </p:txBody>
      </p:sp>
    </p:spTree>
    <p:extLst>
      <p:ext uri="{BB962C8B-B14F-4D97-AF65-F5344CB8AC3E}">
        <p14:creationId xmlns:p14="http://schemas.microsoft.com/office/powerpoint/2010/main" val="22551424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0"/>
            <a:ext cx="8362950" cy="687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004048" y="260648"/>
            <a:ext cx="2880320" cy="461665"/>
          </a:xfrm>
          <a:prstGeom prst="rect">
            <a:avLst/>
          </a:prstGeom>
          <a:noFill/>
        </p:spPr>
        <p:txBody>
          <a:bodyPr wrap="square" rtlCol="0">
            <a:spAutoFit/>
          </a:bodyPr>
          <a:lstStyle/>
          <a:p>
            <a:r>
              <a:rPr lang="en-US" altLang="zh-CN" sz="1200" err="1" smtClean="0"/>
              <a:t>entityManager</a:t>
            </a:r>
            <a:r>
              <a:rPr lang="zh-CN" altLang="en-US" sz="1200" smtClean="0"/>
              <a:t>：数据库操作实体类，用来和数据库交互，进行增删改查</a:t>
            </a:r>
            <a:endParaRPr lang="zh-CN" altLang="en-US" sz="1200"/>
          </a:p>
        </p:txBody>
      </p:sp>
      <p:sp>
        <p:nvSpPr>
          <p:cNvPr id="3" name="TextBox 2"/>
          <p:cNvSpPr txBox="1"/>
          <p:nvPr/>
        </p:nvSpPr>
        <p:spPr>
          <a:xfrm>
            <a:off x="5004048" y="764704"/>
            <a:ext cx="3240360" cy="461665"/>
          </a:xfrm>
          <a:prstGeom prst="rect">
            <a:avLst/>
          </a:prstGeom>
          <a:noFill/>
        </p:spPr>
        <p:txBody>
          <a:bodyPr wrap="square" rtlCol="0">
            <a:spAutoFit/>
          </a:bodyPr>
          <a:lstStyle/>
          <a:p>
            <a:r>
              <a:rPr lang="en-US" altLang="zh-CN" sz="1200" err="1" smtClean="0"/>
              <a:t>unitName</a:t>
            </a:r>
            <a:r>
              <a:rPr lang="zh-CN" altLang="en-US" sz="1200" smtClean="0"/>
              <a:t>是持久化单元名称，在</a:t>
            </a:r>
            <a:r>
              <a:rPr lang="en-US" altLang="zh-CN" sz="1200" smtClean="0"/>
              <a:t>persistence.xml</a:t>
            </a:r>
            <a:r>
              <a:rPr lang="zh-CN" altLang="en-US" sz="1200" smtClean="0"/>
              <a:t>中定义</a:t>
            </a:r>
            <a:endParaRPr lang="zh-CN" altLang="en-US" sz="1200"/>
          </a:p>
        </p:txBody>
      </p:sp>
      <p:sp>
        <p:nvSpPr>
          <p:cNvPr id="4" name="右箭头 3"/>
          <p:cNvSpPr/>
          <p:nvPr/>
        </p:nvSpPr>
        <p:spPr>
          <a:xfrm>
            <a:off x="3635896" y="692696"/>
            <a:ext cx="1224136" cy="9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99236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146656"/>
            <a:ext cx="7128792" cy="369332"/>
          </a:xfrm>
          <a:prstGeom prst="rect">
            <a:avLst/>
          </a:prstGeom>
          <a:noFill/>
        </p:spPr>
        <p:txBody>
          <a:bodyPr wrap="square" rtlCol="0">
            <a:spAutoFit/>
          </a:bodyPr>
          <a:lstStyle/>
          <a:p>
            <a:r>
              <a:rPr lang="en-US" altLang="zh-CN"/>
              <a:t> </a:t>
            </a:r>
            <a:r>
              <a:rPr lang="zh-CN" altLang="en-US" smtClean="0"/>
              <a:t>配置 </a:t>
            </a:r>
            <a:r>
              <a:rPr lang="en-US" altLang="zh-CN" err="1" smtClean="0"/>
              <a:t>src</a:t>
            </a:r>
            <a:r>
              <a:rPr lang="en-US" altLang="zh-CN" smtClean="0"/>
              <a:t>/META-INF/persistence.xml </a:t>
            </a:r>
            <a:r>
              <a:rPr lang="zh-CN" altLang="en-US" smtClean="0"/>
              <a:t>和 </a:t>
            </a:r>
            <a:r>
              <a:rPr lang="en-US" altLang="zh-CN" smtClean="0"/>
              <a:t>applicationContext.xml</a:t>
            </a:r>
            <a:endParaRPr lang="zh-CN" altLang="en-US"/>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5013176"/>
            <a:ext cx="77152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692696"/>
            <a:ext cx="8896424" cy="4141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99410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img-blog.csdn.net/20140924170136079?watermark/2/text/aHR0cDovL2Jsb2cuY3Nkbi5uZXQvdGFuZ19odWFuXzEx/font/5a6L5L2T/fontsize/400/fill/I0JBQkFCMA==/dissolve/70/gravity/Cen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24" y="1224111"/>
            <a:ext cx="7924800" cy="522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203848" y="338338"/>
            <a:ext cx="3312368" cy="369332"/>
          </a:xfrm>
          <a:prstGeom prst="rect">
            <a:avLst/>
          </a:prstGeom>
          <a:noFill/>
        </p:spPr>
        <p:txBody>
          <a:bodyPr wrap="square" rtlCol="0">
            <a:spAutoFit/>
          </a:bodyPr>
          <a:lstStyle/>
          <a:p>
            <a:r>
              <a:rPr lang="en-US" altLang="zh-CN" smtClean="0"/>
              <a:t>JPA</a:t>
            </a:r>
            <a:r>
              <a:rPr lang="zh-CN" altLang="en-US" smtClean="0"/>
              <a:t>启动过程</a:t>
            </a:r>
            <a:endParaRPr lang="zh-CN" altLang="en-US"/>
          </a:p>
        </p:txBody>
      </p:sp>
    </p:spTree>
    <p:extLst>
      <p:ext uri="{BB962C8B-B14F-4D97-AF65-F5344CB8AC3E}">
        <p14:creationId xmlns:p14="http://schemas.microsoft.com/office/powerpoint/2010/main" val="2691634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260648"/>
            <a:ext cx="2160240" cy="369332"/>
          </a:xfrm>
          <a:prstGeom prst="rect">
            <a:avLst/>
          </a:prstGeom>
          <a:noFill/>
        </p:spPr>
        <p:txBody>
          <a:bodyPr wrap="square" rtlCol="0">
            <a:spAutoFit/>
          </a:bodyPr>
          <a:lstStyle/>
          <a:p>
            <a:r>
              <a:rPr lang="en-US" altLang="zh-CN" err="1" smtClean="0"/>
              <a:t>Jndi</a:t>
            </a:r>
            <a:r>
              <a:rPr lang="en-US" altLang="zh-CN" smtClean="0"/>
              <a:t> </a:t>
            </a:r>
            <a:r>
              <a:rPr lang="zh-CN" altLang="en-US" smtClean="0"/>
              <a:t>配置方式</a:t>
            </a:r>
            <a:endParaRPr lang="zh-CN" altLang="en-US"/>
          </a:p>
        </p:txBody>
      </p:sp>
      <p:sp>
        <p:nvSpPr>
          <p:cNvPr id="3" name="TextBox 2"/>
          <p:cNvSpPr txBox="1"/>
          <p:nvPr/>
        </p:nvSpPr>
        <p:spPr>
          <a:xfrm>
            <a:off x="825771" y="836712"/>
            <a:ext cx="6408712" cy="369332"/>
          </a:xfrm>
          <a:prstGeom prst="rect">
            <a:avLst/>
          </a:prstGeom>
          <a:noFill/>
        </p:spPr>
        <p:txBody>
          <a:bodyPr wrap="square" rtlCol="0">
            <a:spAutoFit/>
          </a:bodyPr>
          <a:lstStyle/>
          <a:p>
            <a:r>
              <a:rPr lang="zh-CN" altLang="en-US" smtClean="0"/>
              <a:t>在</a:t>
            </a:r>
            <a:r>
              <a:rPr lang="en-US" altLang="zh-CN" smtClean="0"/>
              <a:t>persistence.xml</a:t>
            </a:r>
            <a:r>
              <a:rPr lang="zh-CN" altLang="en-US" smtClean="0"/>
              <a:t>配置数据库信息有什么缺点？</a:t>
            </a:r>
            <a:endParaRPr lang="zh-CN" altLang="en-US"/>
          </a:p>
        </p:txBody>
      </p:sp>
      <p:sp>
        <p:nvSpPr>
          <p:cNvPr id="4" name="TextBox 3"/>
          <p:cNvSpPr txBox="1"/>
          <p:nvPr/>
        </p:nvSpPr>
        <p:spPr>
          <a:xfrm>
            <a:off x="971600" y="1412776"/>
            <a:ext cx="4536504" cy="646331"/>
          </a:xfrm>
          <a:prstGeom prst="rect">
            <a:avLst/>
          </a:prstGeom>
          <a:noFill/>
        </p:spPr>
        <p:txBody>
          <a:bodyPr wrap="square" rtlCol="0">
            <a:spAutoFit/>
          </a:bodyPr>
          <a:lstStyle/>
          <a:p>
            <a:r>
              <a:rPr lang="zh-CN" altLang="en-US" smtClean="0"/>
              <a:t>密码写死在代码里</a:t>
            </a:r>
            <a:endParaRPr lang="en-US" altLang="zh-CN" smtClean="0"/>
          </a:p>
          <a:p>
            <a:r>
              <a:rPr lang="zh-CN" altLang="en-US" smtClean="0"/>
              <a:t>不能更换环境（开发</a:t>
            </a:r>
            <a:r>
              <a:rPr lang="en-US" altLang="zh-CN" smtClean="0"/>
              <a:t>.</a:t>
            </a:r>
            <a:r>
              <a:rPr lang="zh-CN" altLang="en-US" smtClean="0"/>
              <a:t>测试</a:t>
            </a:r>
            <a:r>
              <a:rPr lang="en-US" altLang="zh-CN" smtClean="0"/>
              <a:t>.</a:t>
            </a:r>
            <a:r>
              <a:rPr lang="zh-CN" altLang="en-US" smtClean="0"/>
              <a:t>生产）</a:t>
            </a:r>
            <a:endParaRPr lang="zh-CN" altLang="en-US"/>
          </a:p>
        </p:txBody>
      </p:sp>
      <p:sp>
        <p:nvSpPr>
          <p:cNvPr id="5" name="TextBox 4"/>
          <p:cNvSpPr txBox="1"/>
          <p:nvPr/>
        </p:nvSpPr>
        <p:spPr>
          <a:xfrm>
            <a:off x="825771" y="2596262"/>
            <a:ext cx="6840760" cy="369332"/>
          </a:xfrm>
          <a:prstGeom prst="rect">
            <a:avLst/>
          </a:prstGeom>
          <a:noFill/>
        </p:spPr>
        <p:txBody>
          <a:bodyPr wrap="square" rtlCol="0">
            <a:spAutoFit/>
          </a:bodyPr>
          <a:lstStyle/>
          <a:p>
            <a:r>
              <a:rPr lang="zh-CN" altLang="en-US" smtClean="0"/>
              <a:t>首先，配置容器（</a:t>
            </a:r>
            <a:r>
              <a:rPr lang="en-US" altLang="zh-CN" smtClean="0"/>
              <a:t>tomcat/</a:t>
            </a:r>
            <a:r>
              <a:rPr lang="en-US" altLang="zh-CN" err="1" smtClean="0"/>
              <a:t>upjas</a:t>
            </a:r>
            <a:r>
              <a:rPr lang="zh-CN" altLang="en-US" smtClean="0"/>
              <a:t>）的</a:t>
            </a:r>
            <a:r>
              <a:rPr lang="en-US" altLang="zh-CN" err="1" smtClean="0"/>
              <a:t>jndi</a:t>
            </a:r>
            <a:r>
              <a:rPr lang="zh-CN" altLang="en-US" smtClean="0"/>
              <a:t>数据源</a:t>
            </a:r>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 y="3645024"/>
            <a:ext cx="842962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3568" y="3068960"/>
            <a:ext cx="4680520" cy="369332"/>
          </a:xfrm>
          <a:prstGeom prst="rect">
            <a:avLst/>
          </a:prstGeom>
          <a:noFill/>
        </p:spPr>
        <p:txBody>
          <a:bodyPr wrap="square" rtlCol="0">
            <a:spAutoFit/>
          </a:bodyPr>
          <a:lstStyle/>
          <a:p>
            <a:r>
              <a:rPr lang="en-US" altLang="zh-CN"/>
              <a:t>t</a:t>
            </a:r>
            <a:r>
              <a:rPr lang="en-US" altLang="zh-CN" smtClean="0"/>
              <a:t>omcat/</a:t>
            </a:r>
            <a:r>
              <a:rPr lang="en-US" altLang="zh-CN" err="1" smtClean="0"/>
              <a:t>conf</a:t>
            </a:r>
            <a:r>
              <a:rPr lang="en-US" altLang="zh-CN" smtClean="0"/>
              <a:t>/server.xml</a:t>
            </a:r>
            <a:endParaRPr lang="zh-CN" altLang="en-US"/>
          </a:p>
        </p:txBody>
      </p:sp>
    </p:spTree>
    <p:extLst>
      <p:ext uri="{BB962C8B-B14F-4D97-AF65-F5344CB8AC3E}">
        <p14:creationId xmlns:p14="http://schemas.microsoft.com/office/powerpoint/2010/main" val="12716299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84" y="127551"/>
            <a:ext cx="2034927" cy="1312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635896" y="292006"/>
            <a:ext cx="165618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mtClean="0"/>
              <a:t>upjas_setEnv.sh</a:t>
            </a:r>
            <a:endParaRPr lang="zh-CN" altLang="en-US"/>
          </a:p>
        </p:txBody>
      </p:sp>
      <p:cxnSp>
        <p:nvCxnSpPr>
          <p:cNvPr id="4" name="直接箭头连接符 3"/>
          <p:cNvCxnSpPr>
            <a:stCxn id="2" idx="1"/>
          </p:cNvCxnSpPr>
          <p:nvPr/>
        </p:nvCxnSpPr>
        <p:spPr>
          <a:xfrm flipH="1">
            <a:off x="2411712" y="476672"/>
            <a:ext cx="122418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419872" y="783599"/>
            <a:ext cx="518457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a:t>server/default/cup-deploy/</a:t>
            </a:r>
            <a:r>
              <a:rPr lang="en-US" altLang="zh-CN" err="1"/>
              <a:t>jdbc</a:t>
            </a:r>
            <a:r>
              <a:rPr lang="en-US" altLang="zh-CN"/>
              <a:t>/db2-UCBIZDB-ds.xml</a:t>
            </a:r>
            <a:endParaRPr lang="zh-CN" altLang="en-US"/>
          </a:p>
        </p:txBody>
      </p:sp>
      <p:cxnSp>
        <p:nvCxnSpPr>
          <p:cNvPr id="17" name="直接箭头连接符 16"/>
          <p:cNvCxnSpPr/>
          <p:nvPr/>
        </p:nvCxnSpPr>
        <p:spPr>
          <a:xfrm>
            <a:off x="5868144" y="1152931"/>
            <a:ext cx="0" cy="4038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78" y="1618298"/>
            <a:ext cx="8423870" cy="3538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904" y="5373216"/>
            <a:ext cx="8494167" cy="1412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p:nvSpPr>
        <p:spPr>
          <a:xfrm>
            <a:off x="5902813" y="4844522"/>
            <a:ext cx="2841804" cy="30777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sz="1400"/>
              <a:t>server/default/</a:t>
            </a:r>
            <a:r>
              <a:rPr lang="en-US" altLang="zh-CN" sz="1400" err="1"/>
              <a:t>conf</a:t>
            </a:r>
            <a:r>
              <a:rPr lang="en-US" altLang="zh-CN" sz="1400"/>
              <a:t>/login-config.xml</a:t>
            </a:r>
            <a:endParaRPr lang="zh-CN" altLang="en-US" sz="1400"/>
          </a:p>
        </p:txBody>
      </p:sp>
      <p:cxnSp>
        <p:nvCxnSpPr>
          <p:cNvPr id="23" name="直接箭头连接符 22"/>
          <p:cNvCxnSpPr/>
          <p:nvPr/>
        </p:nvCxnSpPr>
        <p:spPr>
          <a:xfrm>
            <a:off x="7452320" y="5178221"/>
            <a:ext cx="0" cy="4038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9947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728" y="116632"/>
            <a:ext cx="5184576" cy="369332"/>
          </a:xfrm>
          <a:prstGeom prst="rect">
            <a:avLst/>
          </a:prstGeom>
          <a:noFill/>
        </p:spPr>
        <p:txBody>
          <a:bodyPr wrap="square" rtlCol="0">
            <a:spAutoFit/>
          </a:bodyPr>
          <a:lstStyle/>
          <a:p>
            <a:r>
              <a:rPr lang="zh-CN" altLang="en-US" smtClean="0"/>
              <a:t>配置</a:t>
            </a:r>
            <a:r>
              <a:rPr lang="en-US" altLang="zh-CN" smtClean="0"/>
              <a:t>persistence.xml</a:t>
            </a:r>
            <a:r>
              <a:rPr lang="zh-CN" altLang="en-US" smtClean="0"/>
              <a:t>和</a:t>
            </a:r>
            <a:r>
              <a:rPr lang="en-US" altLang="zh-CN" smtClean="0"/>
              <a:t>applicationCotext.xml</a:t>
            </a:r>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29980"/>
            <a:ext cx="6915447" cy="2526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668344" y="1484784"/>
            <a:ext cx="1296144"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100" smtClean="0"/>
              <a:t>明确使用</a:t>
            </a:r>
            <a:r>
              <a:rPr lang="en-US" altLang="zh-CN" sz="1100" err="1" smtClean="0"/>
              <a:t>jndi</a:t>
            </a:r>
            <a:r>
              <a:rPr lang="zh-CN" altLang="en-US" sz="1100" smtClean="0"/>
              <a:t>方式</a:t>
            </a:r>
            <a:endParaRPr lang="zh-CN" altLang="en-US" sz="1100"/>
          </a:p>
        </p:txBody>
      </p:sp>
      <p:cxnSp>
        <p:nvCxnSpPr>
          <p:cNvPr id="5" name="直接箭头连接符 4"/>
          <p:cNvCxnSpPr/>
          <p:nvPr/>
        </p:nvCxnSpPr>
        <p:spPr>
          <a:xfrm flipH="1">
            <a:off x="5148064" y="1628800"/>
            <a:ext cx="252028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78" y="3288198"/>
            <a:ext cx="7139186" cy="1463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729818"/>
            <a:ext cx="7272808" cy="2227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8172400" y="3740689"/>
            <a:ext cx="936104"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100" smtClean="0"/>
              <a:t>配置方式</a:t>
            </a:r>
            <a:r>
              <a:rPr lang="en-US" altLang="zh-CN" sz="1100" smtClean="0"/>
              <a:t>1</a:t>
            </a:r>
            <a:endParaRPr lang="zh-CN" altLang="en-US" sz="1100"/>
          </a:p>
        </p:txBody>
      </p:sp>
      <p:sp>
        <p:nvSpPr>
          <p:cNvPr id="13" name="TextBox 12"/>
          <p:cNvSpPr txBox="1"/>
          <p:nvPr/>
        </p:nvSpPr>
        <p:spPr>
          <a:xfrm>
            <a:off x="8172400" y="4967590"/>
            <a:ext cx="936104"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100" smtClean="0"/>
              <a:t>配置方式</a:t>
            </a:r>
            <a:r>
              <a:rPr lang="en-US" altLang="zh-CN" sz="1100"/>
              <a:t>2</a:t>
            </a:r>
            <a:endParaRPr lang="zh-CN" altLang="en-US" sz="1100"/>
          </a:p>
        </p:txBody>
      </p:sp>
      <p:cxnSp>
        <p:nvCxnSpPr>
          <p:cNvPr id="14" name="直接箭头连接符 13"/>
          <p:cNvCxnSpPr/>
          <p:nvPr/>
        </p:nvCxnSpPr>
        <p:spPr>
          <a:xfrm flipH="1">
            <a:off x="7530864" y="3871494"/>
            <a:ext cx="64153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7530864" y="5116346"/>
            <a:ext cx="64153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003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260648"/>
            <a:ext cx="3600400" cy="369332"/>
          </a:xfrm>
          <a:prstGeom prst="rect">
            <a:avLst/>
          </a:prstGeom>
          <a:noFill/>
        </p:spPr>
        <p:txBody>
          <a:bodyPr wrap="square" rtlCol="0">
            <a:spAutoFit/>
          </a:bodyPr>
          <a:lstStyle/>
          <a:p>
            <a:r>
              <a:rPr lang="en-US" altLang="zh-CN" smtClean="0"/>
              <a:t>jdk</a:t>
            </a:r>
            <a:r>
              <a:rPr lang="zh-CN" altLang="en-US" smtClean="0">
                <a:solidFill>
                  <a:srgbClr val="FF0000"/>
                </a:solidFill>
              </a:rPr>
              <a:t>动态</a:t>
            </a:r>
            <a:r>
              <a:rPr lang="zh-CN" altLang="en-US" smtClean="0"/>
              <a:t>代理  </a:t>
            </a:r>
            <a:r>
              <a:rPr lang="en-US" altLang="zh-CN" smtClean="0"/>
              <a:t> &amp;   </a:t>
            </a:r>
            <a:r>
              <a:rPr lang="en-US" altLang="zh-CN" err="1" smtClean="0"/>
              <a:t>cglib</a:t>
            </a:r>
            <a:r>
              <a:rPr lang="zh-CN" altLang="en-US" smtClean="0">
                <a:solidFill>
                  <a:srgbClr val="FF0000"/>
                </a:solidFill>
              </a:rPr>
              <a:t>动态</a:t>
            </a:r>
            <a:r>
              <a:rPr lang="zh-CN" altLang="en-US" smtClean="0"/>
              <a:t>代理</a:t>
            </a:r>
            <a:endParaRPr lang="zh-CN" altLang="en-US"/>
          </a:p>
        </p:txBody>
      </p:sp>
      <p:pic>
        <p:nvPicPr>
          <p:cNvPr id="1026" name="Picture 2" descr="âspring aop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46" y="764703"/>
            <a:ext cx="7540609" cy="37142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942167" y="2276872"/>
            <a:ext cx="792088" cy="430887"/>
          </a:xfrm>
          <a:prstGeom prst="rect">
            <a:avLst/>
          </a:prstGeom>
          <a:noFill/>
        </p:spPr>
        <p:txBody>
          <a:bodyPr wrap="square" rtlCol="0">
            <a:spAutoFit/>
          </a:bodyPr>
          <a:lstStyle/>
          <a:p>
            <a:r>
              <a:rPr lang="zh-CN" altLang="en-US" sz="1100" smtClean="0"/>
              <a:t>不能是</a:t>
            </a:r>
            <a:r>
              <a:rPr lang="en-US" altLang="zh-CN" sz="1100" smtClean="0"/>
              <a:t>final</a:t>
            </a:r>
            <a:endParaRPr lang="zh-CN" altLang="en-US" sz="1100"/>
          </a:p>
        </p:txBody>
      </p:sp>
      <p:cxnSp>
        <p:nvCxnSpPr>
          <p:cNvPr id="6" name="直接箭头连接符 5"/>
          <p:cNvCxnSpPr/>
          <p:nvPr/>
        </p:nvCxnSpPr>
        <p:spPr>
          <a:xfrm flipH="1">
            <a:off x="7514776" y="2492315"/>
            <a:ext cx="4273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327" y="5762873"/>
            <a:ext cx="8352928"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mtClean="0"/>
              <a:t>（</a:t>
            </a:r>
            <a:r>
              <a:rPr lang="en-US" altLang="zh-CN" smtClean="0"/>
              <a:t>1</a:t>
            </a:r>
            <a:r>
              <a:rPr lang="zh-CN" altLang="en-US" smtClean="0"/>
              <a:t>）默认使用</a:t>
            </a:r>
            <a:r>
              <a:rPr lang="en-US" altLang="zh-CN" err="1" smtClean="0"/>
              <a:t>JDK</a:t>
            </a:r>
            <a:r>
              <a:rPr lang="zh-CN" altLang="en-US" smtClean="0"/>
              <a:t>代理，</a:t>
            </a:r>
            <a:endParaRPr lang="en-US" altLang="zh-CN" smtClean="0"/>
          </a:p>
          <a:p>
            <a:r>
              <a:rPr lang="zh-CN" altLang="en-US" smtClean="0"/>
              <a:t>（</a:t>
            </a:r>
            <a:r>
              <a:rPr lang="en-US" altLang="zh-CN" smtClean="0"/>
              <a:t>2</a:t>
            </a:r>
            <a:r>
              <a:rPr lang="zh-CN" altLang="en-US" smtClean="0"/>
              <a:t>）如果显式使用</a:t>
            </a:r>
            <a:r>
              <a:rPr lang="en-US" altLang="zh-CN" b="1"/>
              <a:t>proxy-target-class</a:t>
            </a:r>
            <a:r>
              <a:rPr lang="en-US" altLang="zh-CN" b="1" smtClean="0"/>
              <a:t>=“true”</a:t>
            </a:r>
            <a:r>
              <a:rPr lang="zh-CN" altLang="en-US" smtClean="0"/>
              <a:t>，则使用</a:t>
            </a:r>
            <a:r>
              <a:rPr lang="en-US" altLang="zh-CN" err="1" smtClean="0"/>
              <a:t>cglib</a:t>
            </a:r>
            <a:r>
              <a:rPr lang="zh-CN" altLang="en-US" smtClean="0"/>
              <a:t>代理</a:t>
            </a:r>
            <a:endParaRPr lang="en-US" altLang="zh-CN" smtClean="0"/>
          </a:p>
          <a:p>
            <a:r>
              <a:rPr lang="zh-CN" altLang="en-US" smtClean="0"/>
              <a:t>（</a:t>
            </a:r>
            <a:r>
              <a:rPr lang="en-US" altLang="zh-CN" smtClean="0"/>
              <a:t>3</a:t>
            </a:r>
            <a:r>
              <a:rPr lang="zh-CN" altLang="en-US" smtClean="0"/>
              <a:t>）如果直接在类上进行</a:t>
            </a:r>
            <a:r>
              <a:rPr lang="en-US" altLang="zh-CN" err="1" smtClean="0"/>
              <a:t>AOP</a:t>
            </a:r>
            <a:r>
              <a:rPr lang="zh-CN" altLang="en-US" smtClean="0"/>
              <a:t>代理，则</a:t>
            </a:r>
            <a:r>
              <a:rPr lang="en-US" altLang="zh-CN" smtClean="0"/>
              <a:t>Spring</a:t>
            </a:r>
            <a:r>
              <a:rPr lang="zh-CN" altLang="en-US" smtClean="0"/>
              <a:t>能自动判断出使用</a:t>
            </a:r>
            <a:r>
              <a:rPr lang="en-US" altLang="zh-CN" err="1" smtClean="0"/>
              <a:t>cglib</a:t>
            </a:r>
            <a:endParaRPr lang="zh-CN" altLang="en-US"/>
          </a:p>
        </p:txBody>
      </p:sp>
      <p:sp>
        <p:nvSpPr>
          <p:cNvPr id="3" name="TextBox 2"/>
          <p:cNvSpPr txBox="1"/>
          <p:nvPr/>
        </p:nvSpPr>
        <p:spPr>
          <a:xfrm>
            <a:off x="656514" y="4839543"/>
            <a:ext cx="7198471" cy="646331"/>
          </a:xfrm>
          <a:prstGeom prst="rect">
            <a:avLst/>
          </a:prstGeom>
          <a:noFill/>
        </p:spPr>
        <p:txBody>
          <a:bodyPr wrap="square" rtlCol="0">
            <a:spAutoFit/>
          </a:bodyPr>
          <a:lstStyle/>
          <a:p>
            <a:r>
              <a:rPr lang="zh-CN" altLang="en-US" smtClean="0"/>
              <a:t>这两种方式在代码中经常被用于拓展和增强源码，比如用户系统中的</a:t>
            </a:r>
            <a:r>
              <a:rPr lang="en-US" altLang="zh-CN" smtClean="0"/>
              <a:t>Jedis</a:t>
            </a:r>
            <a:r>
              <a:rPr lang="zh-CN" altLang="en-US" smtClean="0"/>
              <a:t>组件，在不破坏源码的情况下，疯转并拓展了原生</a:t>
            </a:r>
            <a:r>
              <a:rPr lang="en-US" altLang="zh-CN" smtClean="0"/>
              <a:t>Jedis</a:t>
            </a:r>
            <a:r>
              <a:rPr lang="zh-CN" altLang="en-US" smtClean="0"/>
              <a:t>的功能</a:t>
            </a:r>
            <a:endParaRPr lang="zh-CN" altLang="en-US"/>
          </a:p>
        </p:txBody>
      </p:sp>
    </p:spTree>
    <p:extLst>
      <p:ext uri="{BB962C8B-B14F-4D97-AF65-F5344CB8AC3E}">
        <p14:creationId xmlns:p14="http://schemas.microsoft.com/office/powerpoint/2010/main" val="23630100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0"/>
            <a:ext cx="8362950" cy="687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004048" y="260648"/>
            <a:ext cx="2880320" cy="461665"/>
          </a:xfrm>
          <a:prstGeom prst="rect">
            <a:avLst/>
          </a:prstGeom>
          <a:noFill/>
        </p:spPr>
        <p:txBody>
          <a:bodyPr wrap="square" rtlCol="0">
            <a:spAutoFit/>
          </a:bodyPr>
          <a:lstStyle/>
          <a:p>
            <a:r>
              <a:rPr lang="en-US" altLang="zh-CN" sz="1200" err="1" smtClean="0"/>
              <a:t>entityManager</a:t>
            </a:r>
            <a:r>
              <a:rPr lang="zh-CN" altLang="en-US" sz="1200" smtClean="0"/>
              <a:t>：数据库操作实体类，用来和数据库交互，进行增删改查</a:t>
            </a:r>
            <a:endParaRPr lang="zh-CN" altLang="en-US" sz="1200"/>
          </a:p>
        </p:txBody>
      </p:sp>
      <p:sp>
        <p:nvSpPr>
          <p:cNvPr id="3" name="TextBox 2"/>
          <p:cNvSpPr txBox="1"/>
          <p:nvPr/>
        </p:nvSpPr>
        <p:spPr>
          <a:xfrm>
            <a:off x="5004048" y="764704"/>
            <a:ext cx="3240360" cy="461665"/>
          </a:xfrm>
          <a:prstGeom prst="rect">
            <a:avLst/>
          </a:prstGeom>
          <a:noFill/>
        </p:spPr>
        <p:txBody>
          <a:bodyPr wrap="square" rtlCol="0">
            <a:spAutoFit/>
          </a:bodyPr>
          <a:lstStyle/>
          <a:p>
            <a:r>
              <a:rPr lang="en-US" altLang="zh-CN" sz="1200" err="1" smtClean="0"/>
              <a:t>unitName</a:t>
            </a:r>
            <a:r>
              <a:rPr lang="zh-CN" altLang="en-US" sz="1200" smtClean="0"/>
              <a:t>是持久化单元名称，在</a:t>
            </a:r>
            <a:r>
              <a:rPr lang="en-US" altLang="zh-CN" sz="1200" smtClean="0"/>
              <a:t>persistence.xml</a:t>
            </a:r>
            <a:r>
              <a:rPr lang="zh-CN" altLang="en-US" sz="1200" smtClean="0"/>
              <a:t>中定义</a:t>
            </a:r>
            <a:endParaRPr lang="zh-CN" altLang="en-US" sz="1200"/>
          </a:p>
        </p:txBody>
      </p:sp>
      <p:sp>
        <p:nvSpPr>
          <p:cNvPr id="4" name="右箭头 3"/>
          <p:cNvSpPr/>
          <p:nvPr/>
        </p:nvSpPr>
        <p:spPr>
          <a:xfrm>
            <a:off x="3635896" y="692696"/>
            <a:ext cx="1224136" cy="9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17332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vladmihalcea.files.wordpress.com/2014/07/jpaentitystate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9" y="876762"/>
            <a:ext cx="8989498" cy="5720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5" descr="https://vladmihalcea.files.wordpress.com/2014/07/hibernateentitystates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TextBox 3"/>
          <p:cNvSpPr txBox="1"/>
          <p:nvPr/>
        </p:nvSpPr>
        <p:spPr>
          <a:xfrm>
            <a:off x="2627784" y="160338"/>
            <a:ext cx="3456384" cy="369332"/>
          </a:xfrm>
          <a:prstGeom prst="rect">
            <a:avLst/>
          </a:prstGeom>
          <a:noFill/>
        </p:spPr>
        <p:txBody>
          <a:bodyPr wrap="square" rtlCol="0">
            <a:spAutoFit/>
          </a:bodyPr>
          <a:lstStyle/>
          <a:p>
            <a:r>
              <a:rPr lang="en-US" altLang="zh-CN" smtClean="0"/>
              <a:t>JPA</a:t>
            </a:r>
            <a:r>
              <a:rPr lang="zh-CN" altLang="en-US" smtClean="0"/>
              <a:t>状态转换图</a:t>
            </a:r>
            <a:endParaRPr lang="zh-CN" altLang="en-US"/>
          </a:p>
        </p:txBody>
      </p:sp>
    </p:spTree>
    <p:extLst>
      <p:ext uri="{BB962C8B-B14F-4D97-AF65-F5344CB8AC3E}">
        <p14:creationId xmlns:p14="http://schemas.microsoft.com/office/powerpoint/2010/main" val="370862493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vladmihalcea.files.wordpress.com/2014/07/jpaentitystate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5" descr="https://vladmihalcea.files.wordpress.com/2014/07/hibernateentitystates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24744"/>
            <a:ext cx="8683625" cy="5463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267744" y="354421"/>
            <a:ext cx="3456384" cy="369332"/>
          </a:xfrm>
          <a:prstGeom prst="rect">
            <a:avLst/>
          </a:prstGeom>
          <a:noFill/>
        </p:spPr>
        <p:txBody>
          <a:bodyPr wrap="square" rtlCol="0">
            <a:spAutoFit/>
          </a:bodyPr>
          <a:lstStyle/>
          <a:p>
            <a:r>
              <a:rPr lang="en-US" altLang="zh-CN" smtClean="0"/>
              <a:t>Hiberante</a:t>
            </a:r>
            <a:r>
              <a:rPr lang="zh-CN" altLang="en-US" smtClean="0"/>
              <a:t>状态转换图</a:t>
            </a:r>
            <a:endParaRPr lang="zh-CN" altLang="en-US"/>
          </a:p>
        </p:txBody>
      </p:sp>
    </p:spTree>
    <p:extLst>
      <p:ext uri="{BB962C8B-B14F-4D97-AF65-F5344CB8AC3E}">
        <p14:creationId xmlns:p14="http://schemas.microsoft.com/office/powerpoint/2010/main" val="42713320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348880"/>
            <a:ext cx="8496944" cy="2031325"/>
          </a:xfrm>
          <a:prstGeom prst="rect">
            <a:avLst/>
          </a:prstGeom>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smtClean="0">
                <a:solidFill>
                  <a:srgbClr val="008080"/>
                </a:solidFill>
                <a:latin typeface="Consolas"/>
                <a:cs typeface="Times New Roman"/>
              </a:rPr>
              <a:t>&lt;beans</a:t>
            </a:r>
            <a:r>
              <a:rPr lang="en-US" altLang="zh-CN"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a:latin typeface="Consolas"/>
                <a:cs typeface="Times New Roman"/>
              </a:rPr>
              <a:t>    </a:t>
            </a:r>
            <a:r>
              <a:rPr lang="en-US" altLang="zh-CN" kern="0">
                <a:solidFill>
                  <a:srgbClr val="008080"/>
                </a:solidFill>
                <a:latin typeface="Consolas"/>
                <a:cs typeface="Times New Roman"/>
              </a:rPr>
              <a:t>&lt;bean</a:t>
            </a:r>
            <a:r>
              <a:rPr lang="en-US" altLang="zh-CN" kern="0">
                <a:latin typeface="Consolas"/>
                <a:cs typeface="Times New Roman"/>
              </a:rPr>
              <a:t> </a:t>
            </a:r>
            <a:r>
              <a:rPr lang="en-US" altLang="zh-CN" kern="0">
                <a:solidFill>
                  <a:srgbClr val="000080"/>
                </a:solidFill>
                <a:latin typeface="Consolas"/>
                <a:cs typeface="Times New Roman"/>
              </a:rPr>
              <a:t>id</a:t>
            </a:r>
            <a:r>
              <a:rPr lang="en-US" altLang="zh-CN" kern="0">
                <a:latin typeface="Consolas"/>
                <a:cs typeface="Times New Roman"/>
              </a:rPr>
              <a:t>=</a:t>
            </a:r>
            <a:r>
              <a:rPr lang="en-US" altLang="zh-CN" kern="0">
                <a:solidFill>
                  <a:srgbClr val="DD1144"/>
                </a:solidFill>
                <a:latin typeface="Consolas"/>
                <a:cs typeface="Times New Roman"/>
              </a:rPr>
              <a:t>"myEmf"</a:t>
            </a:r>
            <a:r>
              <a:rPr lang="en-US" altLang="zh-CN" kern="0">
                <a:latin typeface="Consolas"/>
                <a:cs typeface="Times New Roman"/>
              </a:rPr>
              <a:t> </a:t>
            </a:r>
            <a:r>
              <a:rPr lang="en-US" altLang="zh-CN" kern="0">
                <a:solidFill>
                  <a:srgbClr val="000080"/>
                </a:solidFill>
                <a:latin typeface="Consolas"/>
                <a:cs typeface="Times New Roman"/>
              </a:rPr>
              <a:t>class</a:t>
            </a:r>
            <a:r>
              <a:rPr lang="en-US" altLang="zh-CN" kern="0">
                <a:latin typeface="Consolas"/>
                <a:cs typeface="Times New Roman"/>
              </a:rPr>
              <a:t>=</a:t>
            </a:r>
            <a:r>
              <a:rPr lang="en-US" altLang="zh-CN" kern="0">
                <a:solidFill>
                  <a:srgbClr val="DD1144"/>
                </a:solidFill>
                <a:latin typeface="Consolas"/>
                <a:cs typeface="Times New Roman"/>
              </a:rPr>
              <a:t>"org.springframework.orm.jpa.LocalEntityManagerFactoryBean"</a:t>
            </a:r>
            <a:r>
              <a:rPr lang="en-US" altLang="zh-CN"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a:latin typeface="Consolas"/>
                <a:cs typeface="Times New Roman"/>
              </a:rPr>
              <a:t>        </a:t>
            </a:r>
            <a:r>
              <a:rPr lang="en-US" altLang="zh-CN" kern="0">
                <a:solidFill>
                  <a:srgbClr val="008080"/>
                </a:solidFill>
                <a:latin typeface="Consolas"/>
                <a:cs typeface="Times New Roman"/>
              </a:rPr>
              <a:t>&lt;property</a:t>
            </a:r>
            <a:r>
              <a:rPr lang="en-US" altLang="zh-CN" kern="0">
                <a:latin typeface="Consolas"/>
                <a:cs typeface="Times New Roman"/>
              </a:rPr>
              <a:t> </a:t>
            </a:r>
            <a:r>
              <a:rPr lang="en-US" altLang="zh-CN" kern="0">
                <a:solidFill>
                  <a:srgbClr val="000080"/>
                </a:solidFill>
                <a:latin typeface="Consolas"/>
                <a:cs typeface="Times New Roman"/>
              </a:rPr>
              <a:t>name</a:t>
            </a:r>
            <a:r>
              <a:rPr lang="en-US" altLang="zh-CN" kern="0">
                <a:latin typeface="Consolas"/>
                <a:cs typeface="Times New Roman"/>
              </a:rPr>
              <a:t>=</a:t>
            </a:r>
            <a:r>
              <a:rPr lang="en-US" altLang="zh-CN" kern="0">
                <a:solidFill>
                  <a:srgbClr val="DD1144"/>
                </a:solidFill>
                <a:latin typeface="Consolas"/>
                <a:cs typeface="Times New Roman"/>
              </a:rPr>
              <a:t>"persistenceUnitName"</a:t>
            </a:r>
            <a:r>
              <a:rPr lang="en-US" altLang="zh-CN" kern="0">
                <a:latin typeface="Consolas"/>
                <a:cs typeface="Times New Roman"/>
              </a:rPr>
              <a:t> </a:t>
            </a:r>
            <a:r>
              <a:rPr lang="en-US" altLang="zh-CN" kern="0">
                <a:solidFill>
                  <a:srgbClr val="000080"/>
                </a:solidFill>
                <a:latin typeface="Consolas"/>
                <a:cs typeface="Times New Roman"/>
              </a:rPr>
              <a:t>value</a:t>
            </a:r>
            <a:r>
              <a:rPr lang="en-US" altLang="zh-CN" kern="0">
                <a:latin typeface="Consolas"/>
                <a:cs typeface="Times New Roman"/>
              </a:rPr>
              <a:t>=</a:t>
            </a:r>
            <a:r>
              <a:rPr lang="en-US" altLang="zh-CN" kern="0">
                <a:solidFill>
                  <a:srgbClr val="DD1144"/>
                </a:solidFill>
                <a:latin typeface="Consolas"/>
                <a:cs typeface="Times New Roman"/>
              </a:rPr>
              <a:t>"myPersistenceUnit"</a:t>
            </a:r>
            <a:r>
              <a:rPr lang="en-US" altLang="zh-CN"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a:latin typeface="Consolas"/>
                <a:cs typeface="Times New Roman"/>
              </a:rPr>
              <a:t>    </a:t>
            </a:r>
            <a:r>
              <a:rPr lang="en-US" altLang="zh-CN" kern="0">
                <a:solidFill>
                  <a:srgbClr val="008080"/>
                </a:solidFill>
                <a:latin typeface="Consolas"/>
                <a:cs typeface="Times New Roman"/>
              </a:rPr>
              <a:t>&lt;/bean&gt;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a:solidFill>
                  <a:srgbClr val="008080"/>
                </a:solidFill>
                <a:latin typeface="Consolas"/>
                <a:cs typeface="Times New Roman"/>
              </a:rPr>
              <a:t>&lt;/beans&gt;</a:t>
            </a:r>
            <a:endParaRPr lang="zh-CN" altLang="zh-CN" sz="1400" kern="100">
              <a:cs typeface="Times New Roman"/>
            </a:endParaRPr>
          </a:p>
        </p:txBody>
      </p:sp>
      <p:sp>
        <p:nvSpPr>
          <p:cNvPr id="4" name="矩形 3"/>
          <p:cNvSpPr/>
          <p:nvPr/>
        </p:nvSpPr>
        <p:spPr>
          <a:xfrm>
            <a:off x="683568" y="5013176"/>
            <a:ext cx="7704856" cy="1200329"/>
          </a:xfrm>
          <a:prstGeom prst="rect">
            <a:avLst/>
          </a:prstGeom>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a:solidFill>
                  <a:srgbClr val="008080"/>
                </a:solidFill>
                <a:latin typeface="Consolas"/>
                <a:cs typeface="Times New Roman"/>
              </a:rPr>
              <a:t>&lt;beans&gt;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a:latin typeface="Consolas"/>
                <a:cs typeface="Times New Roman"/>
              </a:rPr>
              <a:t>    </a:t>
            </a:r>
            <a:r>
              <a:rPr lang="en-US" altLang="zh-CN" kern="0">
                <a:solidFill>
                  <a:srgbClr val="008080"/>
                </a:solidFill>
                <a:latin typeface="Consolas"/>
                <a:cs typeface="Times New Roman"/>
              </a:rPr>
              <a:t>&lt;jee:jndi-lookup</a:t>
            </a:r>
            <a:r>
              <a:rPr lang="en-US" altLang="zh-CN" kern="0">
                <a:latin typeface="Consolas"/>
                <a:cs typeface="Times New Roman"/>
              </a:rPr>
              <a:t> </a:t>
            </a:r>
            <a:r>
              <a:rPr lang="en-US" altLang="zh-CN" kern="0">
                <a:solidFill>
                  <a:srgbClr val="000080"/>
                </a:solidFill>
                <a:latin typeface="Consolas"/>
                <a:cs typeface="Times New Roman"/>
              </a:rPr>
              <a:t>id</a:t>
            </a:r>
            <a:r>
              <a:rPr lang="en-US" altLang="zh-CN" kern="0">
                <a:latin typeface="Consolas"/>
                <a:cs typeface="Times New Roman"/>
              </a:rPr>
              <a:t>=</a:t>
            </a:r>
            <a:r>
              <a:rPr lang="en-US" altLang="zh-CN" kern="0">
                <a:solidFill>
                  <a:srgbClr val="DD1144"/>
                </a:solidFill>
                <a:latin typeface="Consolas"/>
                <a:cs typeface="Times New Roman"/>
              </a:rPr>
              <a:t>"myEmf"</a:t>
            </a:r>
            <a:r>
              <a:rPr lang="en-US" altLang="zh-CN" kern="0">
                <a:latin typeface="Consolas"/>
                <a:cs typeface="Times New Roman"/>
              </a:rPr>
              <a:t> </a:t>
            </a:r>
            <a:r>
              <a:rPr lang="en-US" altLang="zh-CN" kern="0">
                <a:solidFill>
                  <a:srgbClr val="000080"/>
                </a:solidFill>
                <a:latin typeface="Consolas"/>
                <a:cs typeface="Times New Roman"/>
              </a:rPr>
              <a:t>jndi-name</a:t>
            </a:r>
            <a:r>
              <a:rPr lang="en-US" altLang="zh-CN" kern="0">
                <a:latin typeface="Consolas"/>
                <a:cs typeface="Times New Roman"/>
              </a:rPr>
              <a:t>=</a:t>
            </a:r>
            <a:r>
              <a:rPr lang="en-US" altLang="zh-CN" kern="0">
                <a:solidFill>
                  <a:srgbClr val="DD1144"/>
                </a:solidFill>
                <a:latin typeface="Consolas"/>
                <a:cs typeface="Times New Roman"/>
              </a:rPr>
              <a:t>"persistence/myPersistenceUnit"</a:t>
            </a:r>
            <a:r>
              <a:rPr lang="en-US" altLang="zh-CN"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a:solidFill>
                  <a:srgbClr val="008080"/>
                </a:solidFill>
                <a:latin typeface="Consolas"/>
                <a:cs typeface="Times New Roman"/>
              </a:rPr>
              <a:t>&lt;/beans&gt;</a:t>
            </a:r>
            <a:endParaRPr lang="zh-CN" altLang="zh-CN" sz="1400" kern="100">
              <a:cs typeface="Times New Roman"/>
            </a:endParaRPr>
          </a:p>
        </p:txBody>
      </p:sp>
      <p:sp>
        <p:nvSpPr>
          <p:cNvPr id="5" name="矩形 4"/>
          <p:cNvSpPr/>
          <p:nvPr/>
        </p:nvSpPr>
        <p:spPr>
          <a:xfrm>
            <a:off x="683568" y="404664"/>
            <a:ext cx="3212290" cy="369332"/>
          </a:xfrm>
          <a:prstGeom prst="rect">
            <a:avLst/>
          </a:prstGeom>
        </p:spPr>
        <p:txBody>
          <a:bodyPr wrap="none">
            <a:spAutoFit/>
          </a:bodyPr>
          <a:lstStyle/>
          <a:p>
            <a:r>
              <a:rPr lang="en-US" altLang="zh-CN"/>
              <a:t>LocalEntityManagerFactoryBean</a:t>
            </a:r>
            <a:endParaRPr lang="zh-CN" altLang="zh-CN"/>
          </a:p>
        </p:txBody>
      </p:sp>
      <p:sp>
        <p:nvSpPr>
          <p:cNvPr id="6" name="矩形 5"/>
          <p:cNvSpPr/>
          <p:nvPr/>
        </p:nvSpPr>
        <p:spPr>
          <a:xfrm>
            <a:off x="1043608" y="1196752"/>
            <a:ext cx="4572000" cy="646331"/>
          </a:xfrm>
          <a:prstGeom prst="rect">
            <a:avLst/>
          </a:prstGeom>
        </p:spPr>
        <p:txBody>
          <a:bodyPr>
            <a:spAutoFit/>
          </a:bodyPr>
          <a:lstStyle/>
          <a:p>
            <a:r>
              <a:rPr lang="zh-CN" altLang="zh-CN"/>
              <a:t>仅在简单部署环境（如独立应用程序和集成测试）中使用此</a:t>
            </a:r>
            <a:r>
              <a:rPr lang="zh-CN" altLang="zh-CN" smtClean="0"/>
              <a:t>选项</a:t>
            </a:r>
            <a:r>
              <a:rPr lang="zh-CN" altLang="en-US" smtClean="0"/>
              <a:t>，不要在生产环境使用</a:t>
            </a:r>
            <a:endParaRPr lang="zh-CN" altLang="en-US"/>
          </a:p>
        </p:txBody>
      </p:sp>
    </p:spTree>
    <p:extLst>
      <p:ext uri="{BB962C8B-B14F-4D97-AF65-F5344CB8AC3E}">
        <p14:creationId xmlns:p14="http://schemas.microsoft.com/office/powerpoint/2010/main" val="23630100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43608" y="1412776"/>
            <a:ext cx="6695728" cy="4247317"/>
          </a:xfrm>
          <a:prstGeom prst="rect">
            <a:avLst/>
          </a:prstGeom>
        </p:spPr>
        <p:txBody>
          <a:bodyPr wrap="square">
            <a:spAutoFit/>
          </a:bodyPr>
          <a:lstStyle/>
          <a:p>
            <a:r>
              <a:rPr lang="zh-CN" altLang="zh-CN"/>
              <a:t>在这种情况下，整个持久性单元部署（包括持久化类的编织（字节码转换））取决于</a:t>
            </a:r>
            <a:r>
              <a:rPr lang="en-US" altLang="zh-CN"/>
              <a:t>Java EE</a:t>
            </a:r>
            <a:r>
              <a:rPr lang="zh-CN" altLang="zh-CN"/>
              <a:t>服务器。</a:t>
            </a:r>
            <a:r>
              <a:rPr lang="en-US" altLang="zh-CN"/>
              <a:t> </a:t>
            </a:r>
            <a:endParaRPr lang="en-US" altLang="zh-CN" smtClean="0"/>
          </a:p>
          <a:p>
            <a:endParaRPr lang="en-US" altLang="zh-CN"/>
          </a:p>
          <a:p>
            <a:r>
              <a:rPr lang="en-US" altLang="zh-CN" smtClean="0"/>
              <a:t>JDBC </a:t>
            </a:r>
            <a:r>
              <a:rPr lang="en-US" altLang="zh-CN"/>
              <a:t>DataSource</a:t>
            </a:r>
            <a:r>
              <a:rPr lang="zh-CN" altLang="zh-CN"/>
              <a:t>通过</a:t>
            </a:r>
            <a:r>
              <a:rPr lang="en-US" altLang="zh-CN"/>
              <a:t>META-INF / persistence.xml</a:t>
            </a:r>
            <a:r>
              <a:rPr lang="zh-CN" altLang="zh-CN"/>
              <a:t>文件中的</a:t>
            </a:r>
            <a:r>
              <a:rPr lang="en-US" altLang="zh-CN"/>
              <a:t>JNDI</a:t>
            </a:r>
            <a:r>
              <a:rPr lang="zh-CN" altLang="zh-CN"/>
              <a:t>位置定义</a:t>
            </a:r>
            <a:r>
              <a:rPr lang="en-US" altLang="zh-CN"/>
              <a:t>; EntityManager</a:t>
            </a:r>
            <a:r>
              <a:rPr lang="zh-CN" altLang="zh-CN"/>
              <a:t>事务与服务器的</a:t>
            </a:r>
            <a:r>
              <a:rPr lang="en-US" altLang="zh-CN"/>
              <a:t>JTA</a:t>
            </a:r>
            <a:r>
              <a:rPr lang="zh-CN" altLang="zh-CN"/>
              <a:t>子系统集成</a:t>
            </a:r>
            <a:r>
              <a:rPr lang="zh-CN" altLang="zh-CN" smtClean="0"/>
              <a:t>。</a:t>
            </a:r>
            <a:endParaRPr lang="en-US" altLang="zh-CN" smtClean="0"/>
          </a:p>
          <a:p>
            <a:endParaRPr lang="en-US" altLang="zh-CN"/>
          </a:p>
          <a:p>
            <a:r>
              <a:rPr lang="en-US" altLang="zh-CN" smtClean="0"/>
              <a:t> </a:t>
            </a:r>
            <a:r>
              <a:rPr lang="en-US" altLang="zh-CN"/>
              <a:t>Spring</a:t>
            </a:r>
            <a:r>
              <a:rPr lang="zh-CN" altLang="zh-CN"/>
              <a:t>只使用获取的</a:t>
            </a:r>
            <a:r>
              <a:rPr lang="en-US" altLang="zh-CN"/>
              <a:t>EntityManagerFactory</a:t>
            </a:r>
            <a:r>
              <a:rPr lang="zh-CN" altLang="zh-CN"/>
              <a:t>，通过依赖注入将其传递给应用程序对象，并通常通过</a:t>
            </a:r>
            <a:r>
              <a:rPr lang="en-US" altLang="zh-CN"/>
              <a:t>JtaTransactionManager</a:t>
            </a:r>
            <a:r>
              <a:rPr lang="zh-CN" altLang="zh-CN"/>
              <a:t>管理持久单元的事务。</a:t>
            </a:r>
          </a:p>
          <a:p>
            <a:r>
              <a:rPr lang="en-US" altLang="zh-CN"/>
              <a:t> </a:t>
            </a:r>
            <a:endParaRPr lang="en-US" altLang="zh-CN" smtClean="0"/>
          </a:p>
          <a:p>
            <a:endParaRPr lang="zh-CN" altLang="zh-CN"/>
          </a:p>
          <a:p>
            <a:r>
              <a:rPr lang="zh-CN" altLang="zh-CN"/>
              <a:t>如果在同一应用程序中使用多个持久性单元，则此类</a:t>
            </a:r>
            <a:r>
              <a:rPr lang="en-US" altLang="zh-CN"/>
              <a:t>JNDI</a:t>
            </a:r>
            <a:r>
              <a:rPr lang="zh-CN" altLang="zh-CN"/>
              <a:t>检索的持久性单元的</a:t>
            </a:r>
            <a:r>
              <a:rPr lang="en-US" altLang="zh-CN"/>
              <a:t>bean</a:t>
            </a:r>
            <a:r>
              <a:rPr lang="zh-CN" altLang="zh-CN"/>
              <a:t>名称应与应用程序用来引用它们的持久性单元名称相匹配，例如，在 </a:t>
            </a:r>
            <a:r>
              <a:rPr lang="en-US" altLang="zh-CN"/>
              <a:t>@PersistenceUnit</a:t>
            </a:r>
            <a:r>
              <a:rPr lang="zh-CN" altLang="zh-CN"/>
              <a:t>和</a:t>
            </a:r>
            <a:r>
              <a:rPr lang="en-US" altLang="zh-CN"/>
              <a:t>@PersistenceContext</a:t>
            </a:r>
            <a:r>
              <a:rPr lang="zh-CN" altLang="zh-CN"/>
              <a:t>注释中。</a:t>
            </a:r>
          </a:p>
        </p:txBody>
      </p:sp>
    </p:spTree>
    <p:extLst>
      <p:ext uri="{BB962C8B-B14F-4D97-AF65-F5344CB8AC3E}">
        <p14:creationId xmlns:p14="http://schemas.microsoft.com/office/powerpoint/2010/main" val="12602790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620688"/>
            <a:ext cx="4132285" cy="369332"/>
          </a:xfrm>
          <a:prstGeom prst="rect">
            <a:avLst/>
          </a:prstGeom>
        </p:spPr>
        <p:txBody>
          <a:bodyPr wrap="none">
            <a:spAutoFit/>
          </a:bodyPr>
          <a:lstStyle/>
          <a:p>
            <a:r>
              <a:rPr lang="en-US" altLang="zh-CN"/>
              <a:t>LocalContainerEntityManagerFactoryBean</a:t>
            </a:r>
            <a:endParaRPr lang="zh-CN" altLang="zh-CN"/>
          </a:p>
        </p:txBody>
      </p:sp>
      <p:sp>
        <p:nvSpPr>
          <p:cNvPr id="3" name="矩形 2"/>
          <p:cNvSpPr/>
          <p:nvPr/>
        </p:nvSpPr>
        <p:spPr>
          <a:xfrm>
            <a:off x="755576" y="1052736"/>
            <a:ext cx="6840760" cy="3139321"/>
          </a:xfrm>
          <a:prstGeom prst="rect">
            <a:avLst/>
          </a:prstGeom>
        </p:spPr>
        <p:txBody>
          <a:bodyPr wrap="square">
            <a:spAutoFit/>
          </a:bodyPr>
          <a:lstStyle/>
          <a:p>
            <a:r>
              <a:rPr lang="zh-CN" altLang="zh-CN"/>
              <a:t>在基于</a:t>
            </a:r>
            <a:r>
              <a:rPr lang="en-US" altLang="zh-CN"/>
              <a:t>Spring</a:t>
            </a:r>
            <a:r>
              <a:rPr lang="zh-CN" altLang="zh-CN"/>
              <a:t>的应用程序环境中使用此选项可获得完整的</a:t>
            </a:r>
            <a:r>
              <a:rPr lang="en-US" altLang="zh-CN"/>
              <a:t>JPA</a:t>
            </a:r>
            <a:r>
              <a:rPr lang="zh-CN" altLang="zh-CN"/>
              <a:t>功能。这包括</a:t>
            </a:r>
            <a:r>
              <a:rPr lang="en-US" altLang="zh-CN"/>
              <a:t>Tomcat</a:t>
            </a:r>
            <a:r>
              <a:rPr lang="zh-CN" altLang="zh-CN"/>
              <a:t>等</a:t>
            </a:r>
            <a:r>
              <a:rPr lang="en-US" altLang="zh-CN"/>
              <a:t>Web</a:t>
            </a:r>
            <a:r>
              <a:rPr lang="zh-CN" altLang="zh-CN"/>
              <a:t>容器，以及具有复杂持久性要求的独立应用程序和集成测试。</a:t>
            </a:r>
          </a:p>
          <a:p>
            <a:r>
              <a:rPr lang="en-US" altLang="zh-CN"/>
              <a:t> </a:t>
            </a:r>
            <a:endParaRPr lang="zh-CN" altLang="zh-CN"/>
          </a:p>
          <a:p>
            <a:r>
              <a:rPr lang="en-US" altLang="zh-CN"/>
              <a:t>LocalContainerEntityManagerFactoryBean</a:t>
            </a:r>
            <a:r>
              <a:rPr lang="zh-CN" altLang="zh-CN"/>
              <a:t>完全控制了</a:t>
            </a:r>
            <a:r>
              <a:rPr lang="en-US" altLang="zh-CN"/>
              <a:t>EntityManagerFactory</a:t>
            </a:r>
            <a:r>
              <a:rPr lang="zh-CN" altLang="zh-CN"/>
              <a:t>的配置，适用于需要细粒度定制的环境</a:t>
            </a:r>
            <a:r>
              <a:rPr lang="zh-CN" altLang="zh-CN" smtClean="0"/>
              <a:t>。</a:t>
            </a:r>
            <a:endParaRPr lang="en-US" altLang="zh-CN" smtClean="0"/>
          </a:p>
          <a:p>
            <a:endParaRPr lang="en-US" altLang="zh-CN"/>
          </a:p>
          <a:p>
            <a:r>
              <a:rPr lang="en-US" altLang="zh-CN" smtClean="0"/>
              <a:t>LocalContainerEntityManagerFactoryBean</a:t>
            </a:r>
            <a:r>
              <a:rPr lang="zh-CN" altLang="zh-CN"/>
              <a:t>根据</a:t>
            </a:r>
            <a:r>
              <a:rPr lang="en-US" altLang="zh-CN"/>
              <a:t>persistence.xml</a:t>
            </a:r>
            <a:r>
              <a:rPr lang="zh-CN" altLang="zh-CN"/>
              <a:t>文件，提供的</a:t>
            </a:r>
            <a:r>
              <a:rPr lang="en-US" altLang="zh-CN"/>
              <a:t>dataSourceLookup</a:t>
            </a:r>
            <a:r>
              <a:rPr lang="zh-CN" altLang="zh-CN"/>
              <a:t>策略和指定的</a:t>
            </a:r>
            <a:r>
              <a:rPr lang="en-US" altLang="zh-CN"/>
              <a:t>loadTimeWeaver</a:t>
            </a:r>
            <a:r>
              <a:rPr lang="zh-CN" altLang="zh-CN"/>
              <a:t>创建一个</a:t>
            </a:r>
            <a:r>
              <a:rPr lang="en-US" altLang="zh-CN"/>
              <a:t>PersistenceUnitInfo</a:t>
            </a:r>
            <a:r>
              <a:rPr lang="zh-CN" altLang="zh-CN"/>
              <a:t>实例。因此可以使用</a:t>
            </a:r>
            <a:r>
              <a:rPr lang="en-US" altLang="zh-CN"/>
              <a:t>JNDI</a:t>
            </a:r>
            <a:r>
              <a:rPr lang="zh-CN" altLang="zh-CN"/>
              <a:t>之外的自定义数据源来控制编织过程</a:t>
            </a:r>
            <a:r>
              <a:rPr lang="zh-CN" altLang="zh-CN" smtClean="0"/>
              <a:t>。</a:t>
            </a:r>
            <a:endParaRPr lang="zh-CN" altLang="zh-CN"/>
          </a:p>
        </p:txBody>
      </p:sp>
      <p:sp>
        <p:nvSpPr>
          <p:cNvPr id="4" name="TextBox 3"/>
          <p:cNvSpPr txBox="1"/>
          <p:nvPr/>
        </p:nvSpPr>
        <p:spPr>
          <a:xfrm>
            <a:off x="1259632" y="5949280"/>
            <a:ext cx="6192688" cy="369332"/>
          </a:xfrm>
          <a:prstGeom prst="rect">
            <a:avLst/>
          </a:prstGeom>
          <a:noFill/>
        </p:spPr>
        <p:txBody>
          <a:bodyPr wrap="square" rtlCol="0">
            <a:spAutoFit/>
          </a:bodyPr>
          <a:lstStyle/>
          <a:p>
            <a:r>
              <a:rPr lang="zh-CN" altLang="en-US" smtClean="0"/>
              <a:t>示例见之前的用户系统</a:t>
            </a:r>
            <a:r>
              <a:rPr lang="en-US" altLang="zh-CN" smtClean="0"/>
              <a:t>jpa</a:t>
            </a:r>
            <a:r>
              <a:rPr lang="zh-CN" altLang="en-US" smtClean="0"/>
              <a:t>配置文件</a:t>
            </a:r>
            <a:endParaRPr lang="zh-CN" altLang="en-US"/>
          </a:p>
        </p:txBody>
      </p:sp>
    </p:spTree>
    <p:extLst>
      <p:ext uri="{BB962C8B-B14F-4D97-AF65-F5344CB8AC3E}">
        <p14:creationId xmlns:p14="http://schemas.microsoft.com/office/powerpoint/2010/main" val="23630100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404664"/>
            <a:ext cx="2262158" cy="369332"/>
          </a:xfrm>
          <a:prstGeom prst="rect">
            <a:avLst/>
          </a:prstGeom>
        </p:spPr>
        <p:txBody>
          <a:bodyPr wrap="none">
            <a:spAutoFit/>
          </a:bodyPr>
          <a:lstStyle/>
          <a:p>
            <a:r>
              <a:rPr lang="zh-CN" altLang="zh-CN"/>
              <a:t>处理多个持久性单元</a:t>
            </a:r>
          </a:p>
        </p:txBody>
      </p:sp>
      <p:sp>
        <p:nvSpPr>
          <p:cNvPr id="3" name="矩形 2"/>
          <p:cNvSpPr/>
          <p:nvPr/>
        </p:nvSpPr>
        <p:spPr>
          <a:xfrm>
            <a:off x="179512" y="836712"/>
            <a:ext cx="9036496" cy="5262979"/>
          </a:xfrm>
          <a:prstGeom prst="rect">
            <a:avLst/>
          </a:prstGeom>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solidFill>
                  <a:srgbClr val="008080"/>
                </a:solidFill>
                <a:latin typeface="Consolas"/>
                <a:cs typeface="Times New Roman"/>
              </a:rPr>
              <a:t>&lt;bean</a:t>
            </a:r>
            <a:r>
              <a:rPr lang="en-US" altLang="zh-CN" sz="1400" kern="0">
                <a:latin typeface="Consolas"/>
                <a:cs typeface="Times New Roman"/>
              </a:rPr>
              <a:t> </a:t>
            </a:r>
            <a:r>
              <a:rPr lang="en-US" altLang="zh-CN" sz="1400" kern="0">
                <a:solidFill>
                  <a:srgbClr val="000080"/>
                </a:solidFill>
                <a:latin typeface="Consolas"/>
                <a:cs typeface="Times New Roman"/>
              </a:rPr>
              <a:t>id</a:t>
            </a:r>
            <a:r>
              <a:rPr lang="en-US" altLang="zh-CN" sz="1400" kern="0">
                <a:latin typeface="Consolas"/>
                <a:cs typeface="Times New Roman"/>
              </a:rPr>
              <a:t>=</a:t>
            </a:r>
            <a:r>
              <a:rPr lang="en-US" altLang="zh-CN" sz="1400" kern="0">
                <a:solidFill>
                  <a:srgbClr val="DD1144"/>
                </a:solidFill>
                <a:latin typeface="Consolas"/>
                <a:cs typeface="Times New Roman"/>
              </a:rPr>
              <a:t>"pum"</a:t>
            </a:r>
            <a:r>
              <a:rPr lang="en-US" altLang="zh-CN" sz="1400" kern="0">
                <a:latin typeface="Consolas"/>
                <a:cs typeface="Times New Roman"/>
              </a:rPr>
              <a:t> </a:t>
            </a:r>
            <a:r>
              <a:rPr lang="en-US" altLang="zh-CN" sz="1400" kern="0">
                <a:solidFill>
                  <a:srgbClr val="000080"/>
                </a:solidFill>
                <a:latin typeface="Consolas"/>
                <a:cs typeface="Times New Roman"/>
              </a:rPr>
              <a:t>class</a:t>
            </a:r>
            <a:r>
              <a:rPr lang="en-US" altLang="zh-CN" sz="1400" kern="0">
                <a:latin typeface="Consolas"/>
                <a:cs typeface="Times New Roman"/>
              </a:rPr>
              <a:t>=</a:t>
            </a:r>
            <a:r>
              <a:rPr lang="en-US" altLang="zh-CN" sz="1400" kern="0">
                <a:solidFill>
                  <a:srgbClr val="DD1144"/>
                </a:solidFill>
                <a:latin typeface="Consolas"/>
                <a:cs typeface="Times New Roman"/>
              </a:rPr>
              <a:t>"org.springframework.orm.jpa.persistenceunit.DefaultPersistenceUnitManager"</a:t>
            </a:r>
            <a:r>
              <a:rPr lang="en-US" altLang="zh-CN" sz="1400"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&lt;property</a:t>
            </a:r>
            <a:r>
              <a:rPr lang="en-US" altLang="zh-CN" sz="1400" kern="0">
                <a:latin typeface="Consolas"/>
                <a:cs typeface="Times New Roman"/>
              </a:rPr>
              <a:t> </a:t>
            </a:r>
            <a:r>
              <a:rPr lang="en-US" altLang="zh-CN" sz="1400" kern="0">
                <a:solidFill>
                  <a:srgbClr val="000080"/>
                </a:solidFill>
                <a:latin typeface="Consolas"/>
                <a:cs typeface="Times New Roman"/>
              </a:rPr>
              <a:t>name</a:t>
            </a:r>
            <a:r>
              <a:rPr lang="en-US" altLang="zh-CN" sz="1400" kern="0">
                <a:latin typeface="Consolas"/>
                <a:cs typeface="Times New Roman"/>
              </a:rPr>
              <a:t>=</a:t>
            </a:r>
            <a:r>
              <a:rPr lang="en-US" altLang="zh-CN" sz="1400" kern="0">
                <a:solidFill>
                  <a:srgbClr val="DD1144"/>
                </a:solidFill>
                <a:latin typeface="Consolas"/>
                <a:cs typeface="Times New Roman"/>
              </a:rPr>
              <a:t>"persistenceXmlLocations"</a:t>
            </a:r>
            <a:r>
              <a:rPr lang="en-US" altLang="zh-CN" sz="1400"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&lt;list&gt;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&lt;value&gt;</a:t>
            </a:r>
            <a:r>
              <a:rPr lang="en-US" altLang="zh-CN" sz="1400" kern="0">
                <a:latin typeface="Consolas"/>
                <a:cs typeface="Times New Roman"/>
              </a:rPr>
              <a:t>org/springframework/orm/jpa/domain/persistence-multi.xml</a:t>
            </a:r>
            <a:r>
              <a:rPr lang="en-US" altLang="zh-CN" sz="1400" kern="0">
                <a:solidFill>
                  <a:srgbClr val="008080"/>
                </a:solidFill>
                <a:latin typeface="Consolas"/>
                <a:cs typeface="Times New Roman"/>
              </a:rPr>
              <a:t>&lt;/value&gt;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&lt;value&gt;</a:t>
            </a:r>
            <a:r>
              <a:rPr lang="en-US" altLang="zh-CN" sz="1400" kern="0">
                <a:latin typeface="Consolas"/>
                <a:cs typeface="Times New Roman"/>
              </a:rPr>
              <a:t>classpath:/my/package/**/custom-persistence.xml</a:t>
            </a:r>
            <a:r>
              <a:rPr lang="en-US" altLang="zh-CN" sz="1400" kern="0">
                <a:solidFill>
                  <a:srgbClr val="008080"/>
                </a:solidFill>
                <a:latin typeface="Consolas"/>
                <a:cs typeface="Times New Roman"/>
              </a:rPr>
              <a:t>&lt;/value&gt;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&lt;value&gt;</a:t>
            </a:r>
            <a:r>
              <a:rPr lang="en-US" altLang="zh-CN" sz="1400" kern="0">
                <a:latin typeface="Consolas"/>
                <a:cs typeface="Times New Roman"/>
              </a:rPr>
              <a:t>classpath*:META-INF/persistence.xml</a:t>
            </a:r>
            <a:r>
              <a:rPr lang="en-US" altLang="zh-CN" sz="1400" kern="0">
                <a:solidFill>
                  <a:srgbClr val="008080"/>
                </a:solidFill>
                <a:latin typeface="Consolas"/>
                <a:cs typeface="Times New Roman"/>
              </a:rPr>
              <a:t>&lt;/value&gt;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&lt;/list&gt;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&lt;/property&gt;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&lt;property</a:t>
            </a:r>
            <a:r>
              <a:rPr lang="en-US" altLang="zh-CN" sz="1400" kern="0">
                <a:latin typeface="Consolas"/>
                <a:cs typeface="Times New Roman"/>
              </a:rPr>
              <a:t> </a:t>
            </a:r>
            <a:r>
              <a:rPr lang="en-US" altLang="zh-CN" sz="1400" kern="0">
                <a:solidFill>
                  <a:srgbClr val="000080"/>
                </a:solidFill>
                <a:latin typeface="Consolas"/>
                <a:cs typeface="Times New Roman"/>
              </a:rPr>
              <a:t>name</a:t>
            </a:r>
            <a:r>
              <a:rPr lang="en-US" altLang="zh-CN" sz="1400" kern="0">
                <a:latin typeface="Consolas"/>
                <a:cs typeface="Times New Roman"/>
              </a:rPr>
              <a:t>=</a:t>
            </a:r>
            <a:r>
              <a:rPr lang="en-US" altLang="zh-CN" sz="1400" kern="0">
                <a:solidFill>
                  <a:srgbClr val="DD1144"/>
                </a:solidFill>
                <a:latin typeface="Consolas"/>
                <a:cs typeface="Times New Roman"/>
              </a:rPr>
              <a:t>"dataSources"</a:t>
            </a:r>
            <a:r>
              <a:rPr lang="en-US" altLang="zh-CN" sz="1400"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&lt;map&gt;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&lt;entry</a:t>
            </a:r>
            <a:r>
              <a:rPr lang="en-US" altLang="zh-CN" sz="1400" kern="0">
                <a:latin typeface="Consolas"/>
                <a:cs typeface="Times New Roman"/>
              </a:rPr>
              <a:t> </a:t>
            </a:r>
            <a:r>
              <a:rPr lang="en-US" altLang="zh-CN" sz="1400" kern="0">
                <a:solidFill>
                  <a:srgbClr val="000080"/>
                </a:solidFill>
                <a:latin typeface="Consolas"/>
                <a:cs typeface="Times New Roman"/>
              </a:rPr>
              <a:t>key</a:t>
            </a:r>
            <a:r>
              <a:rPr lang="en-US" altLang="zh-CN" sz="1400" kern="0">
                <a:latin typeface="Consolas"/>
                <a:cs typeface="Times New Roman"/>
              </a:rPr>
              <a:t>=</a:t>
            </a:r>
            <a:r>
              <a:rPr lang="en-US" altLang="zh-CN" sz="1400" kern="0">
                <a:solidFill>
                  <a:srgbClr val="DD1144"/>
                </a:solidFill>
                <a:latin typeface="Consolas"/>
                <a:cs typeface="Times New Roman"/>
              </a:rPr>
              <a:t>"localDataSource"</a:t>
            </a:r>
            <a:r>
              <a:rPr lang="en-US" altLang="zh-CN" sz="1400" kern="0">
                <a:latin typeface="Consolas"/>
                <a:cs typeface="Times New Roman"/>
              </a:rPr>
              <a:t> </a:t>
            </a:r>
            <a:r>
              <a:rPr lang="en-US" altLang="zh-CN" sz="1400" kern="0">
                <a:solidFill>
                  <a:srgbClr val="000080"/>
                </a:solidFill>
                <a:latin typeface="Consolas"/>
                <a:cs typeface="Times New Roman"/>
              </a:rPr>
              <a:t>value-ref</a:t>
            </a:r>
            <a:r>
              <a:rPr lang="en-US" altLang="zh-CN" sz="1400" kern="0">
                <a:latin typeface="Consolas"/>
                <a:cs typeface="Times New Roman"/>
              </a:rPr>
              <a:t>=</a:t>
            </a:r>
            <a:r>
              <a:rPr lang="en-US" altLang="zh-CN" sz="1400" kern="0">
                <a:solidFill>
                  <a:srgbClr val="DD1144"/>
                </a:solidFill>
                <a:latin typeface="Consolas"/>
                <a:cs typeface="Times New Roman"/>
              </a:rPr>
              <a:t>"local-db"</a:t>
            </a:r>
            <a:r>
              <a:rPr lang="en-US" altLang="zh-CN" sz="1400"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&lt;entry</a:t>
            </a:r>
            <a:r>
              <a:rPr lang="en-US" altLang="zh-CN" sz="1400" kern="0">
                <a:latin typeface="Consolas"/>
                <a:cs typeface="Times New Roman"/>
              </a:rPr>
              <a:t> </a:t>
            </a:r>
            <a:r>
              <a:rPr lang="en-US" altLang="zh-CN" sz="1400" kern="0">
                <a:solidFill>
                  <a:srgbClr val="000080"/>
                </a:solidFill>
                <a:latin typeface="Consolas"/>
                <a:cs typeface="Times New Roman"/>
              </a:rPr>
              <a:t>key</a:t>
            </a:r>
            <a:r>
              <a:rPr lang="en-US" altLang="zh-CN" sz="1400" kern="0">
                <a:latin typeface="Consolas"/>
                <a:cs typeface="Times New Roman"/>
              </a:rPr>
              <a:t>=</a:t>
            </a:r>
            <a:r>
              <a:rPr lang="en-US" altLang="zh-CN" sz="1400" kern="0">
                <a:solidFill>
                  <a:srgbClr val="DD1144"/>
                </a:solidFill>
                <a:latin typeface="Consolas"/>
                <a:cs typeface="Times New Roman"/>
              </a:rPr>
              <a:t>"remoteDataSource"</a:t>
            </a:r>
            <a:r>
              <a:rPr lang="en-US" altLang="zh-CN" sz="1400" kern="0">
                <a:latin typeface="Consolas"/>
                <a:cs typeface="Times New Roman"/>
              </a:rPr>
              <a:t> </a:t>
            </a:r>
            <a:r>
              <a:rPr lang="en-US" altLang="zh-CN" sz="1400" kern="0">
                <a:solidFill>
                  <a:srgbClr val="000080"/>
                </a:solidFill>
                <a:latin typeface="Consolas"/>
                <a:cs typeface="Times New Roman"/>
              </a:rPr>
              <a:t>value-ref</a:t>
            </a:r>
            <a:r>
              <a:rPr lang="en-US" altLang="zh-CN" sz="1400" kern="0">
                <a:latin typeface="Consolas"/>
                <a:cs typeface="Times New Roman"/>
              </a:rPr>
              <a:t>=</a:t>
            </a:r>
            <a:r>
              <a:rPr lang="en-US" altLang="zh-CN" sz="1400" kern="0">
                <a:solidFill>
                  <a:srgbClr val="DD1144"/>
                </a:solidFill>
                <a:latin typeface="Consolas"/>
                <a:cs typeface="Times New Roman"/>
              </a:rPr>
              <a:t>"remote-db"</a:t>
            </a:r>
            <a:r>
              <a:rPr lang="en-US" altLang="zh-CN" sz="1400"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&lt;/map&gt;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&lt;/property&gt;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i="1" kern="0">
                <a:solidFill>
                  <a:srgbClr val="999988"/>
                </a:solidFill>
                <a:latin typeface="Consolas"/>
                <a:cs typeface="Times New Roman"/>
              </a:rPr>
              <a:t>&lt;!-- if no datasource is specified, use this one --&gt;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&lt;property</a:t>
            </a:r>
            <a:r>
              <a:rPr lang="en-US" altLang="zh-CN" sz="1400" kern="0">
                <a:latin typeface="Consolas"/>
                <a:cs typeface="Times New Roman"/>
              </a:rPr>
              <a:t> </a:t>
            </a:r>
            <a:r>
              <a:rPr lang="en-US" altLang="zh-CN" sz="1400" kern="0">
                <a:solidFill>
                  <a:srgbClr val="000080"/>
                </a:solidFill>
                <a:latin typeface="Consolas"/>
                <a:cs typeface="Times New Roman"/>
              </a:rPr>
              <a:t>name</a:t>
            </a:r>
            <a:r>
              <a:rPr lang="en-US" altLang="zh-CN" sz="1400" kern="0">
                <a:latin typeface="Consolas"/>
                <a:cs typeface="Times New Roman"/>
              </a:rPr>
              <a:t>=</a:t>
            </a:r>
            <a:r>
              <a:rPr lang="en-US" altLang="zh-CN" sz="1400" kern="0">
                <a:solidFill>
                  <a:srgbClr val="DD1144"/>
                </a:solidFill>
                <a:latin typeface="Consolas"/>
                <a:cs typeface="Times New Roman"/>
              </a:rPr>
              <a:t>"defaultDataSource"</a:t>
            </a:r>
            <a:r>
              <a:rPr lang="en-US" altLang="zh-CN" sz="1400" kern="0">
                <a:latin typeface="Consolas"/>
                <a:cs typeface="Times New Roman"/>
              </a:rPr>
              <a:t> </a:t>
            </a:r>
            <a:r>
              <a:rPr lang="en-US" altLang="zh-CN" sz="1400" kern="0">
                <a:solidFill>
                  <a:srgbClr val="000080"/>
                </a:solidFill>
                <a:latin typeface="Consolas"/>
                <a:cs typeface="Times New Roman"/>
              </a:rPr>
              <a:t>ref</a:t>
            </a:r>
            <a:r>
              <a:rPr lang="en-US" altLang="zh-CN" sz="1400" kern="0">
                <a:latin typeface="Consolas"/>
                <a:cs typeface="Times New Roman"/>
              </a:rPr>
              <a:t>=</a:t>
            </a:r>
            <a:r>
              <a:rPr lang="en-US" altLang="zh-CN" sz="1400" kern="0">
                <a:solidFill>
                  <a:srgbClr val="DD1144"/>
                </a:solidFill>
                <a:latin typeface="Consolas"/>
                <a:cs typeface="Times New Roman"/>
              </a:rPr>
              <a:t>"remoteDataSource"</a:t>
            </a:r>
            <a:r>
              <a:rPr lang="en-US" altLang="zh-CN" sz="1400"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solidFill>
                  <a:srgbClr val="008080"/>
                </a:solidFill>
                <a:latin typeface="Consolas"/>
                <a:cs typeface="Times New Roman"/>
              </a:rPr>
              <a:t>&lt;/bean&gt;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solidFill>
                  <a:srgbClr val="008080"/>
                </a:solidFill>
                <a:latin typeface="Consolas"/>
                <a:cs typeface="Times New Roman"/>
              </a:rPr>
              <a:t>&lt;bean</a:t>
            </a:r>
            <a:r>
              <a:rPr lang="en-US" altLang="zh-CN" sz="1400" kern="0">
                <a:latin typeface="Consolas"/>
                <a:cs typeface="Times New Roman"/>
              </a:rPr>
              <a:t> </a:t>
            </a:r>
            <a:r>
              <a:rPr lang="en-US" altLang="zh-CN" sz="1400" kern="0">
                <a:solidFill>
                  <a:srgbClr val="000080"/>
                </a:solidFill>
                <a:latin typeface="Consolas"/>
                <a:cs typeface="Times New Roman"/>
              </a:rPr>
              <a:t>id</a:t>
            </a:r>
            <a:r>
              <a:rPr lang="en-US" altLang="zh-CN" sz="1400" kern="0">
                <a:latin typeface="Consolas"/>
                <a:cs typeface="Times New Roman"/>
              </a:rPr>
              <a:t>=</a:t>
            </a:r>
            <a:r>
              <a:rPr lang="en-US" altLang="zh-CN" sz="1400" kern="0">
                <a:solidFill>
                  <a:srgbClr val="DD1144"/>
                </a:solidFill>
                <a:latin typeface="Consolas"/>
                <a:cs typeface="Times New Roman"/>
              </a:rPr>
              <a:t>"emf"</a:t>
            </a:r>
            <a:r>
              <a:rPr lang="en-US" altLang="zh-CN" sz="1400" kern="0">
                <a:latin typeface="Consolas"/>
                <a:cs typeface="Times New Roman"/>
              </a:rPr>
              <a:t> </a:t>
            </a:r>
            <a:r>
              <a:rPr lang="en-US" altLang="zh-CN" sz="1400" kern="0">
                <a:solidFill>
                  <a:srgbClr val="000080"/>
                </a:solidFill>
                <a:latin typeface="Consolas"/>
                <a:cs typeface="Times New Roman"/>
              </a:rPr>
              <a:t>class</a:t>
            </a:r>
            <a:r>
              <a:rPr lang="en-US" altLang="zh-CN" sz="1400" kern="0">
                <a:latin typeface="Consolas"/>
                <a:cs typeface="Times New Roman"/>
              </a:rPr>
              <a:t>=</a:t>
            </a:r>
            <a:r>
              <a:rPr lang="en-US" altLang="zh-CN" sz="1400" kern="0">
                <a:solidFill>
                  <a:srgbClr val="DD1144"/>
                </a:solidFill>
                <a:latin typeface="Consolas"/>
                <a:cs typeface="Times New Roman"/>
              </a:rPr>
              <a:t>"org.springframework.orm.jpa.LocalContainerEntityManagerFactoryBean"</a:t>
            </a:r>
            <a:r>
              <a:rPr lang="en-US" altLang="zh-CN" sz="1400"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&lt;property</a:t>
            </a:r>
            <a:r>
              <a:rPr lang="en-US" altLang="zh-CN" sz="1400" kern="0">
                <a:latin typeface="Consolas"/>
                <a:cs typeface="Times New Roman"/>
              </a:rPr>
              <a:t> </a:t>
            </a:r>
            <a:r>
              <a:rPr lang="en-US" altLang="zh-CN" sz="1400" kern="0">
                <a:solidFill>
                  <a:srgbClr val="000080"/>
                </a:solidFill>
                <a:latin typeface="Consolas"/>
                <a:cs typeface="Times New Roman"/>
              </a:rPr>
              <a:t>name</a:t>
            </a:r>
            <a:r>
              <a:rPr lang="en-US" altLang="zh-CN" sz="1400" kern="0">
                <a:latin typeface="Consolas"/>
                <a:cs typeface="Times New Roman"/>
              </a:rPr>
              <a:t>=</a:t>
            </a:r>
            <a:r>
              <a:rPr lang="en-US" altLang="zh-CN" sz="1400" kern="0">
                <a:solidFill>
                  <a:srgbClr val="DD1144"/>
                </a:solidFill>
                <a:latin typeface="Consolas"/>
                <a:cs typeface="Times New Roman"/>
              </a:rPr>
              <a:t>"persistenceUnitManager"</a:t>
            </a:r>
            <a:r>
              <a:rPr lang="en-US" altLang="zh-CN" sz="1400" kern="0">
                <a:latin typeface="Consolas"/>
                <a:cs typeface="Times New Roman"/>
              </a:rPr>
              <a:t> </a:t>
            </a:r>
            <a:r>
              <a:rPr lang="en-US" altLang="zh-CN" sz="1400" kern="0">
                <a:solidFill>
                  <a:srgbClr val="000080"/>
                </a:solidFill>
                <a:latin typeface="Consolas"/>
                <a:cs typeface="Times New Roman"/>
              </a:rPr>
              <a:t>ref</a:t>
            </a:r>
            <a:r>
              <a:rPr lang="en-US" altLang="zh-CN" sz="1400" kern="0">
                <a:latin typeface="Consolas"/>
                <a:cs typeface="Times New Roman"/>
              </a:rPr>
              <a:t>=</a:t>
            </a:r>
            <a:r>
              <a:rPr lang="en-US" altLang="zh-CN" sz="1400" kern="0">
                <a:solidFill>
                  <a:srgbClr val="DD1144"/>
                </a:solidFill>
                <a:latin typeface="Consolas"/>
                <a:cs typeface="Times New Roman"/>
              </a:rPr>
              <a:t>"pum"</a:t>
            </a:r>
            <a:r>
              <a:rPr lang="en-US" altLang="zh-CN" sz="1400"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latin typeface="Consolas"/>
                <a:cs typeface="Times New Roman"/>
              </a:rPr>
              <a:t>    </a:t>
            </a:r>
            <a:r>
              <a:rPr lang="en-US" altLang="zh-CN" sz="1400" kern="0">
                <a:solidFill>
                  <a:srgbClr val="008080"/>
                </a:solidFill>
                <a:latin typeface="Consolas"/>
                <a:cs typeface="Times New Roman"/>
              </a:rPr>
              <a:t>&lt;property</a:t>
            </a:r>
            <a:r>
              <a:rPr lang="en-US" altLang="zh-CN" sz="1400" kern="0">
                <a:latin typeface="Consolas"/>
                <a:cs typeface="Times New Roman"/>
              </a:rPr>
              <a:t> </a:t>
            </a:r>
            <a:r>
              <a:rPr lang="en-US" altLang="zh-CN" sz="1400" kern="0">
                <a:solidFill>
                  <a:srgbClr val="000080"/>
                </a:solidFill>
                <a:latin typeface="Consolas"/>
                <a:cs typeface="Times New Roman"/>
              </a:rPr>
              <a:t>name</a:t>
            </a:r>
            <a:r>
              <a:rPr lang="en-US" altLang="zh-CN" sz="1400" kern="0">
                <a:latin typeface="Consolas"/>
                <a:cs typeface="Times New Roman"/>
              </a:rPr>
              <a:t>=</a:t>
            </a:r>
            <a:r>
              <a:rPr lang="en-US" altLang="zh-CN" sz="1400" kern="0">
                <a:solidFill>
                  <a:srgbClr val="DD1144"/>
                </a:solidFill>
                <a:latin typeface="Consolas"/>
                <a:cs typeface="Times New Roman"/>
              </a:rPr>
              <a:t>"persistenceUnitName"</a:t>
            </a:r>
            <a:r>
              <a:rPr lang="en-US" altLang="zh-CN" sz="1400" kern="0">
                <a:latin typeface="Consolas"/>
                <a:cs typeface="Times New Roman"/>
              </a:rPr>
              <a:t> </a:t>
            </a:r>
            <a:r>
              <a:rPr lang="en-US" altLang="zh-CN" sz="1400" kern="0">
                <a:solidFill>
                  <a:srgbClr val="000080"/>
                </a:solidFill>
                <a:latin typeface="Consolas"/>
                <a:cs typeface="Times New Roman"/>
              </a:rPr>
              <a:t>value</a:t>
            </a:r>
            <a:r>
              <a:rPr lang="en-US" altLang="zh-CN" sz="1400" kern="0">
                <a:latin typeface="Consolas"/>
                <a:cs typeface="Times New Roman"/>
              </a:rPr>
              <a:t>=</a:t>
            </a:r>
            <a:r>
              <a:rPr lang="en-US" altLang="zh-CN" sz="1400" kern="0">
                <a:solidFill>
                  <a:srgbClr val="DD1144"/>
                </a:solidFill>
                <a:latin typeface="Consolas"/>
                <a:cs typeface="Times New Roman"/>
              </a:rPr>
              <a:t>"myCustomUnit"</a:t>
            </a:r>
            <a:r>
              <a:rPr lang="en-US" altLang="zh-CN" sz="1400" kern="0">
                <a:solidFill>
                  <a:srgbClr val="008080"/>
                </a:solidFill>
                <a:latin typeface="Consolas"/>
                <a:cs typeface="Times New Roman"/>
              </a:rPr>
              <a:t>/&gt;</a:t>
            </a:r>
            <a:endParaRPr lang="zh-CN" altLang="zh-CN" sz="1400" kern="100">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a:solidFill>
                  <a:srgbClr val="008080"/>
                </a:solidFill>
                <a:latin typeface="Consolas"/>
                <a:cs typeface="Times New Roman"/>
              </a:rPr>
              <a:t>&lt;/bean&gt;</a:t>
            </a:r>
            <a:endParaRPr lang="zh-CN" altLang="zh-CN" sz="1400" kern="100">
              <a:cs typeface="Times New Roman"/>
            </a:endParaRPr>
          </a:p>
        </p:txBody>
      </p:sp>
    </p:spTree>
    <p:extLst>
      <p:ext uri="{BB962C8B-B14F-4D97-AF65-F5344CB8AC3E}">
        <p14:creationId xmlns:p14="http://schemas.microsoft.com/office/powerpoint/2010/main" val="23630100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132856"/>
            <a:ext cx="15621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3010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836712"/>
            <a:ext cx="5688632" cy="1200329"/>
          </a:xfrm>
          <a:prstGeom prst="rect">
            <a:avLst/>
          </a:prstGeom>
          <a:noFill/>
        </p:spPr>
        <p:txBody>
          <a:bodyPr wrap="square" rtlCol="0">
            <a:spAutoFit/>
          </a:bodyPr>
          <a:lstStyle/>
          <a:p>
            <a:pPr lvl="1"/>
            <a:r>
              <a:rPr lang="en-US" altLang="zh-CN" smtClean="0"/>
              <a:t>before advice		after advice</a:t>
            </a:r>
          </a:p>
          <a:p>
            <a:pPr lvl="1"/>
            <a:r>
              <a:rPr lang="en-US" altLang="zh-CN" smtClean="0"/>
              <a:t>around advice		return advice</a:t>
            </a:r>
          </a:p>
          <a:p>
            <a:pPr lvl="1"/>
            <a:r>
              <a:rPr lang="en-US" altLang="zh-CN" smtClean="0"/>
              <a:t>return finally advice	return throw advice</a:t>
            </a:r>
          </a:p>
          <a:p>
            <a:endParaRPr lang="zh-CN" altLang="en-US"/>
          </a:p>
        </p:txBody>
      </p:sp>
      <p:sp>
        <p:nvSpPr>
          <p:cNvPr id="5" name="TextBox 4"/>
          <p:cNvSpPr txBox="1"/>
          <p:nvPr/>
        </p:nvSpPr>
        <p:spPr>
          <a:xfrm>
            <a:off x="3215444" y="229983"/>
            <a:ext cx="1584176" cy="369332"/>
          </a:xfrm>
          <a:prstGeom prst="rect">
            <a:avLst/>
          </a:prstGeom>
          <a:noFill/>
        </p:spPr>
        <p:txBody>
          <a:bodyPr wrap="square" rtlCol="0">
            <a:spAutoFit/>
          </a:bodyPr>
          <a:lstStyle/>
          <a:p>
            <a:r>
              <a:rPr lang="en-US" altLang="zh-CN" err="1" smtClean="0"/>
              <a:t>AOP</a:t>
            </a:r>
            <a:r>
              <a:rPr lang="zh-CN" altLang="en-US" smtClean="0"/>
              <a:t>种类</a:t>
            </a:r>
            <a:endParaRPr lang="zh-CN" altLang="en-US"/>
          </a:p>
        </p:txBody>
      </p:sp>
      <p:sp>
        <p:nvSpPr>
          <p:cNvPr id="6" name="矩形 5"/>
          <p:cNvSpPr/>
          <p:nvPr/>
        </p:nvSpPr>
        <p:spPr>
          <a:xfrm>
            <a:off x="698556" y="2204864"/>
            <a:ext cx="7560840" cy="954107"/>
          </a:xfrm>
          <a:prstGeom prst="rect">
            <a:avLst/>
          </a:prstGeom>
        </p:spPr>
        <p:txBody>
          <a:bodyPr wrap="square">
            <a:spAutoFit/>
          </a:bodyPr>
          <a:lstStyle/>
          <a:p>
            <a:r>
              <a:rPr lang="en-US" altLang="zh-CN" sz="1400" b="1">
                <a:solidFill>
                  <a:srgbClr val="7F0055"/>
                </a:solidFill>
                <a:latin typeface="Consolas"/>
              </a:rPr>
              <a:t>public</a:t>
            </a:r>
            <a:r>
              <a:rPr lang="en-US" altLang="zh-CN" sz="1400" b="1">
                <a:solidFill>
                  <a:srgbClr val="000000"/>
                </a:solidFill>
                <a:latin typeface="Consolas"/>
              </a:rPr>
              <a:t> String sayHello(String </a:t>
            </a:r>
            <a:r>
              <a:rPr lang="en-US" altLang="zh-CN" sz="1400" b="1">
                <a:solidFill>
                  <a:srgbClr val="6A3E3E"/>
                </a:solidFill>
                <a:latin typeface="Consolas"/>
              </a:rPr>
              <a:t>name</a:t>
            </a:r>
            <a:r>
              <a:rPr lang="en-US" altLang="zh-CN" sz="1400" b="1">
                <a:solidFill>
                  <a:srgbClr val="000000"/>
                </a:solidFill>
                <a:latin typeface="Consolas"/>
              </a:rPr>
              <a:t>) {</a:t>
            </a:r>
          </a:p>
          <a:p>
            <a:r>
              <a:rPr lang="en-US" altLang="zh-CN" sz="1400">
                <a:solidFill>
                  <a:srgbClr val="000000"/>
                </a:solidFill>
                <a:latin typeface="Consolas"/>
              </a:rPr>
              <a:t>System.</a:t>
            </a:r>
            <a:r>
              <a:rPr lang="en-US" altLang="zh-CN" sz="1400" b="1" i="1">
                <a:solidFill>
                  <a:srgbClr val="0000C0"/>
                </a:solidFill>
                <a:latin typeface="Consolas"/>
              </a:rPr>
              <a:t>out</a:t>
            </a:r>
            <a:r>
              <a:rPr lang="en-US" altLang="zh-CN" sz="1400" b="1" i="1">
                <a:solidFill>
                  <a:srgbClr val="000000"/>
                </a:solidFill>
                <a:latin typeface="Consolas"/>
              </a:rPr>
              <a:t>.println(</a:t>
            </a:r>
            <a:r>
              <a:rPr lang="en-US" altLang="zh-CN" sz="1400" b="1" i="1">
                <a:solidFill>
                  <a:srgbClr val="2A00FF"/>
                </a:solidFill>
                <a:latin typeface="Consolas"/>
              </a:rPr>
              <a:t>"hello, person, name = "</a:t>
            </a:r>
            <a:r>
              <a:rPr lang="en-US" altLang="zh-CN" sz="1400" b="1" i="1">
                <a:solidFill>
                  <a:srgbClr val="000000"/>
                </a:solidFill>
                <a:latin typeface="Consolas"/>
              </a:rPr>
              <a:t> + </a:t>
            </a:r>
            <a:r>
              <a:rPr lang="en-US" altLang="zh-CN" sz="1400" b="1" i="1">
                <a:solidFill>
                  <a:srgbClr val="6A3E3E"/>
                </a:solidFill>
                <a:latin typeface="Consolas"/>
              </a:rPr>
              <a:t>name</a:t>
            </a:r>
            <a:r>
              <a:rPr lang="en-US" altLang="zh-CN" sz="1400" b="1" i="1">
                <a:solidFill>
                  <a:srgbClr val="000000"/>
                </a:solidFill>
                <a:latin typeface="Consolas"/>
              </a:rPr>
              <a:t>);</a:t>
            </a:r>
          </a:p>
          <a:p>
            <a:r>
              <a:rPr lang="en-US" altLang="zh-CN" sz="1400" b="1">
                <a:solidFill>
                  <a:srgbClr val="7F0055"/>
                </a:solidFill>
                <a:latin typeface="Consolas"/>
              </a:rPr>
              <a:t>return</a:t>
            </a:r>
            <a:r>
              <a:rPr lang="en-US" altLang="zh-CN" sz="1400" b="1">
                <a:solidFill>
                  <a:srgbClr val="000000"/>
                </a:solidFill>
                <a:latin typeface="Consolas"/>
              </a:rPr>
              <a:t> </a:t>
            </a:r>
            <a:r>
              <a:rPr lang="en-US" altLang="zh-CN" sz="1400" b="1">
                <a:solidFill>
                  <a:srgbClr val="6A3E3E"/>
                </a:solidFill>
                <a:latin typeface="Consolas"/>
              </a:rPr>
              <a:t>name</a:t>
            </a:r>
            <a:r>
              <a:rPr lang="en-US" altLang="zh-CN" sz="1400" b="1">
                <a:solidFill>
                  <a:srgbClr val="000000"/>
                </a:solidFill>
                <a:latin typeface="Consolas"/>
              </a:rPr>
              <a:t>;</a:t>
            </a:r>
          </a:p>
          <a:p>
            <a:r>
              <a:rPr lang="en-US" altLang="zh-CN" sz="1400">
                <a:solidFill>
                  <a:srgbClr val="000000"/>
                </a:solidFill>
                <a:latin typeface="Consolas"/>
              </a:rPr>
              <a:t>}</a:t>
            </a:r>
            <a:endParaRPr lang="zh-CN" altLang="en-US" sz="1400"/>
          </a:p>
        </p:txBody>
      </p:sp>
      <p:sp>
        <p:nvSpPr>
          <p:cNvPr id="7" name="矩形 6"/>
          <p:cNvSpPr/>
          <p:nvPr/>
        </p:nvSpPr>
        <p:spPr>
          <a:xfrm>
            <a:off x="698556" y="3501008"/>
            <a:ext cx="7848872" cy="2677656"/>
          </a:xfrm>
          <a:prstGeom prst="rect">
            <a:avLst/>
          </a:prstGeom>
        </p:spPr>
        <p:txBody>
          <a:bodyPr wrap="square">
            <a:spAutoFit/>
          </a:bodyPr>
          <a:lstStyle/>
          <a:p>
            <a:r>
              <a:rPr lang="en-US" altLang="zh-CN" sz="1400" b="1">
                <a:solidFill>
                  <a:srgbClr val="7F0055"/>
                </a:solidFill>
                <a:latin typeface="Consolas"/>
              </a:rPr>
              <a:t>public</a:t>
            </a:r>
            <a:r>
              <a:rPr lang="en-US" altLang="zh-CN" sz="1400" b="1">
                <a:solidFill>
                  <a:srgbClr val="000000"/>
                </a:solidFill>
                <a:latin typeface="Consolas"/>
              </a:rPr>
              <a:t> String sayHelloAop(String </a:t>
            </a:r>
            <a:r>
              <a:rPr lang="en-US" altLang="zh-CN" sz="1400" b="1">
                <a:solidFill>
                  <a:srgbClr val="6A3E3E"/>
                </a:solidFill>
                <a:latin typeface="Consolas"/>
              </a:rPr>
              <a:t>name</a:t>
            </a:r>
            <a:r>
              <a:rPr lang="en-US" altLang="zh-CN" sz="1400" b="1">
                <a:solidFill>
                  <a:srgbClr val="000000"/>
                </a:solidFill>
                <a:latin typeface="Consolas"/>
              </a:rPr>
              <a:t>) {</a:t>
            </a:r>
          </a:p>
          <a:p>
            <a:r>
              <a:rPr lang="en-US" altLang="zh-CN" sz="1400">
                <a:solidFill>
                  <a:srgbClr val="000000"/>
                </a:solidFill>
                <a:latin typeface="Consolas"/>
              </a:rPr>
              <a:t>aroundAdvice();</a:t>
            </a:r>
          </a:p>
          <a:p>
            <a:r>
              <a:rPr lang="en-US" altLang="zh-CN" sz="1400">
                <a:solidFill>
                  <a:srgbClr val="000000"/>
                </a:solidFill>
                <a:latin typeface="Consolas"/>
              </a:rPr>
              <a:t>beforeAdvice();</a:t>
            </a:r>
          </a:p>
          <a:p>
            <a:endParaRPr lang="zh-CN" altLang="en-US" sz="1400">
              <a:latin typeface="Consolas"/>
            </a:endParaRPr>
          </a:p>
          <a:p>
            <a:r>
              <a:rPr lang="en-US" altLang="zh-CN" sz="1400">
                <a:solidFill>
                  <a:srgbClr val="000000"/>
                </a:solidFill>
                <a:latin typeface="Consolas"/>
              </a:rPr>
              <a:t>System.</a:t>
            </a:r>
            <a:r>
              <a:rPr lang="en-US" altLang="zh-CN" sz="1400" b="1" i="1">
                <a:solidFill>
                  <a:srgbClr val="0000C0"/>
                </a:solidFill>
                <a:latin typeface="Consolas"/>
              </a:rPr>
              <a:t>out</a:t>
            </a:r>
            <a:r>
              <a:rPr lang="en-US" altLang="zh-CN" sz="1400" b="1" i="1">
                <a:solidFill>
                  <a:srgbClr val="000000"/>
                </a:solidFill>
                <a:latin typeface="Consolas"/>
              </a:rPr>
              <a:t>.println(</a:t>
            </a:r>
            <a:r>
              <a:rPr lang="en-US" altLang="zh-CN" sz="1400" b="1" i="1">
                <a:solidFill>
                  <a:srgbClr val="2A00FF"/>
                </a:solidFill>
                <a:latin typeface="Consolas"/>
              </a:rPr>
              <a:t>"hello, person, name = "</a:t>
            </a:r>
            <a:r>
              <a:rPr lang="en-US" altLang="zh-CN" sz="1400" b="1" i="1">
                <a:solidFill>
                  <a:srgbClr val="000000"/>
                </a:solidFill>
                <a:latin typeface="Consolas"/>
              </a:rPr>
              <a:t> + </a:t>
            </a:r>
            <a:r>
              <a:rPr lang="en-US" altLang="zh-CN" sz="1400" b="1" i="1">
                <a:solidFill>
                  <a:srgbClr val="6A3E3E"/>
                </a:solidFill>
                <a:latin typeface="Consolas"/>
              </a:rPr>
              <a:t>name</a:t>
            </a:r>
            <a:r>
              <a:rPr lang="en-US" altLang="zh-CN" sz="1400" b="1" i="1">
                <a:solidFill>
                  <a:srgbClr val="000000"/>
                </a:solidFill>
                <a:latin typeface="Consolas"/>
              </a:rPr>
              <a:t>);</a:t>
            </a:r>
          </a:p>
          <a:p>
            <a:endParaRPr lang="zh-CN" altLang="en-US" sz="1400">
              <a:latin typeface="Consolas"/>
            </a:endParaRPr>
          </a:p>
          <a:p>
            <a:r>
              <a:rPr lang="en-US" altLang="zh-CN" sz="1400">
                <a:solidFill>
                  <a:srgbClr val="000000"/>
                </a:solidFill>
                <a:latin typeface="Consolas"/>
              </a:rPr>
              <a:t>aroundAdvice();</a:t>
            </a:r>
          </a:p>
          <a:p>
            <a:r>
              <a:rPr lang="en-US" altLang="zh-CN" sz="1400">
                <a:solidFill>
                  <a:srgbClr val="000000"/>
                </a:solidFill>
                <a:latin typeface="Consolas"/>
              </a:rPr>
              <a:t>afterFinallyAdvice();</a:t>
            </a:r>
          </a:p>
          <a:p>
            <a:r>
              <a:rPr lang="en-US" altLang="zh-CN" sz="1400">
                <a:solidFill>
                  <a:srgbClr val="000000"/>
                </a:solidFill>
                <a:latin typeface="Consolas"/>
              </a:rPr>
              <a:t>afterAdvice();</a:t>
            </a:r>
          </a:p>
          <a:p>
            <a:endParaRPr lang="zh-CN" altLang="en-US" sz="1400">
              <a:latin typeface="Consolas"/>
            </a:endParaRPr>
          </a:p>
          <a:p>
            <a:r>
              <a:rPr lang="en-US" altLang="zh-CN" sz="1400" b="1">
                <a:solidFill>
                  <a:srgbClr val="7F0055"/>
                </a:solidFill>
                <a:latin typeface="Consolas"/>
              </a:rPr>
              <a:t>return</a:t>
            </a:r>
            <a:r>
              <a:rPr lang="en-US" altLang="zh-CN" sz="1400" b="1">
                <a:solidFill>
                  <a:srgbClr val="000000"/>
                </a:solidFill>
                <a:latin typeface="Consolas"/>
              </a:rPr>
              <a:t> </a:t>
            </a:r>
            <a:r>
              <a:rPr lang="en-US" altLang="zh-CN" sz="1400" b="1">
                <a:solidFill>
                  <a:srgbClr val="6A3E3E"/>
                </a:solidFill>
                <a:latin typeface="Consolas"/>
              </a:rPr>
              <a:t>name</a:t>
            </a:r>
            <a:r>
              <a:rPr lang="en-US" altLang="zh-CN" sz="1400" b="1">
                <a:solidFill>
                  <a:srgbClr val="000000"/>
                </a:solidFill>
                <a:latin typeface="Consolas"/>
              </a:rPr>
              <a:t>;</a:t>
            </a:r>
          </a:p>
          <a:p>
            <a:r>
              <a:rPr lang="en-US" altLang="zh-CN" sz="1400">
                <a:solidFill>
                  <a:srgbClr val="000000"/>
                </a:solidFill>
                <a:latin typeface="Consolas"/>
              </a:rPr>
              <a:t>}</a:t>
            </a:r>
            <a:endParaRPr lang="zh-CN" altLang="en-US" sz="1400"/>
          </a:p>
        </p:txBody>
      </p:sp>
      <p:sp>
        <p:nvSpPr>
          <p:cNvPr id="8" name="TextBox 7"/>
          <p:cNvSpPr txBox="1"/>
          <p:nvPr/>
        </p:nvSpPr>
        <p:spPr>
          <a:xfrm>
            <a:off x="7176482" y="2557676"/>
            <a:ext cx="1571982" cy="430887"/>
          </a:xfrm>
          <a:prstGeom prst="rect">
            <a:avLst/>
          </a:prstGeom>
          <a:noFill/>
        </p:spPr>
        <p:txBody>
          <a:bodyPr wrap="square" rtlCol="0">
            <a:spAutoFit/>
          </a:bodyPr>
          <a:lstStyle/>
          <a:p>
            <a:r>
              <a:rPr lang="zh-CN" altLang="en-US" sz="1100" smtClean="0"/>
              <a:t>你看到的</a:t>
            </a:r>
            <a:endParaRPr lang="en-US" altLang="zh-CN" sz="1100" smtClean="0"/>
          </a:p>
          <a:p>
            <a:r>
              <a:rPr lang="zh-CN" altLang="en-US" sz="1100" smtClean="0"/>
              <a:t>编译的正常方法</a:t>
            </a:r>
            <a:endParaRPr lang="zh-CN" altLang="en-US" sz="1100"/>
          </a:p>
        </p:txBody>
      </p:sp>
      <p:sp>
        <p:nvSpPr>
          <p:cNvPr id="9" name="TextBox 8"/>
          <p:cNvSpPr txBox="1"/>
          <p:nvPr/>
        </p:nvSpPr>
        <p:spPr>
          <a:xfrm>
            <a:off x="7320498" y="4221088"/>
            <a:ext cx="1715998" cy="430887"/>
          </a:xfrm>
          <a:prstGeom prst="rect">
            <a:avLst/>
          </a:prstGeom>
          <a:noFill/>
        </p:spPr>
        <p:txBody>
          <a:bodyPr wrap="square" rtlCol="0">
            <a:spAutoFit/>
          </a:bodyPr>
          <a:lstStyle/>
          <a:p>
            <a:r>
              <a:rPr lang="zh-CN" altLang="en-US" sz="1100" smtClean="0"/>
              <a:t>真正运行时</a:t>
            </a:r>
            <a:endParaRPr lang="en-US" altLang="zh-CN" sz="1100" smtClean="0"/>
          </a:p>
          <a:p>
            <a:r>
              <a:rPr lang="zh-CN" altLang="en-US" sz="1100" smtClean="0"/>
              <a:t>代理之后的方法</a:t>
            </a:r>
            <a:r>
              <a:rPr lang="zh-CN" altLang="en-US" sz="1100"/>
              <a:t>示意</a:t>
            </a:r>
          </a:p>
        </p:txBody>
      </p:sp>
      <p:sp>
        <p:nvSpPr>
          <p:cNvPr id="10" name="TextBox 9"/>
          <p:cNvSpPr txBox="1"/>
          <p:nvPr/>
        </p:nvSpPr>
        <p:spPr>
          <a:xfrm>
            <a:off x="2739096" y="5993998"/>
            <a:ext cx="572133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mtClean="0"/>
              <a:t>原则</a:t>
            </a:r>
            <a:r>
              <a:rPr lang="en-US" altLang="zh-CN" smtClean="0"/>
              <a:t>:</a:t>
            </a:r>
            <a:r>
              <a:rPr lang="zh-CN" altLang="en-US" smtClean="0"/>
              <a:t>使用范围最小的能满足要求的</a:t>
            </a:r>
            <a:r>
              <a:rPr lang="en-US" altLang="zh-CN" smtClean="0"/>
              <a:t>advice</a:t>
            </a:r>
            <a:r>
              <a:rPr lang="zh-CN" altLang="en-US" smtClean="0"/>
              <a:t>，以免出错</a:t>
            </a:r>
            <a:endParaRPr lang="zh-CN" altLang="en-US"/>
          </a:p>
        </p:txBody>
      </p:sp>
    </p:spTree>
    <p:extLst>
      <p:ext uri="{BB962C8B-B14F-4D97-AF65-F5344CB8AC3E}">
        <p14:creationId xmlns:p14="http://schemas.microsoft.com/office/powerpoint/2010/main" val="2363010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âspring aop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596" y="575496"/>
            <a:ext cx="6480720" cy="38884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87824" y="239795"/>
            <a:ext cx="2376264" cy="369332"/>
          </a:xfrm>
          <a:prstGeom prst="rect">
            <a:avLst/>
          </a:prstGeom>
          <a:noFill/>
        </p:spPr>
        <p:txBody>
          <a:bodyPr wrap="square" rtlCol="0">
            <a:spAutoFit/>
          </a:bodyPr>
          <a:lstStyle/>
          <a:p>
            <a:r>
              <a:rPr lang="en-US" altLang="zh-CN" smtClean="0"/>
              <a:t>AOP</a:t>
            </a:r>
            <a:r>
              <a:rPr lang="zh-CN" altLang="en-US" smtClean="0"/>
              <a:t>核心概念示意图</a:t>
            </a:r>
            <a:endParaRPr lang="zh-CN" altLang="en-US"/>
          </a:p>
        </p:txBody>
      </p:sp>
      <p:pic>
        <p:nvPicPr>
          <p:cNvPr id="1026" name="Picture 2" descr="“talk is cheap show me the code”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4653136"/>
            <a:ext cx="3169196" cy="1778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010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14418</TotalTime>
  <Words>6629</Words>
  <Application>Microsoft Office PowerPoint</Application>
  <PresentationFormat>全屏显示(4:3)</PresentationFormat>
  <Paragraphs>735</Paragraphs>
  <Slides>77</Slides>
  <Notes>1</Notes>
  <HiddenSlides>0</HiddenSlides>
  <MMClips>0</MMClips>
  <ScaleCrop>false</ScaleCrop>
  <HeadingPairs>
    <vt:vector size="4" baseType="variant">
      <vt:variant>
        <vt:lpstr>主题</vt:lpstr>
      </vt:variant>
      <vt:variant>
        <vt:i4>1</vt:i4>
      </vt:variant>
      <vt:variant>
        <vt:lpstr>幻灯片标题</vt:lpstr>
      </vt:variant>
      <vt:variant>
        <vt:i4>77</vt:i4>
      </vt:variant>
    </vt:vector>
  </HeadingPairs>
  <TitlesOfParts>
    <vt:vector size="78" baseType="lpstr">
      <vt:lpstr>Office 主题</vt:lpstr>
      <vt:lpstr>Spring AOP &amp; 事务科普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Java并发编程科普</dc:title>
  <dc:creator>Administrator</dc:creator>
  <cp:lastModifiedBy>张南南</cp:lastModifiedBy>
  <cp:revision>1396</cp:revision>
  <dcterms:created xsi:type="dcterms:W3CDTF">2018-05-30T14:05:13Z</dcterms:created>
  <dcterms:modified xsi:type="dcterms:W3CDTF">2018-07-09T10:11:17Z</dcterms:modified>
</cp:coreProperties>
</file>