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8" r:id="rId4"/>
    <p:sldId id="259" r:id="rId5"/>
    <p:sldId id="263" r:id="rId6"/>
    <p:sldId id="280" r:id="rId7"/>
    <p:sldId id="281" r:id="rId8"/>
    <p:sldId id="260" r:id="rId9"/>
    <p:sldId id="266" r:id="rId10"/>
    <p:sldId id="282" r:id="rId11"/>
    <p:sldId id="272" r:id="rId12"/>
    <p:sldId id="273" r:id="rId13"/>
    <p:sldId id="261" r:id="rId14"/>
    <p:sldId id="269" r:id="rId15"/>
    <p:sldId id="283" r:id="rId16"/>
    <p:sldId id="277" r:id="rId17"/>
    <p:sldId id="268" r:id="rId18"/>
    <p:sldId id="262" r:id="rId19"/>
    <p:sldId id="274" r:id="rId20"/>
    <p:sldId id="275" r:id="rId21"/>
    <p:sldId id="258" r:id="rId22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66"/>
      </p:cViewPr>
      <p:guideLst>
        <p:guide orient="horz" pos="240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44-4E2E-A264-E27E24DA2F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4-4E2E-A264-E27E24DA2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486360"/>
        <c:axId val="253486752"/>
      </c:lineChart>
      <c:catAx>
        <c:axId val="2534863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253486752"/>
        <c:crosses val="autoZero"/>
        <c:auto val="1"/>
        <c:lblAlgn val="ctr"/>
        <c:lblOffset val="100"/>
        <c:noMultiLvlLbl val="0"/>
      </c:catAx>
      <c:valAx>
        <c:axId val="2534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253486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2019/7/2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99261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4326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7</a:t>
            </a:fld>
            <a:endParaRPr lang="zh-CN" altLang="en-US" sz="12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19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051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27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15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31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17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75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  <a:t>20</a:t>
            </a:fld>
            <a:endParaRPr lang="zh-CN" altLang="en-US" sz="12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3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2019/7/2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544185" y="-10795"/>
            <a:ext cx="6668135" cy="6857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30480"/>
            <a:ext cx="12212320" cy="5241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30480"/>
            <a:ext cx="12212320" cy="187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4730115"/>
            <a:ext cx="1221232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2019/7/2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2019/7/2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976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8325" y="2254250"/>
            <a:ext cx="8513763" cy="2349500"/>
          </a:xfrm>
          <a:prstGeom prst="rect">
            <a:avLst/>
          </a:prstGeom>
          <a:solidFill>
            <a:srgbClr val="FFFFFF">
              <a:alpha val="7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86000" y="2697163"/>
            <a:ext cx="1455738" cy="14636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8000" strike="noStrike" noProof="1"/>
          </a:p>
        </p:txBody>
      </p:sp>
      <p:sp>
        <p:nvSpPr>
          <p:cNvPr id="16" name="文本框 15"/>
          <p:cNvSpPr txBox="1"/>
          <p:nvPr/>
        </p:nvSpPr>
        <p:spPr>
          <a:xfrm>
            <a:off x="4100513" y="2627313"/>
            <a:ext cx="7262812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4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4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年中工作汇报</a:t>
            </a:r>
            <a:endParaRPr lang="zh-CN" altLang="en-US" sz="4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89413" y="3369403"/>
            <a:ext cx="6070600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cs typeface="+mn-ea"/>
              </a:rPr>
              <a:t>汇报</a:t>
            </a:r>
            <a:r>
              <a:rPr lang="zh-CN" altLang="en-US" sz="1600" noProof="1" smtClean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cs typeface="+mn-ea"/>
              </a:rPr>
              <a:t>人：陈亦苏</a:t>
            </a:r>
            <a:endParaRPr lang="en-US" altLang="zh-CN" sz="1600" strike="noStrike" noProof="1">
              <a:solidFill>
                <a:schemeClr val="tx1">
                  <a:lumMod val="75000"/>
                  <a:lumOff val="25000"/>
                  <a:alpha val="89000"/>
                </a:schemeClr>
              </a:solidFill>
              <a:ea typeface="微软雅黑" panose="020B0503020204020204" charset="-122"/>
              <a:cs typeface="+mn-ea"/>
            </a:endParaRPr>
          </a:p>
        </p:txBody>
      </p:sp>
      <p:sp>
        <p:nvSpPr>
          <p:cNvPr id="7174" name="文本框 24"/>
          <p:cNvSpPr txBox="1"/>
          <p:nvPr/>
        </p:nvSpPr>
        <p:spPr>
          <a:xfrm>
            <a:off x="4189413" y="3850273"/>
            <a:ext cx="4147940" cy="338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600" dirty="0" smtClean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</a:rPr>
              <a:t>汇报时间：</a:t>
            </a:r>
            <a:r>
              <a:rPr lang="en-US" altLang="zh-CN" sz="1600" dirty="0" smtClean="0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</a:rPr>
              <a:t>2019-07</a:t>
            </a:r>
            <a:endParaRPr lang="en-US" altLang="zh-CN" sz="1600" dirty="0">
              <a:solidFill>
                <a:srgbClr val="3B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Freeform 85"/>
          <p:cNvSpPr>
            <a:spLocks noEditPoints="1"/>
          </p:cNvSpPr>
          <p:nvPr/>
        </p:nvSpPr>
        <p:spPr bwMode="auto">
          <a:xfrm>
            <a:off x="2668905" y="3068320"/>
            <a:ext cx="689610" cy="742950"/>
          </a:xfrm>
          <a:custGeom>
            <a:avLst/>
            <a:gdLst>
              <a:gd name="T0" fmla="*/ 207753 w 106"/>
              <a:gd name="T1" fmla="*/ 320855 h 106"/>
              <a:gd name="T2" fmla="*/ 238305 w 106"/>
              <a:gd name="T3" fmla="*/ 259152 h 106"/>
              <a:gd name="T4" fmla="*/ 42773 w 106"/>
              <a:gd name="T5" fmla="*/ 274578 h 106"/>
              <a:gd name="T6" fmla="*/ 82490 w 106"/>
              <a:gd name="T7" fmla="*/ 259152 h 106"/>
              <a:gd name="T8" fmla="*/ 168035 w 106"/>
              <a:gd name="T9" fmla="*/ 327025 h 106"/>
              <a:gd name="T10" fmla="*/ 223029 w 106"/>
              <a:gd name="T11" fmla="*/ 256067 h 106"/>
              <a:gd name="T12" fmla="*/ 152759 w 106"/>
              <a:gd name="T13" fmla="*/ 246811 h 106"/>
              <a:gd name="T14" fmla="*/ 134428 w 106"/>
              <a:gd name="T15" fmla="*/ 323940 h 106"/>
              <a:gd name="T16" fmla="*/ 152759 w 106"/>
              <a:gd name="T17" fmla="*/ 246811 h 106"/>
              <a:gd name="T18" fmla="*/ 0 w 106"/>
              <a:gd name="T19" fmla="*/ 169683 h 106"/>
              <a:gd name="T20" fmla="*/ 76380 w 106"/>
              <a:gd name="T21" fmla="*/ 243726 h 106"/>
              <a:gd name="T22" fmla="*/ 152759 w 106"/>
              <a:gd name="T23" fmla="*/ 169683 h 106"/>
              <a:gd name="T24" fmla="*/ 91656 w 106"/>
              <a:gd name="T25" fmla="*/ 240641 h 106"/>
              <a:gd name="T26" fmla="*/ 152759 w 106"/>
              <a:gd name="T27" fmla="*/ 169683 h 106"/>
              <a:gd name="T28" fmla="*/ 168035 w 106"/>
              <a:gd name="T29" fmla="*/ 169683 h 106"/>
              <a:gd name="T30" fmla="*/ 229139 w 106"/>
              <a:gd name="T31" fmla="*/ 240641 h 106"/>
              <a:gd name="T32" fmla="*/ 323850 w 106"/>
              <a:gd name="T33" fmla="*/ 169683 h 106"/>
              <a:gd name="T34" fmla="*/ 241360 w 106"/>
              <a:gd name="T35" fmla="*/ 246811 h 106"/>
              <a:gd name="T36" fmla="*/ 323850 w 106"/>
              <a:gd name="T37" fmla="*/ 169683 h 106"/>
              <a:gd name="T38" fmla="*/ 79435 w 106"/>
              <a:gd name="T39" fmla="*/ 157342 h 106"/>
              <a:gd name="T40" fmla="*/ 152759 w 106"/>
              <a:gd name="T41" fmla="*/ 95639 h 106"/>
              <a:gd name="T42" fmla="*/ 226084 w 106"/>
              <a:gd name="T43" fmla="*/ 86384 h 106"/>
              <a:gd name="T44" fmla="*/ 168035 w 106"/>
              <a:gd name="T45" fmla="*/ 157342 h 106"/>
              <a:gd name="T46" fmla="*/ 226084 w 106"/>
              <a:gd name="T47" fmla="*/ 86384 h 106"/>
              <a:gd name="T48" fmla="*/ 0 w 106"/>
              <a:gd name="T49" fmla="*/ 157342 h 106"/>
              <a:gd name="T50" fmla="*/ 79435 w 106"/>
              <a:gd name="T51" fmla="*/ 83299 h 106"/>
              <a:gd name="T52" fmla="*/ 287188 w 106"/>
              <a:gd name="T53" fmla="*/ 61703 h 106"/>
              <a:gd name="T54" fmla="*/ 253581 w 106"/>
              <a:gd name="T55" fmla="*/ 157342 h 106"/>
              <a:gd name="T56" fmla="*/ 287188 w 106"/>
              <a:gd name="T57" fmla="*/ 61703 h 106"/>
              <a:gd name="T58" fmla="*/ 42773 w 106"/>
              <a:gd name="T59" fmla="*/ 52447 h 106"/>
              <a:gd name="T60" fmla="*/ 122208 w 106"/>
              <a:gd name="T61" fmla="*/ 6170 h 106"/>
              <a:gd name="T62" fmla="*/ 235250 w 106"/>
              <a:gd name="T63" fmla="*/ 70958 h 106"/>
              <a:gd name="T64" fmla="*/ 198587 w 106"/>
              <a:gd name="T65" fmla="*/ 6170 h 106"/>
              <a:gd name="T66" fmla="*/ 140539 w 106"/>
              <a:gd name="T67" fmla="*/ 3085 h 106"/>
              <a:gd name="T68" fmla="*/ 97766 w 106"/>
              <a:gd name="T69" fmla="*/ 74043 h 106"/>
              <a:gd name="T70" fmla="*/ 152759 w 106"/>
              <a:gd name="T71" fmla="*/ 0 h 106"/>
              <a:gd name="T72" fmla="*/ 168035 w 106"/>
              <a:gd name="T73" fmla="*/ 83299 h 106"/>
              <a:gd name="T74" fmla="*/ 177201 w 106"/>
              <a:gd name="T75" fmla="*/ 0 h 10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6" h="106">
                <a:moveTo>
                  <a:pt x="78" y="84"/>
                </a:moveTo>
                <a:cubicBezTo>
                  <a:pt x="75" y="91"/>
                  <a:pt x="72" y="97"/>
                  <a:pt x="68" y="104"/>
                </a:cubicBezTo>
                <a:cubicBezTo>
                  <a:pt x="76" y="101"/>
                  <a:pt x="84" y="97"/>
                  <a:pt x="91" y="90"/>
                </a:cubicBezTo>
                <a:cubicBezTo>
                  <a:pt x="86" y="88"/>
                  <a:pt x="82" y="86"/>
                  <a:pt x="78" y="84"/>
                </a:cubicBezTo>
                <a:moveTo>
                  <a:pt x="27" y="84"/>
                </a:moveTo>
                <a:cubicBezTo>
                  <a:pt x="22" y="85"/>
                  <a:pt x="18" y="87"/>
                  <a:pt x="14" y="89"/>
                </a:cubicBezTo>
                <a:cubicBezTo>
                  <a:pt x="20" y="96"/>
                  <a:pt x="28" y="101"/>
                  <a:pt x="37" y="104"/>
                </a:cubicBezTo>
                <a:cubicBezTo>
                  <a:pt x="33" y="97"/>
                  <a:pt x="29" y="90"/>
                  <a:pt x="27" y="84"/>
                </a:cubicBezTo>
                <a:moveTo>
                  <a:pt x="55" y="80"/>
                </a:moveTo>
                <a:cubicBezTo>
                  <a:pt x="55" y="106"/>
                  <a:pt x="55" y="106"/>
                  <a:pt x="55" y="106"/>
                </a:cubicBezTo>
                <a:cubicBezTo>
                  <a:pt x="57" y="106"/>
                  <a:pt x="59" y="106"/>
                  <a:pt x="61" y="105"/>
                </a:cubicBezTo>
                <a:cubicBezTo>
                  <a:pt x="67" y="98"/>
                  <a:pt x="71" y="90"/>
                  <a:pt x="73" y="83"/>
                </a:cubicBezTo>
                <a:cubicBezTo>
                  <a:pt x="67" y="81"/>
                  <a:pt x="61" y="80"/>
                  <a:pt x="55" y="80"/>
                </a:cubicBezTo>
                <a:moveTo>
                  <a:pt x="50" y="80"/>
                </a:moveTo>
                <a:cubicBezTo>
                  <a:pt x="44" y="80"/>
                  <a:pt x="37" y="81"/>
                  <a:pt x="31" y="82"/>
                </a:cubicBezTo>
                <a:cubicBezTo>
                  <a:pt x="34" y="90"/>
                  <a:pt x="38" y="97"/>
                  <a:pt x="44" y="105"/>
                </a:cubicBezTo>
                <a:cubicBezTo>
                  <a:pt x="46" y="106"/>
                  <a:pt x="48" y="106"/>
                  <a:pt x="50" y="106"/>
                </a:cubicBezTo>
                <a:cubicBezTo>
                  <a:pt x="50" y="80"/>
                  <a:pt x="50" y="80"/>
                  <a:pt x="50" y="80"/>
                </a:cubicBezTo>
                <a:moveTo>
                  <a:pt x="21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67"/>
                  <a:pt x="4" y="77"/>
                  <a:pt x="11" y="85"/>
                </a:cubicBezTo>
                <a:cubicBezTo>
                  <a:pt x="15" y="83"/>
                  <a:pt x="20" y="81"/>
                  <a:pt x="25" y="79"/>
                </a:cubicBezTo>
                <a:cubicBezTo>
                  <a:pt x="23" y="71"/>
                  <a:pt x="22" y="63"/>
                  <a:pt x="21" y="55"/>
                </a:cubicBezTo>
                <a:moveTo>
                  <a:pt x="50" y="55"/>
                </a:moveTo>
                <a:cubicBezTo>
                  <a:pt x="26" y="55"/>
                  <a:pt x="26" y="55"/>
                  <a:pt x="26" y="55"/>
                </a:cubicBezTo>
                <a:cubicBezTo>
                  <a:pt x="26" y="62"/>
                  <a:pt x="27" y="70"/>
                  <a:pt x="30" y="78"/>
                </a:cubicBezTo>
                <a:cubicBezTo>
                  <a:pt x="36" y="76"/>
                  <a:pt x="43" y="75"/>
                  <a:pt x="50" y="75"/>
                </a:cubicBezTo>
                <a:cubicBezTo>
                  <a:pt x="50" y="55"/>
                  <a:pt x="50" y="55"/>
                  <a:pt x="50" y="55"/>
                </a:cubicBezTo>
                <a:moveTo>
                  <a:pt x="79" y="55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75"/>
                  <a:pt x="55" y="75"/>
                  <a:pt x="55" y="75"/>
                </a:cubicBezTo>
                <a:cubicBezTo>
                  <a:pt x="61" y="75"/>
                  <a:pt x="68" y="76"/>
                  <a:pt x="75" y="78"/>
                </a:cubicBezTo>
                <a:cubicBezTo>
                  <a:pt x="77" y="70"/>
                  <a:pt x="79" y="63"/>
                  <a:pt x="79" y="55"/>
                </a:cubicBezTo>
                <a:moveTo>
                  <a:pt x="106" y="55"/>
                </a:moveTo>
                <a:cubicBezTo>
                  <a:pt x="83" y="55"/>
                  <a:pt x="83" y="55"/>
                  <a:pt x="83" y="55"/>
                </a:cubicBezTo>
                <a:cubicBezTo>
                  <a:pt x="83" y="63"/>
                  <a:pt x="82" y="71"/>
                  <a:pt x="79" y="80"/>
                </a:cubicBezTo>
                <a:cubicBezTo>
                  <a:pt x="84" y="82"/>
                  <a:pt x="89" y="84"/>
                  <a:pt x="94" y="87"/>
                </a:cubicBezTo>
                <a:cubicBezTo>
                  <a:pt x="101" y="78"/>
                  <a:pt x="105" y="67"/>
                  <a:pt x="106" y="55"/>
                </a:cubicBezTo>
                <a:moveTo>
                  <a:pt x="31" y="28"/>
                </a:moveTo>
                <a:cubicBezTo>
                  <a:pt x="28" y="35"/>
                  <a:pt x="27" y="43"/>
                  <a:pt x="26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31"/>
                  <a:pt x="50" y="31"/>
                  <a:pt x="50" y="31"/>
                </a:cubicBezTo>
                <a:cubicBezTo>
                  <a:pt x="44" y="31"/>
                  <a:pt x="38" y="30"/>
                  <a:pt x="31" y="28"/>
                </a:cubicBezTo>
                <a:moveTo>
                  <a:pt x="74" y="28"/>
                </a:moveTo>
                <a:cubicBezTo>
                  <a:pt x="68" y="30"/>
                  <a:pt x="62" y="31"/>
                  <a:pt x="55" y="31"/>
                </a:cubicBezTo>
                <a:cubicBezTo>
                  <a:pt x="55" y="51"/>
                  <a:pt x="55" y="51"/>
                  <a:pt x="55" y="51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43"/>
                  <a:pt x="76" y="35"/>
                  <a:pt x="74" y="28"/>
                </a:cubicBezTo>
                <a:moveTo>
                  <a:pt x="11" y="20"/>
                </a:moveTo>
                <a:cubicBezTo>
                  <a:pt x="4" y="29"/>
                  <a:pt x="0" y="39"/>
                  <a:pt x="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42"/>
                  <a:pt x="24" y="34"/>
                  <a:pt x="26" y="27"/>
                </a:cubicBezTo>
                <a:cubicBezTo>
                  <a:pt x="21" y="25"/>
                  <a:pt x="16" y="23"/>
                  <a:pt x="11" y="20"/>
                </a:cubicBezTo>
                <a:moveTo>
                  <a:pt x="94" y="20"/>
                </a:moveTo>
                <a:cubicBezTo>
                  <a:pt x="89" y="23"/>
                  <a:pt x="84" y="25"/>
                  <a:pt x="78" y="27"/>
                </a:cubicBezTo>
                <a:cubicBezTo>
                  <a:pt x="81" y="34"/>
                  <a:pt x="83" y="42"/>
                  <a:pt x="83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5" y="39"/>
                  <a:pt x="101" y="29"/>
                  <a:pt x="94" y="20"/>
                </a:cubicBezTo>
                <a:moveTo>
                  <a:pt x="40" y="2"/>
                </a:moveTo>
                <a:cubicBezTo>
                  <a:pt x="30" y="4"/>
                  <a:pt x="21" y="10"/>
                  <a:pt x="14" y="17"/>
                </a:cubicBezTo>
                <a:cubicBezTo>
                  <a:pt x="19" y="19"/>
                  <a:pt x="23" y="21"/>
                  <a:pt x="28" y="23"/>
                </a:cubicBezTo>
                <a:cubicBezTo>
                  <a:pt x="31" y="14"/>
                  <a:pt x="36" y="7"/>
                  <a:pt x="40" y="2"/>
                </a:cubicBezTo>
                <a:moveTo>
                  <a:pt x="65" y="2"/>
                </a:moveTo>
                <a:cubicBezTo>
                  <a:pt x="69" y="7"/>
                  <a:pt x="73" y="14"/>
                  <a:pt x="77" y="23"/>
                </a:cubicBezTo>
                <a:cubicBezTo>
                  <a:pt x="82" y="21"/>
                  <a:pt x="87" y="19"/>
                  <a:pt x="91" y="17"/>
                </a:cubicBezTo>
                <a:cubicBezTo>
                  <a:pt x="84" y="9"/>
                  <a:pt x="75" y="4"/>
                  <a:pt x="65" y="2"/>
                </a:cubicBezTo>
                <a:moveTo>
                  <a:pt x="50" y="0"/>
                </a:moveTo>
                <a:cubicBezTo>
                  <a:pt x="49" y="0"/>
                  <a:pt x="48" y="0"/>
                  <a:pt x="46" y="1"/>
                </a:cubicBezTo>
                <a:cubicBezTo>
                  <a:pt x="44" y="3"/>
                  <a:pt x="42" y="6"/>
                  <a:pt x="40" y="9"/>
                </a:cubicBezTo>
                <a:cubicBezTo>
                  <a:pt x="37" y="14"/>
                  <a:pt x="35" y="19"/>
                  <a:pt x="32" y="24"/>
                </a:cubicBezTo>
                <a:cubicBezTo>
                  <a:pt x="39" y="26"/>
                  <a:pt x="45" y="27"/>
                  <a:pt x="50" y="27"/>
                </a:cubicBezTo>
                <a:cubicBezTo>
                  <a:pt x="50" y="0"/>
                  <a:pt x="50" y="0"/>
                  <a:pt x="50" y="0"/>
                </a:cubicBezTo>
                <a:moveTo>
                  <a:pt x="55" y="0"/>
                </a:moveTo>
                <a:cubicBezTo>
                  <a:pt x="55" y="27"/>
                  <a:pt x="55" y="27"/>
                  <a:pt x="55" y="27"/>
                </a:cubicBezTo>
                <a:cubicBezTo>
                  <a:pt x="61" y="26"/>
                  <a:pt x="67" y="25"/>
                  <a:pt x="72" y="24"/>
                </a:cubicBezTo>
                <a:cubicBezTo>
                  <a:pt x="68" y="14"/>
                  <a:pt x="63" y="6"/>
                  <a:pt x="58" y="0"/>
                </a:cubicBezTo>
                <a:cubicBezTo>
                  <a:pt x="57" y="0"/>
                  <a:pt x="5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82688" y="1110570"/>
            <a:ext cx="1376363" cy="13763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692400" y="1123631"/>
            <a:ext cx="1376363" cy="13763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82688" y="2697071"/>
            <a:ext cx="1376363" cy="13763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86050" y="2697072"/>
            <a:ext cx="1376363" cy="13763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5849" y="1334758"/>
            <a:ext cx="1029335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公共模块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94578" y="1323527"/>
            <a:ext cx="970053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投标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54396" y="2908198"/>
            <a:ext cx="1050418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41084" y="2935482"/>
            <a:ext cx="1057275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业务跟踪</a:t>
            </a:r>
            <a:endParaRPr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475" name="组合 1"/>
          <p:cNvGrpSpPr/>
          <p:nvPr/>
        </p:nvGrpSpPr>
        <p:grpSpPr>
          <a:xfrm>
            <a:off x="544513" y="292100"/>
            <a:ext cx="2307963" cy="555625"/>
            <a:chOff x="857" y="459"/>
            <a:chExt cx="3635" cy="876"/>
          </a:xfrm>
        </p:grpSpPr>
        <p:sp>
          <p:nvSpPr>
            <p:cNvPr id="19476" name="矩形 6"/>
            <p:cNvSpPr/>
            <p:nvPr/>
          </p:nvSpPr>
          <p:spPr>
            <a:xfrm>
              <a:off x="1777" y="568"/>
              <a:ext cx="2715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后端开发简述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478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23"/>
          <p:cNvSpPr txBox="1"/>
          <p:nvPr/>
        </p:nvSpPr>
        <p:spPr>
          <a:xfrm>
            <a:off x="4409440" y="1426298"/>
            <a:ext cx="3627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招投标系统发布了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个版本，基本上对所有页面都进行了一些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修复及优化。例如：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经过了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次投标区间抓取页面的调整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增加了分销协议，投标、中标打印和导出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调整了当日交易提醒各类型自营的数据传输策略，以及跟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数据传输的接口的参数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增加及修复了一系列的数据导出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4407029" y="1188459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招投标系统开发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8113941" y="11884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业务跟踪系统开发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4409440" y="3823513"/>
            <a:ext cx="362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机构合并，招投标及业务跟踪系统中的相关授权及修改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部门层级功能调整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获取招投标所有用户的接口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4363630" y="358567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公共模块功能开发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8129270" y="3823513"/>
            <a:ext cx="362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业绩跟踪系统前期数据导入的各种脚本，包括集团、机构、联系人、地区、集团类型等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查询名片导入数据的脚本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机构数据比对脚本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8141066" y="3581812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功能脚本开发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8141066" y="1408879"/>
            <a:ext cx="3627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业务跟踪系统发布了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个版本，一共进行了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期的上线，包括但不限于以下内容：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集团、机构、联系人的新增、编辑、导入功能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公共池及机构收藏功能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我的专属及收藏功能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周报撰写及客户维护功能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领导、部门层级查询功能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65321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3" grpId="0" bldLvl="0" animBg="1"/>
      <p:bldP spid="24" grpId="0" bldLvl="0" animBg="1"/>
      <p:bldP spid="25" grpId="0" bldLvl="0" animBg="1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15" y="1134381"/>
            <a:ext cx="2119313" cy="432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43" name="Rectangle 35" descr="10111220362419802e801c5ef8副本"/>
          <p:cNvSpPr>
            <a:spLocks noChangeArrowheads="1"/>
          </p:cNvSpPr>
          <p:nvPr/>
        </p:nvSpPr>
        <p:spPr bwMode="auto">
          <a:xfrm>
            <a:off x="5163820" y="1784529"/>
            <a:ext cx="1708785" cy="3014980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 r="-7874"/>
            </a:stretch>
          </a:blipFill>
          <a:ln w="635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/>
            <a:endParaRPr lang="zh-CN" altLang="en-US" sz="2400" strike="noStrike" noProof="1">
              <a:solidFill>
                <a:prstClr val="black"/>
              </a:solidFill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7437755" y="3604213"/>
            <a:ext cx="1250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 typeface="Arial" panose="020B0604020202020204" pitchFamily="34" charset="0"/>
              <a:buNone/>
            </a:pPr>
            <a:r>
              <a:rPr lang="en-US" altLang="zh-CN" sz="4800" strike="noStrike" noProof="1" smtClean="0">
                <a:solidFill>
                  <a:srgbClr val="FFC000"/>
                </a:solidFill>
                <a:ea typeface="微软雅黑 Light" panose="020B0502040204020203" pitchFamily="34" charset="-122"/>
                <a:cs typeface="+mn-ea"/>
              </a:rPr>
              <a:t>99%</a:t>
            </a:r>
            <a:endParaRPr lang="en-US" altLang="zh-CN" sz="4800" strike="noStrike" noProof="1">
              <a:solidFill>
                <a:srgbClr val="FFC000"/>
              </a:solidFill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9723755" y="3604213"/>
            <a:ext cx="1367155" cy="8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 typeface="Arial" panose="020B0604020202020204" pitchFamily="34" charset="0"/>
              <a:buNone/>
            </a:pPr>
            <a:r>
              <a:rPr lang="en-US" altLang="zh-CN" sz="4800" strike="noStrike" noProof="1">
                <a:solidFill>
                  <a:schemeClr val="accent3"/>
                </a:solidFill>
                <a:ea typeface="微软雅黑 Light" panose="020B0502040204020203" pitchFamily="34" charset="-122"/>
                <a:cs typeface="+mn-ea"/>
              </a:rPr>
              <a:t>75%</a:t>
            </a:r>
          </a:p>
        </p:txBody>
      </p:sp>
      <p:grpSp>
        <p:nvGrpSpPr>
          <p:cNvPr id="17417" name="组合 5"/>
          <p:cNvGrpSpPr/>
          <p:nvPr/>
        </p:nvGrpSpPr>
        <p:grpSpPr>
          <a:xfrm>
            <a:off x="544513" y="292100"/>
            <a:ext cx="2051452" cy="555625"/>
            <a:chOff x="857" y="459"/>
            <a:chExt cx="3231" cy="876"/>
          </a:xfrm>
        </p:grpSpPr>
        <p:sp>
          <p:nvSpPr>
            <p:cNvPr id="17418" name="矩形 7"/>
            <p:cNvSpPr/>
            <p:nvPr/>
          </p:nvSpPr>
          <p:spPr>
            <a:xfrm>
              <a:off x="1777" y="568"/>
              <a:ext cx="2311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网络及其他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7420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032510" y="3604213"/>
            <a:ext cx="1250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 typeface="Arial" panose="020B0604020202020204" pitchFamily="34" charset="0"/>
              <a:buNone/>
            </a:pPr>
            <a:r>
              <a:rPr lang="en-US" altLang="zh-CN" sz="4800" strike="noStrike" noProof="1" smtClean="0">
                <a:solidFill>
                  <a:srgbClr val="FFC000"/>
                </a:solidFill>
                <a:ea typeface="微软雅黑 Light" panose="020B0502040204020203" pitchFamily="34" charset="-122"/>
                <a:cs typeface="+mn-ea"/>
              </a:rPr>
              <a:t>80</a:t>
            </a:r>
            <a:r>
              <a:rPr lang="en-US" altLang="zh-CN" sz="4800" strike="noStrike" noProof="1">
                <a:solidFill>
                  <a:srgbClr val="FFC000"/>
                </a:solidFill>
                <a:ea typeface="微软雅黑 Light" panose="020B0502040204020203" pitchFamily="34" charset="-122"/>
                <a:cs typeface="+mn-ea"/>
              </a:rPr>
              <a:t>%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3318510" y="3604213"/>
            <a:ext cx="1377315" cy="86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buFont typeface="Arial" panose="020B0604020202020204" pitchFamily="34" charset="0"/>
              <a:buNone/>
            </a:pPr>
            <a:r>
              <a:rPr lang="en-US" altLang="zh-CN" sz="4800" strike="noStrike" noProof="1">
                <a:solidFill>
                  <a:schemeClr val="accent3"/>
                </a:solidFill>
                <a:ea typeface="微软雅黑 Light" panose="020B0502040204020203" pitchFamily="34" charset="-122"/>
                <a:cs typeface="+mn-ea"/>
              </a:rPr>
              <a:t>90%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574170" y="4575830"/>
            <a:ext cx="2014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经过了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次网络改造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月份的内外网子网隔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月份的网络升级，防火墙应用、多线路备份、负载均衡等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月份的交易内外网网段划分、应用改造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1129873" y="43484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网络改造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2860170" y="4575830"/>
            <a:ext cx="2014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目前已经完成了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7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个交易岛，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个领导房间共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59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台电视机的调试。同时使用了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个瘦客户机，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个输入源的安装、配置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3236337" y="4348401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信息发布系统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7144515" y="4575830"/>
            <a:ext cx="2014263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完成了将近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80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个电话的注册及调试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多个电话录音的配置及调试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目前使用了自动化技术，每天自行检查录音服务器是否正常工作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7700218" y="43484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电话系统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9225219" y="4575829"/>
            <a:ext cx="2726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台实体服务器的上架及底层系统安装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森浦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IDB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IPW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服务器的整合、迁移。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完成了衡泰中间件、数据库、计算引擎服务器的安装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完成了中债、外汇测试环境的搭建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9910886" y="43484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7162310" y="1949556"/>
            <a:ext cx="460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日常工作是维护工作中较为固定的一些，比如：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信息发布系统的登录、维护；公司打印机、传真机的故障解决；公司硬件、配件的选型；其他同事的软、硬件故障处理等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7162310" y="17625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日常工作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23"/>
          <p:cNvSpPr txBox="1"/>
          <p:nvPr/>
        </p:nvSpPr>
        <p:spPr>
          <a:xfrm>
            <a:off x="266254" y="2010515"/>
            <a:ext cx="453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视频会议系统支持，包括多次大型会议、培训、业务汇报、分享等；软、网络技术支持，包括衡泰系统与固收系统的多次网络规划会议，参与每次办公室网络改造的需求分析等；电话技术支持，包括电话分机的分配、调试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TextBox 24"/>
          <p:cNvSpPr txBox="1"/>
          <p:nvPr/>
        </p:nvSpPr>
        <p:spPr>
          <a:xfrm>
            <a:off x="3918426" y="1762516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技术支持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43"/>
          <p:cNvSpPr/>
          <p:nvPr/>
        </p:nvSpPr>
        <p:spPr>
          <a:xfrm>
            <a:off x="1128647" y="4085410"/>
            <a:ext cx="1438275" cy="14430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anchor="t"/>
          <a:lstStyle/>
          <a:p>
            <a:pPr lvl="0" indent="0"/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34" name="Oval 44"/>
          <p:cNvSpPr/>
          <p:nvPr/>
        </p:nvSpPr>
        <p:spPr>
          <a:xfrm>
            <a:off x="2730434" y="4085410"/>
            <a:ext cx="1439863" cy="1443038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txBody>
          <a:bodyPr anchor="t"/>
          <a:lstStyle/>
          <a:p>
            <a:pPr lvl="0" indent="0"/>
            <a:endParaRPr lang="zh-CN" altLang="en-US" sz="240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>
            <a:off x="4332222" y="4085410"/>
            <a:ext cx="1439863" cy="144303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fontAlgn="base"/>
            <a:endParaRPr lang="zh-CN" altLang="en-US" sz="2400" strike="noStrike" noProof="1">
              <a:solidFill>
                <a:prstClr val="black"/>
              </a:solidFill>
            </a:endParaRPr>
          </a:p>
        </p:txBody>
      </p:sp>
      <p:grpSp>
        <p:nvGrpSpPr>
          <p:cNvPr id="18455" name="Group 65"/>
          <p:cNvGrpSpPr/>
          <p:nvPr/>
        </p:nvGrpSpPr>
        <p:grpSpPr>
          <a:xfrm>
            <a:off x="6791778" y="3112272"/>
            <a:ext cx="4513263" cy="3317875"/>
            <a:chOff x="3243" y="1030"/>
            <a:chExt cx="2132" cy="1567"/>
          </a:xfrm>
        </p:grpSpPr>
        <p:sp>
          <p:nvSpPr>
            <p:cNvPr id="18456" name="Oval 66"/>
            <p:cNvSpPr/>
            <p:nvPr/>
          </p:nvSpPr>
          <p:spPr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rgbClr val="7F7F7F"/>
                </a:gs>
                <a:gs pos="100000">
                  <a:srgbClr val="F8F8F8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lvl="0" indent="0"/>
              <a:endParaRPr lang="zh-CN" altLang="en-US"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pic>
          <p:nvPicPr>
            <p:cNvPr id="18457" name="Picture 67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2" y="1030"/>
              <a:ext cx="2025" cy="15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58" name="Rectangle 68" descr="psb"/>
            <p:cNvSpPr/>
            <p:nvPr/>
          </p:nvSpPr>
          <p:spPr>
            <a:xfrm>
              <a:off x="3395" y="1099"/>
              <a:ext cx="1871" cy="108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9525">
              <a:noFill/>
            </a:ln>
          </p:spPr>
          <p:txBody>
            <a:bodyPr wrap="none" anchor="ctr"/>
            <a:lstStyle/>
            <a:p>
              <a:pPr lvl="0" indent="0"/>
              <a:endParaRPr lang="zh-CN" altLang="en-US" sz="240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59" name="组合 22"/>
          <p:cNvGrpSpPr/>
          <p:nvPr/>
        </p:nvGrpSpPr>
        <p:grpSpPr>
          <a:xfrm>
            <a:off x="544513" y="292100"/>
            <a:ext cx="1794941" cy="555625"/>
            <a:chOff x="857" y="459"/>
            <a:chExt cx="2827" cy="876"/>
          </a:xfrm>
        </p:grpSpPr>
        <p:sp>
          <p:nvSpPr>
            <p:cNvPr id="18460" name="矩形 6"/>
            <p:cNvSpPr/>
            <p:nvPr/>
          </p:nvSpPr>
          <p:spPr>
            <a:xfrm>
              <a:off x="1777" y="568"/>
              <a:ext cx="1907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工作小结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8462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1054360" y="1278974"/>
            <a:ext cx="4601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自负责招投标、业务跟踪系统开发以来。基本上保证了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1~2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个星期一个版本的迭代频率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。既要保证上线速度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更要保证上线质量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为符合监管要求，以及满足业务增长的需要。公司网络架构发生了重大调整；新的软硬件设备的增加和升级，人员的增加都对公司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IT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运维提出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了更高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要求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看到自己开发的系统及参与的项目能提高同事的工作效率，能为公司快速成长提供帮助，都给了我极大的满足感及推动力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1081314" y="97119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压力与动力并存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Freeform 334"/>
          <p:cNvSpPr>
            <a:spLocks noEditPoints="1"/>
          </p:cNvSpPr>
          <p:nvPr/>
        </p:nvSpPr>
        <p:spPr bwMode="auto">
          <a:xfrm>
            <a:off x="1552509" y="4530545"/>
            <a:ext cx="591185" cy="552450"/>
          </a:xfrm>
          <a:custGeom>
            <a:avLst/>
            <a:gdLst>
              <a:gd name="T0" fmla="*/ 2147483647 w 91"/>
              <a:gd name="T1" fmla="*/ 2147483647 h 93"/>
              <a:gd name="T2" fmla="*/ 2147483647 w 91"/>
              <a:gd name="T3" fmla="*/ 2147483647 h 93"/>
              <a:gd name="T4" fmla="*/ 2147483647 w 91"/>
              <a:gd name="T5" fmla="*/ 2147483647 h 93"/>
              <a:gd name="T6" fmla="*/ 2147483647 w 91"/>
              <a:gd name="T7" fmla="*/ 2147483647 h 93"/>
              <a:gd name="T8" fmla="*/ 2147483647 w 91"/>
              <a:gd name="T9" fmla="*/ 2147483647 h 93"/>
              <a:gd name="T10" fmla="*/ 2147483647 w 91"/>
              <a:gd name="T11" fmla="*/ 2147483647 h 93"/>
              <a:gd name="T12" fmla="*/ 2147483647 w 91"/>
              <a:gd name="T13" fmla="*/ 2147483647 h 93"/>
              <a:gd name="T14" fmla="*/ 2147483647 w 91"/>
              <a:gd name="T15" fmla="*/ 2147483647 h 93"/>
              <a:gd name="T16" fmla="*/ 2147483647 w 91"/>
              <a:gd name="T17" fmla="*/ 2147483647 h 93"/>
              <a:gd name="T18" fmla="*/ 2147483647 w 91"/>
              <a:gd name="T19" fmla="*/ 2147483647 h 93"/>
              <a:gd name="T20" fmla="*/ 2147483647 w 91"/>
              <a:gd name="T21" fmla="*/ 2147483647 h 93"/>
              <a:gd name="T22" fmla="*/ 2147483647 w 91"/>
              <a:gd name="T23" fmla="*/ 2147483647 h 93"/>
              <a:gd name="T24" fmla="*/ 2147483647 w 91"/>
              <a:gd name="T25" fmla="*/ 2147483647 h 93"/>
              <a:gd name="T26" fmla="*/ 2147483647 w 91"/>
              <a:gd name="T27" fmla="*/ 2147483647 h 93"/>
              <a:gd name="T28" fmla="*/ 2147483647 w 91"/>
              <a:gd name="T29" fmla="*/ 2147483647 h 93"/>
              <a:gd name="T30" fmla="*/ 2147483647 w 91"/>
              <a:gd name="T31" fmla="*/ 2147483647 h 93"/>
              <a:gd name="T32" fmla="*/ 2147483647 w 91"/>
              <a:gd name="T33" fmla="*/ 2147483647 h 93"/>
              <a:gd name="T34" fmla="*/ 2147483647 w 91"/>
              <a:gd name="T35" fmla="*/ 2147483647 h 93"/>
              <a:gd name="T36" fmla="*/ 2147483647 w 91"/>
              <a:gd name="T37" fmla="*/ 2147483647 h 93"/>
              <a:gd name="T38" fmla="*/ 2147483647 w 91"/>
              <a:gd name="T39" fmla="*/ 2147483647 h 93"/>
              <a:gd name="T40" fmla="*/ 2147483647 w 91"/>
              <a:gd name="T41" fmla="*/ 2147483647 h 93"/>
              <a:gd name="T42" fmla="*/ 2147483647 w 91"/>
              <a:gd name="T43" fmla="*/ 2147483647 h 93"/>
              <a:gd name="T44" fmla="*/ 2147483647 w 91"/>
              <a:gd name="T45" fmla="*/ 2147483647 h 93"/>
              <a:gd name="T46" fmla="*/ 2147483647 w 91"/>
              <a:gd name="T47" fmla="*/ 2147483647 h 93"/>
              <a:gd name="T48" fmla="*/ 2147483647 w 91"/>
              <a:gd name="T49" fmla="*/ 2147483647 h 93"/>
              <a:gd name="T50" fmla="*/ 2147483647 w 91"/>
              <a:gd name="T51" fmla="*/ 2147483647 h 93"/>
              <a:gd name="T52" fmla="*/ 2147483647 w 91"/>
              <a:gd name="T53" fmla="*/ 2147483647 h 93"/>
              <a:gd name="T54" fmla="*/ 2147483647 w 91"/>
              <a:gd name="T55" fmla="*/ 0 h 93"/>
              <a:gd name="T56" fmla="*/ 2147483647 w 91"/>
              <a:gd name="T57" fmla="*/ 0 h 93"/>
              <a:gd name="T58" fmla="*/ 2147483647 w 91"/>
              <a:gd name="T59" fmla="*/ 2147483647 h 93"/>
              <a:gd name="T60" fmla="*/ 2147483647 w 91"/>
              <a:gd name="T61" fmla="*/ 2147483647 h 93"/>
              <a:gd name="T62" fmla="*/ 2147483647 w 91"/>
              <a:gd name="T63" fmla="*/ 2147483647 h 93"/>
              <a:gd name="T64" fmla="*/ 2147483647 w 91"/>
              <a:gd name="T65" fmla="*/ 2147483647 h 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1" h="93">
                <a:moveTo>
                  <a:pt x="90" y="45"/>
                </a:moveTo>
                <a:cubicBezTo>
                  <a:pt x="49" y="6"/>
                  <a:pt x="49" y="6"/>
                  <a:pt x="49" y="6"/>
                </a:cubicBezTo>
                <a:cubicBezTo>
                  <a:pt x="47" y="4"/>
                  <a:pt x="45" y="4"/>
                  <a:pt x="43" y="6"/>
                </a:cubicBezTo>
                <a:cubicBezTo>
                  <a:pt x="2" y="45"/>
                  <a:pt x="2" y="45"/>
                  <a:pt x="2" y="45"/>
                </a:cubicBezTo>
                <a:cubicBezTo>
                  <a:pt x="0" y="47"/>
                  <a:pt x="0" y="49"/>
                  <a:pt x="2" y="51"/>
                </a:cubicBezTo>
                <a:cubicBezTo>
                  <a:pt x="2" y="51"/>
                  <a:pt x="3" y="52"/>
                  <a:pt x="4" y="52"/>
                </a:cubicBezTo>
                <a:cubicBezTo>
                  <a:pt x="5" y="52"/>
                  <a:pt x="6" y="52"/>
                  <a:pt x="7" y="51"/>
                </a:cubicBezTo>
                <a:cubicBezTo>
                  <a:pt x="46" y="13"/>
                  <a:pt x="46" y="13"/>
                  <a:pt x="46" y="13"/>
                </a:cubicBezTo>
                <a:cubicBezTo>
                  <a:pt x="85" y="51"/>
                  <a:pt x="85" y="51"/>
                  <a:pt x="85" y="51"/>
                </a:cubicBezTo>
                <a:cubicBezTo>
                  <a:pt x="86" y="52"/>
                  <a:pt x="89" y="52"/>
                  <a:pt x="90" y="51"/>
                </a:cubicBezTo>
                <a:cubicBezTo>
                  <a:pt x="91" y="49"/>
                  <a:pt x="91" y="47"/>
                  <a:pt x="90" y="45"/>
                </a:cubicBezTo>
                <a:close/>
                <a:moveTo>
                  <a:pt x="45" y="20"/>
                </a:moveTo>
                <a:cubicBezTo>
                  <a:pt x="15" y="48"/>
                  <a:pt x="15" y="48"/>
                  <a:pt x="15" y="48"/>
                </a:cubicBezTo>
                <a:cubicBezTo>
                  <a:pt x="15" y="89"/>
                  <a:pt x="15" y="89"/>
                  <a:pt x="15" y="89"/>
                </a:cubicBezTo>
                <a:cubicBezTo>
                  <a:pt x="15" y="91"/>
                  <a:pt x="17" y="93"/>
                  <a:pt x="19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0"/>
                  <a:pt x="33" y="48"/>
                  <a:pt x="3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0" y="50"/>
                  <a:pt x="60" y="52"/>
                </a:cubicBezTo>
                <a:cubicBezTo>
                  <a:pt x="60" y="93"/>
                  <a:pt x="60" y="93"/>
                  <a:pt x="60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5" y="93"/>
                  <a:pt x="77" y="91"/>
                  <a:pt x="77" y="89"/>
                </a:cubicBezTo>
                <a:cubicBezTo>
                  <a:pt x="77" y="48"/>
                  <a:pt x="77" y="48"/>
                  <a:pt x="77" y="48"/>
                </a:cubicBezTo>
                <a:cubicBezTo>
                  <a:pt x="47" y="20"/>
                  <a:pt x="47" y="20"/>
                  <a:pt x="47" y="20"/>
                </a:cubicBezTo>
                <a:cubicBezTo>
                  <a:pt x="46" y="19"/>
                  <a:pt x="45" y="19"/>
                  <a:pt x="45" y="20"/>
                </a:cubicBezTo>
                <a:close/>
                <a:moveTo>
                  <a:pt x="33" y="2"/>
                </a:moveTo>
                <a:cubicBezTo>
                  <a:pt x="33" y="1"/>
                  <a:pt x="32" y="0"/>
                  <a:pt x="3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24"/>
                  <a:pt x="19" y="24"/>
                  <a:pt x="19" y="24"/>
                </a:cubicBezTo>
                <a:cubicBezTo>
                  <a:pt x="33" y="10"/>
                  <a:pt x="33" y="10"/>
                  <a:pt x="33" y="10"/>
                </a:cubicBezTo>
                <a:lnTo>
                  <a:pt x="33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1" name="Freeform 313"/>
          <p:cNvSpPr>
            <a:spLocks noEditPoints="1"/>
          </p:cNvSpPr>
          <p:nvPr/>
        </p:nvSpPr>
        <p:spPr bwMode="auto">
          <a:xfrm>
            <a:off x="3115244" y="4530545"/>
            <a:ext cx="671195" cy="481330"/>
          </a:xfrm>
          <a:custGeom>
            <a:avLst/>
            <a:gdLst>
              <a:gd name="T0" fmla="*/ 2147483647 w 98"/>
              <a:gd name="T1" fmla="*/ 2147483647 h 63"/>
              <a:gd name="T2" fmla="*/ 2147483647 w 98"/>
              <a:gd name="T3" fmla="*/ 2147483647 h 63"/>
              <a:gd name="T4" fmla="*/ 2147483647 w 98"/>
              <a:gd name="T5" fmla="*/ 2147483647 h 63"/>
              <a:gd name="T6" fmla="*/ 2147483647 w 98"/>
              <a:gd name="T7" fmla="*/ 2147483647 h 63"/>
              <a:gd name="T8" fmla="*/ 2147483647 w 98"/>
              <a:gd name="T9" fmla="*/ 2147483647 h 63"/>
              <a:gd name="T10" fmla="*/ 2147483647 w 98"/>
              <a:gd name="T11" fmla="*/ 2147483647 h 63"/>
              <a:gd name="T12" fmla="*/ 2147483647 w 98"/>
              <a:gd name="T13" fmla="*/ 2147483647 h 63"/>
              <a:gd name="T14" fmla="*/ 2147483647 w 98"/>
              <a:gd name="T15" fmla="*/ 2147483647 h 63"/>
              <a:gd name="T16" fmla="*/ 2147483647 w 98"/>
              <a:gd name="T17" fmla="*/ 0 h 63"/>
              <a:gd name="T18" fmla="*/ 2147483647 w 98"/>
              <a:gd name="T19" fmla="*/ 0 h 63"/>
              <a:gd name="T20" fmla="*/ 2147483647 w 98"/>
              <a:gd name="T21" fmla="*/ 2147483647 h 63"/>
              <a:gd name="T22" fmla="*/ 2147483647 w 98"/>
              <a:gd name="T23" fmla="*/ 2147483647 h 63"/>
              <a:gd name="T24" fmla="*/ 2147483647 w 98"/>
              <a:gd name="T25" fmla="*/ 2147483647 h 63"/>
              <a:gd name="T26" fmla="*/ 0 w 98"/>
              <a:gd name="T27" fmla="*/ 2147483647 h 63"/>
              <a:gd name="T28" fmla="*/ 0 w 98"/>
              <a:gd name="T29" fmla="*/ 2147483647 h 63"/>
              <a:gd name="T30" fmla="*/ 2147483647 w 98"/>
              <a:gd name="T31" fmla="*/ 2147483647 h 63"/>
              <a:gd name="T32" fmla="*/ 2147483647 w 98"/>
              <a:gd name="T33" fmla="*/ 2147483647 h 63"/>
              <a:gd name="T34" fmla="*/ 2147483647 w 98"/>
              <a:gd name="T35" fmla="*/ 2147483647 h 63"/>
              <a:gd name="T36" fmla="*/ 2147483647 w 98"/>
              <a:gd name="T37" fmla="*/ 2147483647 h 63"/>
              <a:gd name="T38" fmla="*/ 2147483647 w 98"/>
              <a:gd name="T39" fmla="*/ 2147483647 h 63"/>
              <a:gd name="T40" fmla="*/ 2147483647 w 98"/>
              <a:gd name="T41" fmla="*/ 2147483647 h 63"/>
              <a:gd name="T42" fmla="*/ 2147483647 w 98"/>
              <a:gd name="T43" fmla="*/ 2147483647 h 63"/>
              <a:gd name="T44" fmla="*/ 2147483647 w 98"/>
              <a:gd name="T45" fmla="*/ 2147483647 h 63"/>
              <a:gd name="T46" fmla="*/ 2147483647 w 98"/>
              <a:gd name="T47" fmla="*/ 2147483647 h 63"/>
              <a:gd name="T48" fmla="*/ 2147483647 w 98"/>
              <a:gd name="T49" fmla="*/ 2147483647 h 63"/>
              <a:gd name="T50" fmla="*/ 2147483647 w 98"/>
              <a:gd name="T51" fmla="*/ 2147483647 h 63"/>
              <a:gd name="T52" fmla="*/ 2147483647 w 98"/>
              <a:gd name="T53" fmla="*/ 2147483647 h 63"/>
              <a:gd name="T54" fmla="*/ 2147483647 w 98"/>
              <a:gd name="T55" fmla="*/ 2147483647 h 63"/>
              <a:gd name="T56" fmla="*/ 2147483647 w 98"/>
              <a:gd name="T57" fmla="*/ 2147483647 h 63"/>
              <a:gd name="T58" fmla="*/ 2147483647 w 98"/>
              <a:gd name="T59" fmla="*/ 2147483647 h 63"/>
              <a:gd name="T60" fmla="*/ 2147483647 w 98"/>
              <a:gd name="T61" fmla="*/ 2147483647 h 63"/>
              <a:gd name="T62" fmla="*/ 2147483647 w 98"/>
              <a:gd name="T63" fmla="*/ 2147483647 h 63"/>
              <a:gd name="T64" fmla="*/ 2147483647 w 98"/>
              <a:gd name="T65" fmla="*/ 2147483647 h 63"/>
              <a:gd name="T66" fmla="*/ 2147483647 w 98"/>
              <a:gd name="T67" fmla="*/ 2147483647 h 6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8" h="63">
                <a:moveTo>
                  <a:pt x="49" y="28"/>
                </a:moveTo>
                <a:cubicBezTo>
                  <a:pt x="45" y="28"/>
                  <a:pt x="42" y="31"/>
                  <a:pt x="42" y="34"/>
                </a:cubicBezTo>
                <a:cubicBezTo>
                  <a:pt x="42" y="38"/>
                  <a:pt x="45" y="41"/>
                  <a:pt x="49" y="41"/>
                </a:cubicBezTo>
                <a:cubicBezTo>
                  <a:pt x="53" y="41"/>
                  <a:pt x="56" y="38"/>
                  <a:pt x="56" y="34"/>
                </a:cubicBezTo>
                <a:cubicBezTo>
                  <a:pt x="56" y="31"/>
                  <a:pt x="53" y="28"/>
                  <a:pt x="49" y="28"/>
                </a:cubicBezTo>
                <a:close/>
                <a:moveTo>
                  <a:pt x="91" y="6"/>
                </a:moveTo>
                <a:cubicBezTo>
                  <a:pt x="86" y="6"/>
                  <a:pt x="86" y="6"/>
                  <a:pt x="86" y="6"/>
                </a:cubicBezTo>
                <a:cubicBezTo>
                  <a:pt x="86" y="5"/>
                  <a:pt x="86" y="5"/>
                  <a:pt x="86" y="5"/>
                </a:cubicBezTo>
                <a:cubicBezTo>
                  <a:pt x="86" y="2"/>
                  <a:pt x="85" y="0"/>
                  <a:pt x="84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4" y="2"/>
                  <a:pt x="74" y="5"/>
                </a:cubicBezTo>
                <a:cubicBezTo>
                  <a:pt x="74" y="6"/>
                  <a:pt x="74" y="6"/>
                  <a:pt x="74" y="6"/>
                </a:cubicBezTo>
                <a:cubicBezTo>
                  <a:pt x="8" y="6"/>
                  <a:pt x="8" y="6"/>
                  <a:pt x="8" y="6"/>
                </a:cubicBezTo>
                <a:cubicBezTo>
                  <a:pt x="3" y="6"/>
                  <a:pt x="0" y="8"/>
                  <a:pt x="0" y="1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3"/>
                  <a:pt x="8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95" y="63"/>
                  <a:pt x="98" y="60"/>
                  <a:pt x="98" y="57"/>
                </a:cubicBezTo>
                <a:cubicBezTo>
                  <a:pt x="98" y="12"/>
                  <a:pt x="98" y="12"/>
                  <a:pt x="98" y="12"/>
                </a:cubicBezTo>
                <a:cubicBezTo>
                  <a:pt x="98" y="8"/>
                  <a:pt x="95" y="6"/>
                  <a:pt x="91" y="6"/>
                </a:cubicBezTo>
                <a:close/>
                <a:moveTo>
                  <a:pt x="19" y="19"/>
                </a:moveTo>
                <a:cubicBezTo>
                  <a:pt x="19" y="20"/>
                  <a:pt x="18" y="21"/>
                  <a:pt x="17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4" y="20"/>
                  <a:pt x="4" y="19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2"/>
                  <a:pt x="5" y="12"/>
                  <a:pt x="6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8" y="12"/>
                  <a:pt x="19" y="12"/>
                  <a:pt x="19" y="13"/>
                </a:cubicBezTo>
                <a:lnTo>
                  <a:pt x="19" y="19"/>
                </a:lnTo>
                <a:close/>
                <a:moveTo>
                  <a:pt x="49" y="55"/>
                </a:moveTo>
                <a:cubicBezTo>
                  <a:pt x="38" y="55"/>
                  <a:pt x="29" y="46"/>
                  <a:pt x="29" y="34"/>
                </a:cubicBezTo>
                <a:cubicBezTo>
                  <a:pt x="29" y="23"/>
                  <a:pt x="38" y="14"/>
                  <a:pt x="49" y="14"/>
                </a:cubicBezTo>
                <a:cubicBezTo>
                  <a:pt x="60" y="14"/>
                  <a:pt x="69" y="23"/>
                  <a:pt x="69" y="34"/>
                </a:cubicBezTo>
                <a:cubicBezTo>
                  <a:pt x="69" y="46"/>
                  <a:pt x="60" y="55"/>
                  <a:pt x="4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Freeform 274"/>
          <p:cNvSpPr>
            <a:spLocks noEditPoints="1"/>
          </p:cNvSpPr>
          <p:nvPr/>
        </p:nvSpPr>
        <p:spPr bwMode="auto">
          <a:xfrm>
            <a:off x="4750369" y="4495620"/>
            <a:ext cx="604520" cy="551815"/>
          </a:xfrm>
          <a:custGeom>
            <a:avLst/>
            <a:gdLst>
              <a:gd name="T0" fmla="*/ 2147483647 w 98"/>
              <a:gd name="T1" fmla="*/ 2147483647 h 92"/>
              <a:gd name="T2" fmla="*/ 2147483647 w 98"/>
              <a:gd name="T3" fmla="*/ 0 h 92"/>
              <a:gd name="T4" fmla="*/ 2147483647 w 98"/>
              <a:gd name="T5" fmla="*/ 0 h 92"/>
              <a:gd name="T6" fmla="*/ 2147483647 w 98"/>
              <a:gd name="T7" fmla="*/ 2147483647 h 92"/>
              <a:gd name="T8" fmla="*/ 2147483647 w 98"/>
              <a:gd name="T9" fmla="*/ 2147483647 h 92"/>
              <a:gd name="T10" fmla="*/ 2147483647 w 98"/>
              <a:gd name="T11" fmla="*/ 2147483647 h 92"/>
              <a:gd name="T12" fmla="*/ 2147483647 w 98"/>
              <a:gd name="T13" fmla="*/ 2147483647 h 92"/>
              <a:gd name="T14" fmla="*/ 2147483647 w 98"/>
              <a:gd name="T15" fmla="*/ 2147483647 h 92"/>
              <a:gd name="T16" fmla="*/ 2147483647 w 98"/>
              <a:gd name="T17" fmla="*/ 2147483647 h 92"/>
              <a:gd name="T18" fmla="*/ 2147483647 w 98"/>
              <a:gd name="T19" fmla="*/ 2147483647 h 92"/>
              <a:gd name="T20" fmla="*/ 2147483647 w 98"/>
              <a:gd name="T21" fmla="*/ 2147483647 h 92"/>
              <a:gd name="T22" fmla="*/ 2147483647 w 98"/>
              <a:gd name="T23" fmla="*/ 2147483647 h 92"/>
              <a:gd name="T24" fmla="*/ 2147483647 w 98"/>
              <a:gd name="T25" fmla="*/ 2147483647 h 92"/>
              <a:gd name="T26" fmla="*/ 2147483647 w 98"/>
              <a:gd name="T27" fmla="*/ 2147483647 h 92"/>
              <a:gd name="T28" fmla="*/ 2147483647 w 98"/>
              <a:gd name="T29" fmla="*/ 2147483647 h 92"/>
              <a:gd name="T30" fmla="*/ 2147483647 w 98"/>
              <a:gd name="T31" fmla="*/ 2147483647 h 92"/>
              <a:gd name="T32" fmla="*/ 2147483647 w 98"/>
              <a:gd name="T33" fmla="*/ 2147483647 h 92"/>
              <a:gd name="T34" fmla="*/ 2147483647 w 98"/>
              <a:gd name="T35" fmla="*/ 2147483647 h 92"/>
              <a:gd name="T36" fmla="*/ 0 w 98"/>
              <a:gd name="T37" fmla="*/ 2147483647 h 92"/>
              <a:gd name="T38" fmla="*/ 0 w 98"/>
              <a:gd name="T39" fmla="*/ 2147483647 h 92"/>
              <a:gd name="T40" fmla="*/ 2147483647 w 98"/>
              <a:gd name="T41" fmla="*/ 2147483647 h 92"/>
              <a:gd name="T42" fmla="*/ 2147483647 w 98"/>
              <a:gd name="T43" fmla="*/ 2147483647 h 92"/>
              <a:gd name="T44" fmla="*/ 2147483647 w 98"/>
              <a:gd name="T45" fmla="*/ 2147483647 h 92"/>
              <a:gd name="T46" fmla="*/ 2147483647 w 98"/>
              <a:gd name="T47" fmla="*/ 2147483647 h 92"/>
              <a:gd name="T48" fmla="*/ 0 w 98"/>
              <a:gd name="T49" fmla="*/ 2147483647 h 92"/>
              <a:gd name="T50" fmla="*/ 2147483647 w 98"/>
              <a:gd name="T51" fmla="*/ 2147483647 h 92"/>
              <a:gd name="T52" fmla="*/ 2147483647 w 98"/>
              <a:gd name="T53" fmla="*/ 2147483647 h 92"/>
              <a:gd name="T54" fmla="*/ 2147483647 w 98"/>
              <a:gd name="T55" fmla="*/ 2147483647 h 92"/>
              <a:gd name="T56" fmla="*/ 2147483647 w 98"/>
              <a:gd name="T57" fmla="*/ 2147483647 h 92"/>
              <a:gd name="T58" fmla="*/ 2147483647 w 98"/>
              <a:gd name="T59" fmla="*/ 2147483647 h 92"/>
              <a:gd name="T60" fmla="*/ 2147483647 w 98"/>
              <a:gd name="T61" fmla="*/ 2147483647 h 92"/>
              <a:gd name="T62" fmla="*/ 2147483647 w 98"/>
              <a:gd name="T63" fmla="*/ 2147483647 h 9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8" h="92">
                <a:moveTo>
                  <a:pt x="66" y="15"/>
                </a:moveTo>
                <a:cubicBezTo>
                  <a:pt x="66" y="6"/>
                  <a:pt x="59" y="0"/>
                  <a:pt x="5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9" y="0"/>
                  <a:pt x="32" y="6"/>
                  <a:pt x="32" y="15"/>
                </a:cubicBezTo>
                <a:cubicBezTo>
                  <a:pt x="32" y="20"/>
                  <a:pt x="32" y="20"/>
                  <a:pt x="32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92"/>
                  <a:pt x="25" y="92"/>
                  <a:pt x="25" y="92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20"/>
                  <a:pt x="73" y="20"/>
                  <a:pt x="73" y="20"/>
                </a:cubicBezTo>
                <a:cubicBezTo>
                  <a:pt x="66" y="20"/>
                  <a:pt x="66" y="20"/>
                  <a:pt x="66" y="20"/>
                </a:cubicBezTo>
                <a:lnTo>
                  <a:pt x="66" y="15"/>
                </a:lnTo>
                <a:close/>
                <a:moveTo>
                  <a:pt x="60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0"/>
                  <a:pt x="42" y="5"/>
                  <a:pt x="47" y="5"/>
                </a:cubicBezTo>
                <a:cubicBezTo>
                  <a:pt x="51" y="5"/>
                  <a:pt x="51" y="5"/>
                  <a:pt x="51" y="5"/>
                </a:cubicBezTo>
                <a:cubicBezTo>
                  <a:pt x="56" y="5"/>
                  <a:pt x="60" y="10"/>
                  <a:pt x="60" y="15"/>
                </a:cubicBezTo>
                <a:lnTo>
                  <a:pt x="60" y="20"/>
                </a:lnTo>
                <a:close/>
                <a:moveTo>
                  <a:pt x="0" y="33"/>
                </a:moveTo>
                <a:cubicBezTo>
                  <a:pt x="0" y="79"/>
                  <a:pt x="0" y="79"/>
                  <a:pt x="0" y="79"/>
                </a:cubicBezTo>
                <a:cubicBezTo>
                  <a:pt x="0" y="86"/>
                  <a:pt x="6" y="92"/>
                  <a:pt x="14" y="92"/>
                </a:cubicBezTo>
                <a:cubicBezTo>
                  <a:pt x="14" y="92"/>
                  <a:pt x="14" y="92"/>
                  <a:pt x="14" y="92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6" y="20"/>
                  <a:pt x="0" y="26"/>
                  <a:pt x="0" y="33"/>
                </a:cubicBezTo>
                <a:close/>
                <a:moveTo>
                  <a:pt x="84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92" y="92"/>
                  <a:pt x="98" y="86"/>
                  <a:pt x="98" y="79"/>
                </a:cubicBezTo>
                <a:cubicBezTo>
                  <a:pt x="98" y="33"/>
                  <a:pt x="98" y="33"/>
                  <a:pt x="98" y="33"/>
                </a:cubicBezTo>
                <a:cubicBezTo>
                  <a:pt x="98" y="26"/>
                  <a:pt x="92" y="20"/>
                  <a:pt x="84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6235958" y="1278974"/>
            <a:ext cx="4601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充分的了解每个项目的需求及实际使用场景，跟产品经理详细沟通，并及时按照用户的反馈，进行系统的优化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在所参与的项目中，学习此项目的各个流程节点的重点，难点。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在网络改造及系统部署时，充分参与各阶段的分析、讨论。站在用户的真实使用场景，以及管理角度。在保障用户正常使用的情况下，完成改造及部署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6262912" y="97119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提升效率，努力学习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8325" y="2252663"/>
            <a:ext cx="8513763" cy="2351088"/>
          </a:xfrm>
          <a:prstGeom prst="rect">
            <a:avLst/>
          </a:prstGeom>
          <a:solidFill>
            <a:srgbClr val="FFFFFF">
              <a:alpha val="7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75000" y="3810001"/>
            <a:ext cx="637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14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If we did all the things we are capable of doing, we would literally astound </a:t>
            </a:r>
            <a:r>
              <a:rPr lang="en-US" altLang="zh-CN" sz="1400" noProof="1" smtClean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ourselves</a:t>
            </a:r>
            <a:endParaRPr lang="en-US" altLang="zh-CN" sz="1400" strike="noStrike" noProof="1">
              <a:solidFill>
                <a:schemeClr val="tx1">
                  <a:lumMod val="75000"/>
                  <a:lumOff val="25000"/>
                  <a:alpha val="89000"/>
                </a:schemeClr>
              </a:solidFill>
              <a:latin typeface="+mn-lt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8675" name="文本框 5"/>
          <p:cNvSpPr txBox="1"/>
          <p:nvPr/>
        </p:nvSpPr>
        <p:spPr>
          <a:xfrm>
            <a:off x="3000375" y="31146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r>
              <a:rPr lang="zh-CN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altLang="en-US" sz="4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6" name="文本框 3"/>
          <p:cNvSpPr txBox="1"/>
          <p:nvPr/>
        </p:nvSpPr>
        <p:spPr>
          <a:xfrm>
            <a:off x="5886768" y="2363153"/>
            <a:ext cx="955675" cy="1014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600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</a:rPr>
              <a:t>03</a:t>
            </a:r>
          </a:p>
        </p:txBody>
      </p:sp>
      <p:sp>
        <p:nvSpPr>
          <p:cNvPr id="19463" name="Shape 209"/>
          <p:cNvSpPr>
            <a:spLocks noChangeShapeType="1"/>
          </p:cNvSpPr>
          <p:nvPr/>
        </p:nvSpPr>
        <p:spPr bwMode="auto">
          <a:xfrm flipV="1">
            <a:off x="10007600" y="3165475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  <p:sp>
        <p:nvSpPr>
          <p:cNvPr id="19465" name="Shape 211"/>
          <p:cNvSpPr>
            <a:spLocks noChangeShapeType="1"/>
          </p:cNvSpPr>
          <p:nvPr/>
        </p:nvSpPr>
        <p:spPr bwMode="auto">
          <a:xfrm flipV="1">
            <a:off x="2222500" y="3163888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0" name="组合 22"/>
          <p:cNvGrpSpPr/>
          <p:nvPr/>
        </p:nvGrpSpPr>
        <p:grpSpPr>
          <a:xfrm>
            <a:off x="544513" y="292100"/>
            <a:ext cx="2564471" cy="555625"/>
            <a:chOff x="857" y="459"/>
            <a:chExt cx="4039" cy="876"/>
          </a:xfrm>
        </p:grpSpPr>
        <p:sp>
          <p:nvSpPr>
            <p:cNvPr id="21531" name="矩形 1"/>
            <p:cNvSpPr/>
            <p:nvPr/>
          </p:nvSpPr>
          <p:spPr>
            <a:xfrm>
              <a:off x="1777" y="568"/>
              <a:ext cx="3119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部门层级化管理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1533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Freeform 43"/>
          <p:cNvSpPr/>
          <p:nvPr/>
        </p:nvSpPr>
        <p:spPr bwMode="auto">
          <a:xfrm>
            <a:off x="1159185" y="5109527"/>
            <a:ext cx="645160" cy="685165"/>
          </a:xfrm>
          <a:custGeom>
            <a:avLst/>
            <a:gdLst>
              <a:gd name="T0" fmla="*/ 186657 w 69"/>
              <a:gd name="T1" fmla="*/ 0 h 68"/>
              <a:gd name="T2" fmla="*/ 168298 w 69"/>
              <a:gd name="T3" fmla="*/ 9245 h 68"/>
              <a:gd name="T4" fmla="*/ 107098 w 69"/>
              <a:gd name="T5" fmla="*/ 70877 h 68"/>
              <a:gd name="T6" fmla="*/ 42839 w 69"/>
              <a:gd name="T7" fmla="*/ 9245 h 68"/>
              <a:gd name="T8" fmla="*/ 27540 w 69"/>
              <a:gd name="T9" fmla="*/ 0 h 68"/>
              <a:gd name="T10" fmla="*/ 9180 w 69"/>
              <a:gd name="T11" fmla="*/ 9245 h 68"/>
              <a:gd name="T12" fmla="*/ 9180 w 69"/>
              <a:gd name="T13" fmla="*/ 43143 h 68"/>
              <a:gd name="T14" fmla="*/ 73439 w 69"/>
              <a:gd name="T15" fmla="*/ 104775 h 68"/>
              <a:gd name="T16" fmla="*/ 9180 w 69"/>
              <a:gd name="T17" fmla="*/ 169489 h 68"/>
              <a:gd name="T18" fmla="*/ 9180 w 69"/>
              <a:gd name="T19" fmla="*/ 203387 h 68"/>
              <a:gd name="T20" fmla="*/ 27540 w 69"/>
              <a:gd name="T21" fmla="*/ 209550 h 68"/>
              <a:gd name="T22" fmla="*/ 42839 w 69"/>
              <a:gd name="T23" fmla="*/ 203387 h 68"/>
              <a:gd name="T24" fmla="*/ 107098 w 69"/>
              <a:gd name="T25" fmla="*/ 138673 h 68"/>
              <a:gd name="T26" fmla="*/ 168298 w 69"/>
              <a:gd name="T27" fmla="*/ 203387 h 68"/>
              <a:gd name="T28" fmla="*/ 186657 w 69"/>
              <a:gd name="T29" fmla="*/ 209550 h 68"/>
              <a:gd name="T30" fmla="*/ 201957 w 69"/>
              <a:gd name="T31" fmla="*/ 203387 h 68"/>
              <a:gd name="T32" fmla="*/ 201957 w 69"/>
              <a:gd name="T33" fmla="*/ 169489 h 68"/>
              <a:gd name="T34" fmla="*/ 140758 w 69"/>
              <a:gd name="T35" fmla="*/ 104775 h 68"/>
              <a:gd name="T36" fmla="*/ 201957 w 69"/>
              <a:gd name="T37" fmla="*/ 43143 h 68"/>
              <a:gd name="T38" fmla="*/ 201957 w 69"/>
              <a:gd name="T39" fmla="*/ 9245 h 68"/>
              <a:gd name="T40" fmla="*/ 186657 w 69"/>
              <a:gd name="T41" fmla="*/ 0 h 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9" h="68">
                <a:moveTo>
                  <a:pt x="61" y="0"/>
                </a:moveTo>
                <a:cubicBezTo>
                  <a:pt x="59" y="0"/>
                  <a:pt x="57" y="1"/>
                  <a:pt x="55" y="3"/>
                </a:cubicBezTo>
                <a:cubicBezTo>
                  <a:pt x="35" y="23"/>
                  <a:pt x="35" y="23"/>
                  <a:pt x="35" y="23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1"/>
                  <a:pt x="11" y="0"/>
                  <a:pt x="9" y="0"/>
                </a:cubicBezTo>
                <a:cubicBezTo>
                  <a:pt x="7" y="0"/>
                  <a:pt x="5" y="1"/>
                  <a:pt x="3" y="3"/>
                </a:cubicBezTo>
                <a:cubicBezTo>
                  <a:pt x="0" y="6"/>
                  <a:pt x="0" y="11"/>
                  <a:pt x="3" y="14"/>
                </a:cubicBezTo>
                <a:cubicBezTo>
                  <a:pt x="24" y="34"/>
                  <a:pt x="24" y="34"/>
                  <a:pt x="24" y="34"/>
                </a:cubicBezTo>
                <a:cubicBezTo>
                  <a:pt x="3" y="55"/>
                  <a:pt x="3" y="55"/>
                  <a:pt x="3" y="55"/>
                </a:cubicBezTo>
                <a:cubicBezTo>
                  <a:pt x="0" y="58"/>
                  <a:pt x="0" y="63"/>
                  <a:pt x="3" y="66"/>
                </a:cubicBezTo>
                <a:cubicBezTo>
                  <a:pt x="5" y="67"/>
                  <a:pt x="7" y="68"/>
                  <a:pt x="9" y="68"/>
                </a:cubicBezTo>
                <a:cubicBezTo>
                  <a:pt x="11" y="68"/>
                  <a:pt x="13" y="67"/>
                  <a:pt x="14" y="66"/>
                </a:cubicBezTo>
                <a:cubicBezTo>
                  <a:pt x="35" y="45"/>
                  <a:pt x="35" y="45"/>
                  <a:pt x="35" y="45"/>
                </a:cubicBezTo>
                <a:cubicBezTo>
                  <a:pt x="55" y="66"/>
                  <a:pt x="55" y="66"/>
                  <a:pt x="55" y="66"/>
                </a:cubicBezTo>
                <a:cubicBezTo>
                  <a:pt x="57" y="67"/>
                  <a:pt x="59" y="68"/>
                  <a:pt x="61" y="68"/>
                </a:cubicBezTo>
                <a:cubicBezTo>
                  <a:pt x="63" y="68"/>
                  <a:pt x="65" y="67"/>
                  <a:pt x="66" y="66"/>
                </a:cubicBezTo>
                <a:cubicBezTo>
                  <a:pt x="69" y="63"/>
                  <a:pt x="69" y="58"/>
                  <a:pt x="66" y="55"/>
                </a:cubicBezTo>
                <a:cubicBezTo>
                  <a:pt x="46" y="34"/>
                  <a:pt x="46" y="34"/>
                  <a:pt x="46" y="34"/>
                </a:cubicBezTo>
                <a:cubicBezTo>
                  <a:pt x="66" y="14"/>
                  <a:pt x="66" y="14"/>
                  <a:pt x="66" y="14"/>
                </a:cubicBezTo>
                <a:cubicBezTo>
                  <a:pt x="69" y="11"/>
                  <a:pt x="69" y="6"/>
                  <a:pt x="66" y="3"/>
                </a:cubicBezTo>
                <a:cubicBezTo>
                  <a:pt x="65" y="1"/>
                  <a:pt x="63" y="0"/>
                  <a:pt x="61" y="0"/>
                </a:cubicBezTo>
              </a:path>
            </a:pathLst>
          </a:cu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8" name="Freeform 27"/>
          <p:cNvSpPr/>
          <p:nvPr/>
        </p:nvSpPr>
        <p:spPr bwMode="auto">
          <a:xfrm>
            <a:off x="10113645" y="5115877"/>
            <a:ext cx="979170" cy="774065"/>
          </a:xfrm>
          <a:custGeom>
            <a:avLst/>
            <a:gdLst>
              <a:gd name="T0" fmla="*/ 224622 w 81"/>
              <a:gd name="T1" fmla="*/ 0 h 58"/>
              <a:gd name="T2" fmla="*/ 206160 w 81"/>
              <a:gd name="T3" fmla="*/ 9197 h 58"/>
              <a:gd name="T4" fmla="*/ 98464 w 81"/>
              <a:gd name="T5" fmla="*/ 119555 h 58"/>
              <a:gd name="T6" fmla="*/ 43078 w 81"/>
              <a:gd name="T7" fmla="*/ 70507 h 58"/>
              <a:gd name="T8" fmla="*/ 27693 w 81"/>
              <a:gd name="T9" fmla="*/ 61310 h 58"/>
              <a:gd name="T10" fmla="*/ 9231 w 81"/>
              <a:gd name="T11" fmla="*/ 70507 h 58"/>
              <a:gd name="T12" fmla="*/ 9231 w 81"/>
              <a:gd name="T13" fmla="*/ 104228 h 58"/>
              <a:gd name="T14" fmla="*/ 76925 w 81"/>
              <a:gd name="T15" fmla="*/ 165538 h 58"/>
              <a:gd name="T16" fmla="*/ 83079 w 81"/>
              <a:gd name="T17" fmla="*/ 171669 h 58"/>
              <a:gd name="T18" fmla="*/ 89233 w 81"/>
              <a:gd name="T19" fmla="*/ 174734 h 58"/>
              <a:gd name="T20" fmla="*/ 98464 w 81"/>
              <a:gd name="T21" fmla="*/ 177800 h 58"/>
              <a:gd name="T22" fmla="*/ 98464 w 81"/>
              <a:gd name="T23" fmla="*/ 177800 h 58"/>
              <a:gd name="T24" fmla="*/ 98464 w 81"/>
              <a:gd name="T25" fmla="*/ 177800 h 58"/>
              <a:gd name="T26" fmla="*/ 110772 w 81"/>
              <a:gd name="T27" fmla="*/ 174734 h 58"/>
              <a:gd name="T28" fmla="*/ 120003 w 81"/>
              <a:gd name="T29" fmla="*/ 168603 h 58"/>
              <a:gd name="T30" fmla="*/ 123080 w 81"/>
              <a:gd name="T31" fmla="*/ 165538 h 58"/>
              <a:gd name="T32" fmla="*/ 123080 w 81"/>
              <a:gd name="T33" fmla="*/ 165538 h 58"/>
              <a:gd name="T34" fmla="*/ 240007 w 81"/>
              <a:gd name="T35" fmla="*/ 42917 h 58"/>
              <a:gd name="T36" fmla="*/ 240007 w 81"/>
              <a:gd name="T37" fmla="*/ 9197 h 58"/>
              <a:gd name="T38" fmla="*/ 224622 w 81"/>
              <a:gd name="T39" fmla="*/ 0 h 5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1" h="58">
                <a:moveTo>
                  <a:pt x="73" y="0"/>
                </a:moveTo>
                <a:cubicBezTo>
                  <a:pt x="71" y="0"/>
                  <a:pt x="69" y="1"/>
                  <a:pt x="67" y="3"/>
                </a:cubicBezTo>
                <a:cubicBezTo>
                  <a:pt x="32" y="39"/>
                  <a:pt x="32" y="39"/>
                  <a:pt x="32" y="39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1"/>
                  <a:pt x="11" y="20"/>
                  <a:pt x="9" y="20"/>
                </a:cubicBezTo>
                <a:cubicBezTo>
                  <a:pt x="7" y="20"/>
                  <a:pt x="5" y="21"/>
                  <a:pt x="3" y="23"/>
                </a:cubicBezTo>
                <a:cubicBezTo>
                  <a:pt x="0" y="26"/>
                  <a:pt x="0" y="31"/>
                  <a:pt x="3" y="3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6" y="55"/>
                  <a:pt x="27" y="56"/>
                </a:cubicBezTo>
                <a:cubicBezTo>
                  <a:pt x="27" y="56"/>
                  <a:pt x="28" y="56"/>
                  <a:pt x="29" y="57"/>
                </a:cubicBezTo>
                <a:cubicBezTo>
                  <a:pt x="30" y="57"/>
                  <a:pt x="31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4" y="58"/>
                  <a:pt x="35" y="57"/>
                  <a:pt x="36" y="57"/>
                </a:cubicBezTo>
                <a:cubicBezTo>
                  <a:pt x="37" y="56"/>
                  <a:pt x="38" y="56"/>
                  <a:pt x="39" y="55"/>
                </a:cubicBezTo>
                <a:cubicBezTo>
                  <a:pt x="39" y="55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78" y="14"/>
                  <a:pt x="78" y="14"/>
                  <a:pt x="78" y="14"/>
                </a:cubicBezTo>
                <a:cubicBezTo>
                  <a:pt x="81" y="11"/>
                  <a:pt x="81" y="6"/>
                  <a:pt x="78" y="3"/>
                </a:cubicBezTo>
                <a:cubicBezTo>
                  <a:pt x="77" y="1"/>
                  <a:pt x="75" y="0"/>
                  <a:pt x="7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73" y="2238952"/>
            <a:ext cx="5438095" cy="4619048"/>
          </a:xfrm>
          <a:prstGeom prst="rect">
            <a:avLst/>
          </a:prstGeom>
        </p:spPr>
      </p:pic>
      <p:sp>
        <p:nvSpPr>
          <p:cNvPr id="19" name="TextBox 23"/>
          <p:cNvSpPr txBox="1"/>
          <p:nvPr/>
        </p:nvSpPr>
        <p:spPr>
          <a:xfrm>
            <a:off x="1054360" y="1278974"/>
            <a:ext cx="581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经过优化后，可以支持无限层级，并支持以后其他系统的拓展及调用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1081314" y="9711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部门功能优化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62" y="1463279"/>
            <a:ext cx="7904762" cy="5200000"/>
          </a:xfrm>
          <a:prstGeom prst="rect">
            <a:avLst/>
          </a:prstGeom>
        </p:spPr>
      </p:pic>
      <p:grpSp>
        <p:nvGrpSpPr>
          <p:cNvPr id="21530" name="组合 22"/>
          <p:cNvGrpSpPr/>
          <p:nvPr/>
        </p:nvGrpSpPr>
        <p:grpSpPr>
          <a:xfrm>
            <a:off x="544513" y="292100"/>
            <a:ext cx="2307960" cy="555625"/>
            <a:chOff x="857" y="459"/>
            <a:chExt cx="3635" cy="876"/>
          </a:xfrm>
        </p:grpSpPr>
        <p:sp>
          <p:nvSpPr>
            <p:cNvPr id="21531" name="矩形 1"/>
            <p:cNvSpPr/>
            <p:nvPr/>
          </p:nvSpPr>
          <p:spPr>
            <a:xfrm>
              <a:off x="1777" y="568"/>
              <a:ext cx="2715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交易网段划分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1533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" name="Freeform 27"/>
          <p:cNvSpPr/>
          <p:nvPr/>
        </p:nvSpPr>
        <p:spPr bwMode="auto">
          <a:xfrm>
            <a:off x="10113645" y="5115877"/>
            <a:ext cx="979170" cy="774065"/>
          </a:xfrm>
          <a:custGeom>
            <a:avLst/>
            <a:gdLst>
              <a:gd name="T0" fmla="*/ 224622 w 81"/>
              <a:gd name="T1" fmla="*/ 0 h 58"/>
              <a:gd name="T2" fmla="*/ 206160 w 81"/>
              <a:gd name="T3" fmla="*/ 9197 h 58"/>
              <a:gd name="T4" fmla="*/ 98464 w 81"/>
              <a:gd name="T5" fmla="*/ 119555 h 58"/>
              <a:gd name="T6" fmla="*/ 43078 w 81"/>
              <a:gd name="T7" fmla="*/ 70507 h 58"/>
              <a:gd name="T8" fmla="*/ 27693 w 81"/>
              <a:gd name="T9" fmla="*/ 61310 h 58"/>
              <a:gd name="T10" fmla="*/ 9231 w 81"/>
              <a:gd name="T11" fmla="*/ 70507 h 58"/>
              <a:gd name="T12" fmla="*/ 9231 w 81"/>
              <a:gd name="T13" fmla="*/ 104228 h 58"/>
              <a:gd name="T14" fmla="*/ 76925 w 81"/>
              <a:gd name="T15" fmla="*/ 165538 h 58"/>
              <a:gd name="T16" fmla="*/ 83079 w 81"/>
              <a:gd name="T17" fmla="*/ 171669 h 58"/>
              <a:gd name="T18" fmla="*/ 89233 w 81"/>
              <a:gd name="T19" fmla="*/ 174734 h 58"/>
              <a:gd name="T20" fmla="*/ 98464 w 81"/>
              <a:gd name="T21" fmla="*/ 177800 h 58"/>
              <a:gd name="T22" fmla="*/ 98464 w 81"/>
              <a:gd name="T23" fmla="*/ 177800 h 58"/>
              <a:gd name="T24" fmla="*/ 98464 w 81"/>
              <a:gd name="T25" fmla="*/ 177800 h 58"/>
              <a:gd name="T26" fmla="*/ 110772 w 81"/>
              <a:gd name="T27" fmla="*/ 174734 h 58"/>
              <a:gd name="T28" fmla="*/ 120003 w 81"/>
              <a:gd name="T29" fmla="*/ 168603 h 58"/>
              <a:gd name="T30" fmla="*/ 123080 w 81"/>
              <a:gd name="T31" fmla="*/ 165538 h 58"/>
              <a:gd name="T32" fmla="*/ 123080 w 81"/>
              <a:gd name="T33" fmla="*/ 165538 h 58"/>
              <a:gd name="T34" fmla="*/ 240007 w 81"/>
              <a:gd name="T35" fmla="*/ 42917 h 58"/>
              <a:gd name="T36" fmla="*/ 240007 w 81"/>
              <a:gd name="T37" fmla="*/ 9197 h 58"/>
              <a:gd name="T38" fmla="*/ 224622 w 81"/>
              <a:gd name="T39" fmla="*/ 0 h 5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1" h="58">
                <a:moveTo>
                  <a:pt x="73" y="0"/>
                </a:moveTo>
                <a:cubicBezTo>
                  <a:pt x="71" y="0"/>
                  <a:pt x="69" y="1"/>
                  <a:pt x="67" y="3"/>
                </a:cubicBezTo>
                <a:cubicBezTo>
                  <a:pt x="32" y="39"/>
                  <a:pt x="32" y="39"/>
                  <a:pt x="32" y="39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1"/>
                  <a:pt x="11" y="20"/>
                  <a:pt x="9" y="20"/>
                </a:cubicBezTo>
                <a:cubicBezTo>
                  <a:pt x="7" y="20"/>
                  <a:pt x="5" y="21"/>
                  <a:pt x="3" y="23"/>
                </a:cubicBezTo>
                <a:cubicBezTo>
                  <a:pt x="0" y="26"/>
                  <a:pt x="0" y="31"/>
                  <a:pt x="3" y="3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6" y="55"/>
                  <a:pt x="27" y="56"/>
                </a:cubicBezTo>
                <a:cubicBezTo>
                  <a:pt x="27" y="56"/>
                  <a:pt x="28" y="56"/>
                  <a:pt x="29" y="57"/>
                </a:cubicBezTo>
                <a:cubicBezTo>
                  <a:pt x="30" y="57"/>
                  <a:pt x="31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4" y="58"/>
                  <a:pt x="35" y="57"/>
                  <a:pt x="36" y="57"/>
                </a:cubicBezTo>
                <a:cubicBezTo>
                  <a:pt x="37" y="56"/>
                  <a:pt x="38" y="56"/>
                  <a:pt x="39" y="55"/>
                </a:cubicBezTo>
                <a:cubicBezTo>
                  <a:pt x="39" y="55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78" y="14"/>
                  <a:pt x="78" y="14"/>
                  <a:pt x="78" y="14"/>
                </a:cubicBezTo>
                <a:cubicBezTo>
                  <a:pt x="81" y="11"/>
                  <a:pt x="81" y="6"/>
                  <a:pt x="78" y="3"/>
                </a:cubicBezTo>
                <a:cubicBezTo>
                  <a:pt x="77" y="1"/>
                  <a:pt x="75" y="0"/>
                  <a:pt x="7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7354389" y="1434361"/>
            <a:ext cx="46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经过详细的讨论及规划，只在打造一个既符合监管要求，又能保证业务的正常运行。同时还能兼顾网络安全的一个网络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10720795" y="115550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交易网段规划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5726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1645920" y="3681730"/>
            <a:ext cx="648176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49095" y="3836353"/>
            <a:ext cx="648176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4" name="组合 22"/>
          <p:cNvGrpSpPr/>
          <p:nvPr/>
        </p:nvGrpSpPr>
        <p:grpSpPr>
          <a:xfrm>
            <a:off x="544513" y="292100"/>
            <a:ext cx="2798762" cy="555625"/>
            <a:chOff x="857" y="459"/>
            <a:chExt cx="4408" cy="876"/>
          </a:xfrm>
        </p:grpSpPr>
        <p:sp>
          <p:nvSpPr>
            <p:cNvPr id="23565" name="矩形 6"/>
            <p:cNvSpPr/>
            <p:nvPr/>
          </p:nvSpPr>
          <p:spPr>
            <a:xfrm>
              <a:off x="1777" y="568"/>
              <a:ext cx="34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请在此处输入标题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67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Box 23"/>
          <p:cNvSpPr txBox="1"/>
          <p:nvPr/>
        </p:nvSpPr>
        <p:spPr>
          <a:xfrm>
            <a:off x="1568450" y="2665730"/>
            <a:ext cx="62718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1582232" y="2427891"/>
            <a:ext cx="1561465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1567815" y="4072890"/>
            <a:ext cx="62718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</a:t>
            </a:r>
          </a:p>
        </p:txBody>
      </p:sp>
      <p:sp>
        <p:nvSpPr>
          <p:cNvPr id="5" name="TextBox 24"/>
          <p:cNvSpPr txBox="1"/>
          <p:nvPr/>
        </p:nvSpPr>
        <p:spPr>
          <a:xfrm>
            <a:off x="1588582" y="3835051"/>
            <a:ext cx="1548765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8" name="左弧形箭头 7"/>
          <p:cNvSpPr/>
          <p:nvPr/>
        </p:nvSpPr>
        <p:spPr>
          <a:xfrm>
            <a:off x="8991600" y="3332480"/>
            <a:ext cx="730885" cy="1216660"/>
          </a:xfrm>
          <a:prstGeom prst="curv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9966325" y="2747010"/>
            <a:ext cx="730885" cy="1216660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34880" y="2914015"/>
            <a:ext cx="50609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216390" y="3453130"/>
            <a:ext cx="487045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43"/>
          <p:cNvSpPr/>
          <p:nvPr/>
        </p:nvSpPr>
        <p:spPr>
          <a:xfrm>
            <a:off x="6560820" y="2446655"/>
            <a:ext cx="1542415" cy="279400"/>
          </a:xfrm>
          <a:prstGeom prst="roundRect">
            <a:avLst>
              <a:gd name="adj" fmla="val 468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id-ID" sz="1560" strike="noStrike" noProof="1"/>
          </a:p>
        </p:txBody>
      </p:sp>
      <p:cxnSp>
        <p:nvCxnSpPr>
          <p:cNvPr id="43" name="直接连接符 42"/>
          <p:cNvCxnSpPr/>
          <p:nvPr/>
        </p:nvCxnSpPr>
        <p:spPr>
          <a:xfrm>
            <a:off x="6569075" y="3345180"/>
            <a:ext cx="368776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569075" y="4031615"/>
            <a:ext cx="1542415" cy="279400"/>
          </a:xfrm>
          <a:prstGeom prst="roundRect">
            <a:avLst>
              <a:gd name="adj" fmla="val 468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id-ID" sz="1560" strike="noStrike" noProof="1"/>
          </a:p>
        </p:txBody>
      </p:sp>
      <p:cxnSp>
        <p:nvCxnSpPr>
          <p:cNvPr id="48" name="直接连接符 47"/>
          <p:cNvCxnSpPr/>
          <p:nvPr/>
        </p:nvCxnSpPr>
        <p:spPr>
          <a:xfrm>
            <a:off x="6569075" y="4889818"/>
            <a:ext cx="3687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08" name="组合 22"/>
          <p:cNvGrpSpPr/>
          <p:nvPr/>
        </p:nvGrpSpPr>
        <p:grpSpPr>
          <a:xfrm>
            <a:off x="544513" y="292100"/>
            <a:ext cx="2798762" cy="555625"/>
            <a:chOff x="857" y="459"/>
            <a:chExt cx="4408" cy="876"/>
          </a:xfrm>
        </p:grpSpPr>
        <p:sp>
          <p:nvSpPr>
            <p:cNvPr id="24609" name="矩形 1"/>
            <p:cNvSpPr/>
            <p:nvPr/>
          </p:nvSpPr>
          <p:spPr>
            <a:xfrm>
              <a:off x="1777" y="568"/>
              <a:ext cx="34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请在此处输入标题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4611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23"/>
          <p:cNvSpPr txBox="1"/>
          <p:nvPr/>
        </p:nvSpPr>
        <p:spPr>
          <a:xfrm>
            <a:off x="6497955" y="2705100"/>
            <a:ext cx="4897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</a:t>
            </a:r>
          </a:p>
        </p:txBody>
      </p:sp>
      <p:sp>
        <p:nvSpPr>
          <p:cNvPr id="3" name="TextBox 24"/>
          <p:cNvSpPr txBox="1"/>
          <p:nvPr/>
        </p:nvSpPr>
        <p:spPr>
          <a:xfrm>
            <a:off x="6575555" y="2446941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6479540" y="4270375"/>
            <a:ext cx="4897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春风设计坚持创新请输入文字内容简约大气商务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模板千图网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春风设计坚持创新请输入文字内容</a:t>
            </a:r>
          </a:p>
        </p:txBody>
      </p:sp>
      <p:sp>
        <p:nvSpPr>
          <p:cNvPr id="8" name="TextBox 24"/>
          <p:cNvSpPr txBox="1"/>
          <p:nvPr/>
        </p:nvSpPr>
        <p:spPr>
          <a:xfrm>
            <a:off x="6557140" y="4012216"/>
            <a:ext cx="1427480" cy="319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请在此输入文字</a:t>
            </a:r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899160" y="1978025"/>
          <a:ext cx="4389120" cy="321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8325" y="2252663"/>
            <a:ext cx="8513763" cy="2351088"/>
          </a:xfrm>
          <a:prstGeom prst="rect">
            <a:avLst/>
          </a:prstGeom>
          <a:solidFill>
            <a:srgbClr val="FFFFFF">
              <a:alpha val="7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75000" y="3848687"/>
            <a:ext cx="637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1400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Success is not final, failure is not fatal: it is the courage to continue that counts</a:t>
            </a:r>
            <a:endParaRPr lang="en-US" altLang="zh-CN" sz="1400" strike="noStrike" noProof="1">
              <a:solidFill>
                <a:schemeClr val="tx1">
                  <a:lumMod val="75000"/>
                  <a:lumOff val="25000"/>
                  <a:alpha val="89000"/>
                </a:schemeClr>
              </a:solidFill>
              <a:latin typeface="+mn-lt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9699" name="文本框 5"/>
          <p:cNvSpPr txBox="1"/>
          <p:nvPr/>
        </p:nvSpPr>
        <p:spPr>
          <a:xfrm>
            <a:off x="3000375" y="31146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r>
              <a:rPr lang="zh-CN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未来工作展望</a:t>
            </a:r>
            <a:endParaRPr lang="zh-CN" altLang="en-US" sz="4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0" name="文本框 3"/>
          <p:cNvSpPr txBox="1"/>
          <p:nvPr/>
        </p:nvSpPr>
        <p:spPr>
          <a:xfrm>
            <a:off x="5886768" y="2363153"/>
            <a:ext cx="955675" cy="1014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600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19463" name="Shape 209"/>
          <p:cNvSpPr>
            <a:spLocks noChangeShapeType="1"/>
          </p:cNvSpPr>
          <p:nvPr/>
        </p:nvSpPr>
        <p:spPr bwMode="auto">
          <a:xfrm flipV="1">
            <a:off x="10007600" y="3165475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  <p:sp>
        <p:nvSpPr>
          <p:cNvPr id="19465" name="Shape 211"/>
          <p:cNvSpPr>
            <a:spLocks noChangeShapeType="1"/>
          </p:cNvSpPr>
          <p:nvPr/>
        </p:nvSpPr>
        <p:spPr bwMode="auto">
          <a:xfrm flipV="1">
            <a:off x="2222500" y="3163888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1"/>
          <p:cNvSpPr>
            <a:spLocks noChangeArrowheads="1"/>
          </p:cNvSpPr>
          <p:nvPr/>
        </p:nvSpPr>
        <p:spPr bwMode="auto">
          <a:xfrm>
            <a:off x="4775200" y="2252980"/>
            <a:ext cx="2329180" cy="23272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fontAlgn="base"/>
            <a:endParaRPr lang="zh-CN" altLang="zh-CN" sz="16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45" name="Shape 118"/>
          <p:cNvSpPr>
            <a:spLocks noChangeArrowheads="1"/>
          </p:cNvSpPr>
          <p:nvPr/>
        </p:nvSpPr>
        <p:spPr bwMode="auto">
          <a:xfrm>
            <a:off x="8714105" y="2635250"/>
            <a:ext cx="1562100" cy="1562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fontAlgn="base"/>
            <a:endParaRPr lang="zh-CN" altLang="zh-CN" sz="16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48" name="Shape 121"/>
          <p:cNvSpPr>
            <a:spLocks noChangeArrowheads="1"/>
          </p:cNvSpPr>
          <p:nvPr/>
        </p:nvSpPr>
        <p:spPr bwMode="auto">
          <a:xfrm>
            <a:off x="1602105" y="2635250"/>
            <a:ext cx="1562100" cy="1562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fontAlgn="base"/>
            <a:endParaRPr lang="zh-CN" altLang="zh-CN" sz="16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499" name="组合 22"/>
          <p:cNvGrpSpPr/>
          <p:nvPr/>
        </p:nvGrpSpPr>
        <p:grpSpPr>
          <a:xfrm>
            <a:off x="544513" y="292100"/>
            <a:ext cx="3076857" cy="555625"/>
            <a:chOff x="857" y="459"/>
            <a:chExt cx="4846" cy="876"/>
          </a:xfrm>
        </p:grpSpPr>
        <p:sp>
          <p:nvSpPr>
            <p:cNvPr id="20500" name="矩形 6"/>
            <p:cNvSpPr/>
            <p:nvPr/>
          </p:nvSpPr>
          <p:spPr>
            <a:xfrm>
              <a:off x="1777" y="568"/>
              <a:ext cx="3926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目前紧急的几个工作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0502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23"/>
          <p:cNvSpPr txBox="1"/>
          <p:nvPr/>
        </p:nvSpPr>
        <p:spPr>
          <a:xfrm>
            <a:off x="1437770" y="4580005"/>
            <a:ext cx="2014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完成交易内外网的改造，将衡泰系统与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系统联通，并完成衡泰对手方、机构、期货等数据获取。完成中债直连测试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1993473" y="43525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网络改造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23"/>
          <p:cNvSpPr txBox="1"/>
          <p:nvPr/>
        </p:nvSpPr>
        <p:spPr>
          <a:xfrm>
            <a:off x="4932810" y="4879725"/>
            <a:ext cx="201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完成业务跟踪系统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期的上线，完成当日交易提醒的功能调整；完成中标汇总、投标汇总等页面的修改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5488513" y="46522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8488175" y="4519045"/>
            <a:ext cx="201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完成招投标系统、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、共享盘等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迁移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交易网中。完成办公网用户整体迁移到交易网中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9043878" y="42916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服务迁移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353"/>
          <p:cNvSpPr>
            <a:spLocks noEditPoints="1"/>
          </p:cNvSpPr>
          <p:nvPr/>
        </p:nvSpPr>
        <p:spPr bwMode="auto">
          <a:xfrm>
            <a:off x="5356225" y="2844800"/>
            <a:ext cx="1166495" cy="1169035"/>
          </a:xfrm>
          <a:custGeom>
            <a:avLst/>
            <a:gdLst>
              <a:gd name="T0" fmla="*/ 2147483647 w 111"/>
              <a:gd name="T1" fmla="*/ 2147483647 h 109"/>
              <a:gd name="T2" fmla="*/ 2147483647 w 111"/>
              <a:gd name="T3" fmla="*/ 2147483647 h 109"/>
              <a:gd name="T4" fmla="*/ 2147483647 w 111"/>
              <a:gd name="T5" fmla="*/ 2147483647 h 109"/>
              <a:gd name="T6" fmla="*/ 2147483647 w 111"/>
              <a:gd name="T7" fmla="*/ 2147483647 h 109"/>
              <a:gd name="T8" fmla="*/ 2147483647 w 111"/>
              <a:gd name="T9" fmla="*/ 2147483647 h 109"/>
              <a:gd name="T10" fmla="*/ 2147483647 w 111"/>
              <a:gd name="T11" fmla="*/ 2147483647 h 109"/>
              <a:gd name="T12" fmla="*/ 2147483647 w 111"/>
              <a:gd name="T13" fmla="*/ 0 h 109"/>
              <a:gd name="T14" fmla="*/ 2147483647 w 111"/>
              <a:gd name="T15" fmla="*/ 2147483647 h 109"/>
              <a:gd name="T16" fmla="*/ 2147483647 w 111"/>
              <a:gd name="T17" fmla="*/ 2147483647 h 109"/>
              <a:gd name="T18" fmla="*/ 2147483647 w 111"/>
              <a:gd name="T19" fmla="*/ 2147483647 h 109"/>
              <a:gd name="T20" fmla="*/ 2147483647 w 111"/>
              <a:gd name="T21" fmla="*/ 2147483647 h 109"/>
              <a:gd name="T22" fmla="*/ 2147483647 w 111"/>
              <a:gd name="T23" fmla="*/ 2147483647 h 109"/>
              <a:gd name="T24" fmla="*/ 2147483647 w 111"/>
              <a:gd name="T25" fmla="*/ 2147483647 h 109"/>
              <a:gd name="T26" fmla="*/ 2147483647 w 111"/>
              <a:gd name="T27" fmla="*/ 2147483647 h 109"/>
              <a:gd name="T28" fmla="*/ 2147483647 w 111"/>
              <a:gd name="T29" fmla="*/ 2147483647 h 109"/>
              <a:gd name="T30" fmla="*/ 2147483647 w 111"/>
              <a:gd name="T31" fmla="*/ 2147483647 h 109"/>
              <a:gd name="T32" fmla="*/ 2147483647 w 111"/>
              <a:gd name="T33" fmla="*/ 2147483647 h 109"/>
              <a:gd name="T34" fmla="*/ 2147483647 w 111"/>
              <a:gd name="T35" fmla="*/ 2147483647 h 109"/>
              <a:gd name="T36" fmla="*/ 2147483647 w 111"/>
              <a:gd name="T37" fmla="*/ 2147483647 h 109"/>
              <a:gd name="T38" fmla="*/ 2147483647 w 111"/>
              <a:gd name="T39" fmla="*/ 2147483647 h 109"/>
              <a:gd name="T40" fmla="*/ 2147483647 w 111"/>
              <a:gd name="T41" fmla="*/ 2147483647 h 109"/>
              <a:gd name="T42" fmla="*/ 2147483647 w 111"/>
              <a:gd name="T43" fmla="*/ 2147483647 h 109"/>
              <a:gd name="T44" fmla="*/ 2147483647 w 111"/>
              <a:gd name="T45" fmla="*/ 2147483647 h 109"/>
              <a:gd name="T46" fmla="*/ 2147483647 w 111"/>
              <a:gd name="T47" fmla="*/ 2147483647 h 109"/>
              <a:gd name="T48" fmla="*/ 2147483647 w 111"/>
              <a:gd name="T49" fmla="*/ 2147483647 h 109"/>
              <a:gd name="T50" fmla="*/ 2147483647 w 111"/>
              <a:gd name="T51" fmla="*/ 2147483647 h 109"/>
              <a:gd name="T52" fmla="*/ 2147483647 w 111"/>
              <a:gd name="T53" fmla="*/ 2147483647 h 109"/>
              <a:gd name="T54" fmla="*/ 2147483647 w 111"/>
              <a:gd name="T55" fmla="*/ 2147483647 h 109"/>
              <a:gd name="T56" fmla="*/ 2147483647 w 111"/>
              <a:gd name="T57" fmla="*/ 2147483647 h 109"/>
              <a:gd name="T58" fmla="*/ 2147483647 w 111"/>
              <a:gd name="T59" fmla="*/ 2147483647 h 109"/>
              <a:gd name="T60" fmla="*/ 2147483647 w 111"/>
              <a:gd name="T61" fmla="*/ 2147483647 h 109"/>
              <a:gd name="T62" fmla="*/ 2147483647 w 111"/>
              <a:gd name="T63" fmla="*/ 2147483647 h 109"/>
              <a:gd name="T64" fmla="*/ 2147483647 w 111"/>
              <a:gd name="T65" fmla="*/ 0 h 109"/>
              <a:gd name="T66" fmla="*/ 2147483647 w 111"/>
              <a:gd name="T67" fmla="*/ 2147483647 h 109"/>
              <a:gd name="T68" fmla="*/ 2147483647 w 111"/>
              <a:gd name="T69" fmla="*/ 2147483647 h 109"/>
              <a:gd name="T70" fmla="*/ 2147483647 w 111"/>
              <a:gd name="T71" fmla="*/ 2147483647 h 109"/>
              <a:gd name="T72" fmla="*/ 2147483647 w 111"/>
              <a:gd name="T73" fmla="*/ 2147483647 h 109"/>
              <a:gd name="T74" fmla="*/ 2147483647 w 111"/>
              <a:gd name="T75" fmla="*/ 2147483647 h 109"/>
              <a:gd name="T76" fmla="*/ 2147483647 w 111"/>
              <a:gd name="T77" fmla="*/ 2147483647 h 109"/>
              <a:gd name="T78" fmla="*/ 2147483647 w 111"/>
              <a:gd name="T79" fmla="*/ 2147483647 h 109"/>
              <a:gd name="T80" fmla="*/ 2147483647 w 111"/>
              <a:gd name="T81" fmla="*/ 2147483647 h 109"/>
              <a:gd name="T82" fmla="*/ 2147483647 w 111"/>
              <a:gd name="T83" fmla="*/ 2147483647 h 109"/>
              <a:gd name="T84" fmla="*/ 2147483647 w 111"/>
              <a:gd name="T85" fmla="*/ 2147483647 h 109"/>
              <a:gd name="T86" fmla="*/ 2147483647 w 111"/>
              <a:gd name="T87" fmla="*/ 2147483647 h 109"/>
              <a:gd name="T88" fmla="*/ 2147483647 w 111"/>
              <a:gd name="T89" fmla="*/ 2147483647 h 109"/>
              <a:gd name="T90" fmla="*/ 2147483647 w 111"/>
              <a:gd name="T91" fmla="*/ 2147483647 h 109"/>
              <a:gd name="T92" fmla="*/ 2147483647 w 111"/>
              <a:gd name="T93" fmla="*/ 2147483647 h 109"/>
              <a:gd name="T94" fmla="*/ 2147483647 w 111"/>
              <a:gd name="T95" fmla="*/ 0 h 109"/>
              <a:gd name="T96" fmla="*/ 2147483647 w 111"/>
              <a:gd name="T97" fmla="*/ 2147483647 h 109"/>
              <a:gd name="T98" fmla="*/ 2147483647 w 111"/>
              <a:gd name="T99" fmla="*/ 2147483647 h 109"/>
              <a:gd name="T100" fmla="*/ 2147483647 w 111"/>
              <a:gd name="T101" fmla="*/ 2147483647 h 109"/>
              <a:gd name="T102" fmla="*/ 2147483647 w 111"/>
              <a:gd name="T103" fmla="*/ 2147483647 h 109"/>
              <a:gd name="T104" fmla="*/ 2147483647 w 111"/>
              <a:gd name="T105" fmla="*/ 2147483647 h 109"/>
              <a:gd name="T106" fmla="*/ 2147483647 w 111"/>
              <a:gd name="T107" fmla="*/ 2147483647 h 109"/>
              <a:gd name="T108" fmla="*/ 2147483647 w 111"/>
              <a:gd name="T109" fmla="*/ 2147483647 h 109"/>
              <a:gd name="T110" fmla="*/ 2147483647 w 111"/>
              <a:gd name="T111" fmla="*/ 2147483647 h 109"/>
              <a:gd name="T112" fmla="*/ 2147483647 w 111"/>
              <a:gd name="T113" fmla="*/ 2147483647 h 109"/>
              <a:gd name="T114" fmla="*/ 2147483647 w 111"/>
              <a:gd name="T115" fmla="*/ 2147483647 h 109"/>
              <a:gd name="T116" fmla="*/ 2147483647 w 111"/>
              <a:gd name="T117" fmla="*/ 2147483647 h 109"/>
              <a:gd name="T118" fmla="*/ 2147483647 w 111"/>
              <a:gd name="T119" fmla="*/ 2147483647 h 109"/>
              <a:gd name="T120" fmla="*/ 2147483647 w 111"/>
              <a:gd name="T121" fmla="*/ 2147483647 h 109"/>
              <a:gd name="T122" fmla="*/ 2147483647 w 111"/>
              <a:gd name="T123" fmla="*/ 2147483647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1" h="109">
                <a:moveTo>
                  <a:pt x="110" y="42"/>
                </a:move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3"/>
                  <a:pt x="110" y="43"/>
                </a:cubicBezTo>
                <a:cubicBezTo>
                  <a:pt x="110" y="43"/>
                  <a:pt x="110" y="42"/>
                  <a:pt x="110" y="42"/>
                </a:cubicBezTo>
                <a:close/>
                <a:moveTo>
                  <a:pt x="110" y="44"/>
                </a:moveTo>
                <a:cubicBezTo>
                  <a:pt x="111" y="44"/>
                  <a:pt x="111" y="45"/>
                  <a:pt x="111" y="45"/>
                </a:cubicBezTo>
                <a:cubicBezTo>
                  <a:pt x="111" y="44"/>
                  <a:pt x="111" y="44"/>
                  <a:pt x="110" y="44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6" y="28"/>
                  <a:pt x="103" y="24"/>
                  <a:pt x="100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3" y="25"/>
                  <a:pt x="105" y="28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111" y="54"/>
                </a:moveTo>
                <a:cubicBezTo>
                  <a:pt x="111" y="54"/>
                  <a:pt x="111" y="53"/>
                  <a:pt x="111" y="53"/>
                </a:cubicBezTo>
                <a:cubicBezTo>
                  <a:pt x="111" y="53"/>
                  <a:pt x="111" y="53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lose/>
                <a:moveTo>
                  <a:pt x="40" y="105"/>
                </a:moveTo>
                <a:cubicBezTo>
                  <a:pt x="40" y="104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40" y="104"/>
                  <a:pt x="40" y="105"/>
                  <a:pt x="40" y="105"/>
                </a:cubicBezTo>
                <a:cubicBezTo>
                  <a:pt x="34" y="102"/>
                  <a:pt x="28" y="99"/>
                  <a:pt x="23" y="95"/>
                </a:cubicBezTo>
                <a:cubicBezTo>
                  <a:pt x="28" y="100"/>
                  <a:pt x="35" y="103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1" y="105"/>
                  <a:pt x="40" y="105"/>
                </a:cubicBezTo>
                <a:close/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lose/>
                <a:moveTo>
                  <a:pt x="67" y="1"/>
                </a:moveTo>
                <a:cubicBezTo>
                  <a:pt x="67" y="1"/>
                  <a:pt x="68" y="1"/>
                  <a:pt x="67" y="1"/>
                </a:cubicBezTo>
                <a:close/>
                <a:moveTo>
                  <a:pt x="100" y="86"/>
                </a:moveTo>
                <a:cubicBezTo>
                  <a:pt x="94" y="94"/>
                  <a:pt x="86" y="99"/>
                  <a:pt x="78" y="103"/>
                </a:cubicBezTo>
                <a:cubicBezTo>
                  <a:pt x="88" y="99"/>
                  <a:pt x="96" y="94"/>
                  <a:pt x="101" y="86"/>
                </a:cubicBezTo>
                <a:cubicBezTo>
                  <a:pt x="100" y="87"/>
                  <a:pt x="98" y="89"/>
                  <a:pt x="97" y="90"/>
                </a:cubicBezTo>
                <a:cubicBezTo>
                  <a:pt x="98" y="89"/>
                  <a:pt x="99" y="88"/>
                  <a:pt x="100" y="86"/>
                </a:cubicBezTo>
                <a:close/>
                <a:moveTo>
                  <a:pt x="94" y="14"/>
                </a:moveTo>
                <a:cubicBezTo>
                  <a:pt x="94" y="14"/>
                  <a:pt x="94" y="14"/>
                  <a:pt x="94" y="14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72" y="2"/>
                </a:move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lose/>
                <a:moveTo>
                  <a:pt x="87" y="8"/>
                </a:moveTo>
                <a:cubicBezTo>
                  <a:pt x="87" y="8"/>
                  <a:pt x="87" y="8"/>
                  <a:pt x="87" y="8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lose/>
                <a:moveTo>
                  <a:pt x="74" y="17"/>
                </a:moveTo>
                <a:cubicBezTo>
                  <a:pt x="73" y="17"/>
                  <a:pt x="75" y="19"/>
                  <a:pt x="75" y="19"/>
                </a:cubicBezTo>
                <a:cubicBezTo>
                  <a:pt x="76" y="19"/>
                  <a:pt x="75" y="17"/>
                  <a:pt x="74" y="17"/>
                </a:cubicBezTo>
                <a:close/>
                <a:moveTo>
                  <a:pt x="73" y="12"/>
                </a:moveTo>
                <a:cubicBezTo>
                  <a:pt x="72" y="12"/>
                  <a:pt x="72" y="11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2" y="12"/>
                  <a:pt x="73" y="12"/>
                </a:cubicBezTo>
                <a:close/>
                <a:moveTo>
                  <a:pt x="62" y="26"/>
                </a:moveTo>
                <a:cubicBezTo>
                  <a:pt x="63" y="23"/>
                  <a:pt x="63" y="26"/>
                  <a:pt x="64" y="28"/>
                </a:cubicBezTo>
                <a:cubicBezTo>
                  <a:pt x="65" y="27"/>
                  <a:pt x="67" y="20"/>
                  <a:pt x="68" y="20"/>
                </a:cubicBezTo>
                <a:cubicBezTo>
                  <a:pt x="71" y="21"/>
                  <a:pt x="70" y="19"/>
                  <a:pt x="69" y="18"/>
                </a:cubicBezTo>
                <a:cubicBezTo>
                  <a:pt x="69" y="18"/>
                  <a:pt x="69" y="18"/>
                  <a:pt x="6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70" y="18"/>
                  <a:pt x="70" y="18"/>
                </a:cubicBezTo>
                <a:cubicBezTo>
                  <a:pt x="70" y="18"/>
                  <a:pt x="68" y="16"/>
                  <a:pt x="68" y="16"/>
                </a:cubicBezTo>
                <a:cubicBezTo>
                  <a:pt x="68" y="16"/>
                  <a:pt x="69" y="16"/>
                  <a:pt x="69" y="16"/>
                </a:cubicBezTo>
                <a:cubicBezTo>
                  <a:pt x="68" y="14"/>
                  <a:pt x="68" y="10"/>
                  <a:pt x="66" y="11"/>
                </a:cubicBezTo>
                <a:cubicBezTo>
                  <a:pt x="66" y="11"/>
                  <a:pt x="66" y="12"/>
                  <a:pt x="67" y="13"/>
                </a:cubicBezTo>
                <a:cubicBezTo>
                  <a:pt x="66" y="12"/>
                  <a:pt x="66" y="12"/>
                  <a:pt x="66" y="11"/>
                </a:cubicBezTo>
                <a:cubicBezTo>
                  <a:pt x="66" y="12"/>
                  <a:pt x="66" y="12"/>
                  <a:pt x="65" y="12"/>
                </a:cubicBezTo>
                <a:cubicBezTo>
                  <a:pt x="64" y="12"/>
                  <a:pt x="66" y="10"/>
                  <a:pt x="65" y="9"/>
                </a:cubicBezTo>
                <a:cubicBezTo>
                  <a:pt x="64" y="9"/>
                  <a:pt x="63" y="11"/>
                  <a:pt x="63" y="11"/>
                </a:cubicBezTo>
                <a:cubicBezTo>
                  <a:pt x="63" y="10"/>
                  <a:pt x="62" y="10"/>
                  <a:pt x="62" y="12"/>
                </a:cubicBezTo>
                <a:cubicBezTo>
                  <a:pt x="61" y="10"/>
                  <a:pt x="58" y="13"/>
                  <a:pt x="57" y="15"/>
                </a:cubicBezTo>
                <a:cubicBezTo>
                  <a:pt x="57" y="15"/>
                  <a:pt x="60" y="14"/>
                  <a:pt x="60" y="14"/>
                </a:cubicBezTo>
                <a:cubicBezTo>
                  <a:pt x="61" y="16"/>
                  <a:pt x="58" y="18"/>
                  <a:pt x="61" y="17"/>
                </a:cubicBezTo>
                <a:cubicBezTo>
                  <a:pt x="61" y="20"/>
                  <a:pt x="59" y="24"/>
                  <a:pt x="62" y="26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72" y="11"/>
                </a:moveTo>
                <a:cubicBezTo>
                  <a:pt x="73" y="12"/>
                  <a:pt x="74" y="12"/>
                  <a:pt x="75" y="13"/>
                </a:cubicBezTo>
                <a:cubicBezTo>
                  <a:pt x="75" y="12"/>
                  <a:pt x="72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lose/>
                <a:moveTo>
                  <a:pt x="56" y="36"/>
                </a:moveTo>
                <a:cubicBezTo>
                  <a:pt x="56" y="36"/>
                  <a:pt x="57" y="37"/>
                  <a:pt x="59" y="37"/>
                </a:cubicBezTo>
                <a:cubicBezTo>
                  <a:pt x="60" y="37"/>
                  <a:pt x="57" y="32"/>
                  <a:pt x="56" y="32"/>
                </a:cubicBezTo>
                <a:cubicBezTo>
                  <a:pt x="57" y="33"/>
                  <a:pt x="55" y="36"/>
                  <a:pt x="56" y="36"/>
                </a:cubicBezTo>
                <a:close/>
                <a:moveTo>
                  <a:pt x="48" y="11"/>
                </a:moveTo>
                <a:cubicBezTo>
                  <a:pt x="49" y="10"/>
                  <a:pt x="47" y="10"/>
                  <a:pt x="47" y="10"/>
                </a:cubicBezTo>
                <a:cubicBezTo>
                  <a:pt x="42" y="10"/>
                  <a:pt x="46" y="10"/>
                  <a:pt x="45" y="11"/>
                </a:cubicBezTo>
                <a:cubicBezTo>
                  <a:pt x="45" y="11"/>
                  <a:pt x="47" y="11"/>
                  <a:pt x="48" y="11"/>
                </a:cubicBezTo>
                <a:close/>
                <a:moveTo>
                  <a:pt x="52" y="11"/>
                </a:moveTo>
                <a:cubicBezTo>
                  <a:pt x="52" y="11"/>
                  <a:pt x="52" y="11"/>
                  <a:pt x="52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0"/>
                  <a:pt x="52" y="9"/>
                  <a:pt x="53" y="9"/>
                </a:cubicBezTo>
                <a:cubicBezTo>
                  <a:pt x="51" y="9"/>
                  <a:pt x="50" y="9"/>
                  <a:pt x="49" y="10"/>
                </a:cubicBezTo>
                <a:cubicBezTo>
                  <a:pt x="50" y="10"/>
                  <a:pt x="51" y="10"/>
                  <a:pt x="51" y="9"/>
                </a:cubicBezTo>
                <a:cubicBezTo>
                  <a:pt x="51" y="10"/>
                  <a:pt x="47" y="11"/>
                  <a:pt x="47" y="12"/>
                </a:cubicBezTo>
                <a:cubicBezTo>
                  <a:pt x="48" y="12"/>
                  <a:pt x="51" y="12"/>
                  <a:pt x="52" y="11"/>
                </a:cubicBezTo>
                <a:close/>
                <a:moveTo>
                  <a:pt x="51" y="9"/>
                </a:move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9"/>
                </a:cubicBezTo>
                <a:close/>
                <a:moveTo>
                  <a:pt x="48" y="13"/>
                </a:moveTo>
                <a:cubicBezTo>
                  <a:pt x="45" y="11"/>
                  <a:pt x="47" y="14"/>
                  <a:pt x="44" y="14"/>
                </a:cubicBezTo>
                <a:cubicBezTo>
                  <a:pt x="45" y="14"/>
                  <a:pt x="46" y="15"/>
                  <a:pt x="46" y="15"/>
                </a:cubicBezTo>
                <a:cubicBezTo>
                  <a:pt x="47" y="15"/>
                  <a:pt x="48" y="13"/>
                  <a:pt x="48" y="13"/>
                </a:cubicBezTo>
                <a:close/>
                <a:moveTo>
                  <a:pt x="54" y="9"/>
                </a:moveTo>
                <a:cubicBezTo>
                  <a:pt x="54" y="9"/>
                  <a:pt x="53" y="9"/>
                  <a:pt x="53" y="9"/>
                </a:cubicBezTo>
                <a:cubicBezTo>
                  <a:pt x="53" y="9"/>
                  <a:pt x="53" y="10"/>
                  <a:pt x="54" y="9"/>
                </a:cubicBezTo>
                <a:close/>
                <a:moveTo>
                  <a:pt x="40" y="5"/>
                </a:moveTo>
                <a:cubicBezTo>
                  <a:pt x="38" y="6"/>
                  <a:pt x="37" y="6"/>
                  <a:pt x="36" y="6"/>
                </a:cubicBezTo>
                <a:cubicBezTo>
                  <a:pt x="35" y="7"/>
                  <a:pt x="34" y="7"/>
                  <a:pt x="34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4" y="9"/>
                  <a:pt x="34" y="9"/>
                </a:cubicBezTo>
                <a:cubicBezTo>
                  <a:pt x="37" y="6"/>
                  <a:pt x="37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6" y="8"/>
                  <a:pt x="37" y="9"/>
                </a:cubicBezTo>
                <a:cubicBezTo>
                  <a:pt x="36" y="10"/>
                  <a:pt x="32" y="13"/>
                  <a:pt x="33" y="14"/>
                </a:cubicBezTo>
                <a:cubicBezTo>
                  <a:pt x="33" y="15"/>
                  <a:pt x="29" y="15"/>
                  <a:pt x="32" y="15"/>
                </a:cubicBezTo>
                <a:cubicBezTo>
                  <a:pt x="31" y="16"/>
                  <a:pt x="26" y="21"/>
                  <a:pt x="27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3" y="26"/>
                  <a:pt x="10" y="39"/>
                  <a:pt x="17" y="43"/>
                </a:cubicBezTo>
                <a:cubicBezTo>
                  <a:pt x="18" y="44"/>
                  <a:pt x="16" y="35"/>
                  <a:pt x="19" y="35"/>
                </a:cubicBezTo>
                <a:cubicBezTo>
                  <a:pt x="19" y="40"/>
                  <a:pt x="17" y="44"/>
                  <a:pt x="17" y="49"/>
                </a:cubicBezTo>
                <a:cubicBezTo>
                  <a:pt x="17" y="55"/>
                  <a:pt x="19" y="53"/>
                  <a:pt x="21" y="55"/>
                </a:cubicBezTo>
                <a:cubicBezTo>
                  <a:pt x="23" y="56"/>
                  <a:pt x="31" y="67"/>
                  <a:pt x="31" y="69"/>
                </a:cubicBezTo>
                <a:cubicBezTo>
                  <a:pt x="32" y="73"/>
                  <a:pt x="27" y="71"/>
                  <a:pt x="28" y="74"/>
                </a:cubicBezTo>
                <a:cubicBezTo>
                  <a:pt x="29" y="80"/>
                  <a:pt x="30" y="85"/>
                  <a:pt x="36" y="90"/>
                </a:cubicBezTo>
                <a:cubicBezTo>
                  <a:pt x="38" y="92"/>
                  <a:pt x="36" y="99"/>
                  <a:pt x="37" y="100"/>
                </a:cubicBezTo>
                <a:cubicBezTo>
                  <a:pt x="37" y="100"/>
                  <a:pt x="36" y="100"/>
                  <a:pt x="36" y="100"/>
                </a:cubicBezTo>
                <a:cubicBezTo>
                  <a:pt x="37" y="101"/>
                  <a:pt x="37" y="101"/>
                  <a:pt x="38" y="102"/>
                </a:cubicBezTo>
                <a:cubicBezTo>
                  <a:pt x="37" y="102"/>
                  <a:pt x="36" y="102"/>
                  <a:pt x="36" y="102"/>
                </a:cubicBezTo>
                <a:cubicBezTo>
                  <a:pt x="38" y="104"/>
                  <a:pt x="40" y="105"/>
                  <a:pt x="43" y="104"/>
                </a:cubicBezTo>
                <a:cubicBezTo>
                  <a:pt x="43" y="104"/>
                  <a:pt x="42" y="104"/>
                  <a:pt x="41" y="103"/>
                </a:cubicBezTo>
                <a:cubicBezTo>
                  <a:pt x="43" y="103"/>
                  <a:pt x="45" y="103"/>
                  <a:pt x="45" y="102"/>
                </a:cubicBezTo>
                <a:cubicBezTo>
                  <a:pt x="45" y="102"/>
                  <a:pt x="49" y="103"/>
                  <a:pt x="48" y="102"/>
                </a:cubicBezTo>
                <a:cubicBezTo>
                  <a:pt x="48" y="101"/>
                  <a:pt x="47" y="101"/>
                  <a:pt x="47" y="101"/>
                </a:cubicBezTo>
                <a:cubicBezTo>
                  <a:pt x="46" y="101"/>
                  <a:pt x="46" y="100"/>
                  <a:pt x="46" y="100"/>
                </a:cubicBezTo>
                <a:cubicBezTo>
                  <a:pt x="46" y="100"/>
                  <a:pt x="46" y="101"/>
                  <a:pt x="47" y="101"/>
                </a:cubicBezTo>
                <a:cubicBezTo>
                  <a:pt x="50" y="101"/>
                  <a:pt x="59" y="97"/>
                  <a:pt x="57" y="97"/>
                </a:cubicBezTo>
                <a:cubicBezTo>
                  <a:pt x="62" y="96"/>
                  <a:pt x="67" y="94"/>
                  <a:pt x="69" y="87"/>
                </a:cubicBezTo>
                <a:cubicBezTo>
                  <a:pt x="71" y="82"/>
                  <a:pt x="62" y="82"/>
                  <a:pt x="61" y="82"/>
                </a:cubicBezTo>
                <a:cubicBezTo>
                  <a:pt x="61" y="82"/>
                  <a:pt x="52" y="79"/>
                  <a:pt x="53" y="79"/>
                </a:cubicBezTo>
                <a:cubicBezTo>
                  <a:pt x="52" y="77"/>
                  <a:pt x="58" y="79"/>
                  <a:pt x="56" y="76"/>
                </a:cubicBezTo>
                <a:cubicBezTo>
                  <a:pt x="53" y="73"/>
                  <a:pt x="50" y="73"/>
                  <a:pt x="48" y="70"/>
                </a:cubicBezTo>
                <a:cubicBezTo>
                  <a:pt x="45" y="67"/>
                  <a:pt x="39" y="68"/>
                  <a:pt x="39" y="67"/>
                </a:cubicBezTo>
                <a:cubicBezTo>
                  <a:pt x="35" y="63"/>
                  <a:pt x="34" y="68"/>
                  <a:pt x="30" y="64"/>
                </a:cubicBezTo>
                <a:cubicBezTo>
                  <a:pt x="29" y="64"/>
                  <a:pt x="30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6" y="59"/>
                  <a:pt x="29" y="52"/>
                  <a:pt x="29" y="52"/>
                </a:cubicBezTo>
                <a:cubicBezTo>
                  <a:pt x="26" y="50"/>
                  <a:pt x="24" y="54"/>
                  <a:pt x="23" y="52"/>
                </a:cubicBezTo>
                <a:cubicBezTo>
                  <a:pt x="18" y="43"/>
                  <a:pt x="29" y="45"/>
                  <a:pt x="32" y="44"/>
                </a:cubicBezTo>
                <a:cubicBezTo>
                  <a:pt x="34" y="44"/>
                  <a:pt x="33" y="52"/>
                  <a:pt x="35" y="52"/>
                </a:cubicBezTo>
                <a:cubicBezTo>
                  <a:pt x="37" y="51"/>
                  <a:pt x="39" y="42"/>
                  <a:pt x="41" y="40"/>
                </a:cubicBezTo>
                <a:cubicBezTo>
                  <a:pt x="43" y="42"/>
                  <a:pt x="52" y="34"/>
                  <a:pt x="50" y="40"/>
                </a:cubicBezTo>
                <a:cubicBezTo>
                  <a:pt x="51" y="41"/>
                  <a:pt x="54" y="38"/>
                  <a:pt x="53" y="37"/>
                </a:cubicBezTo>
                <a:cubicBezTo>
                  <a:pt x="53" y="36"/>
                  <a:pt x="53" y="35"/>
                  <a:pt x="52" y="34"/>
                </a:cubicBezTo>
                <a:cubicBezTo>
                  <a:pt x="51" y="34"/>
                  <a:pt x="50" y="34"/>
                  <a:pt x="48" y="34"/>
                </a:cubicBezTo>
                <a:cubicBezTo>
                  <a:pt x="52" y="30"/>
                  <a:pt x="58" y="36"/>
                  <a:pt x="56" y="29"/>
                </a:cubicBezTo>
                <a:cubicBezTo>
                  <a:pt x="56" y="27"/>
                  <a:pt x="52" y="23"/>
                  <a:pt x="51" y="23"/>
                </a:cubicBezTo>
                <a:cubicBezTo>
                  <a:pt x="51" y="23"/>
                  <a:pt x="50" y="24"/>
                  <a:pt x="50" y="24"/>
                </a:cubicBezTo>
                <a:cubicBezTo>
                  <a:pt x="50" y="23"/>
                  <a:pt x="51" y="22"/>
                  <a:pt x="50" y="22"/>
                </a:cubicBezTo>
                <a:cubicBezTo>
                  <a:pt x="48" y="23"/>
                  <a:pt x="46" y="29"/>
                  <a:pt x="44" y="29"/>
                </a:cubicBezTo>
                <a:cubicBezTo>
                  <a:pt x="45" y="29"/>
                  <a:pt x="42" y="24"/>
                  <a:pt x="42" y="23"/>
                </a:cubicBezTo>
                <a:cubicBezTo>
                  <a:pt x="40" y="21"/>
                  <a:pt x="44" y="21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49" y="17"/>
                  <a:pt x="49" y="17"/>
                  <a:pt x="48" y="17"/>
                </a:cubicBezTo>
                <a:cubicBezTo>
                  <a:pt x="49" y="16"/>
                  <a:pt x="49" y="16"/>
                  <a:pt x="49" y="15"/>
                </a:cubicBezTo>
                <a:cubicBezTo>
                  <a:pt x="48" y="16"/>
                  <a:pt x="43" y="18"/>
                  <a:pt x="45" y="14"/>
                </a:cubicBezTo>
                <a:cubicBezTo>
                  <a:pt x="41" y="15"/>
                  <a:pt x="42" y="14"/>
                  <a:pt x="43" y="12"/>
                </a:cubicBezTo>
                <a:cubicBezTo>
                  <a:pt x="43" y="11"/>
                  <a:pt x="42" y="12"/>
                  <a:pt x="41" y="12"/>
                </a:cubicBezTo>
                <a:cubicBezTo>
                  <a:pt x="45" y="10"/>
                  <a:pt x="45" y="11"/>
                  <a:pt x="42" y="10"/>
                </a:cubicBezTo>
                <a:cubicBezTo>
                  <a:pt x="43" y="10"/>
                  <a:pt x="44" y="10"/>
                  <a:pt x="45" y="9"/>
                </a:cubicBezTo>
                <a:cubicBezTo>
                  <a:pt x="44" y="10"/>
                  <a:pt x="45" y="8"/>
                  <a:pt x="43" y="8"/>
                </a:cubicBezTo>
                <a:cubicBezTo>
                  <a:pt x="44" y="7"/>
                  <a:pt x="46" y="6"/>
                  <a:pt x="47" y="6"/>
                </a:cubicBezTo>
                <a:cubicBezTo>
                  <a:pt x="46" y="6"/>
                  <a:pt x="45" y="5"/>
                  <a:pt x="45" y="5"/>
                </a:cubicBezTo>
                <a:cubicBezTo>
                  <a:pt x="45" y="5"/>
                  <a:pt x="39" y="7"/>
                  <a:pt x="42" y="5"/>
                </a:cubicBezTo>
                <a:cubicBezTo>
                  <a:pt x="41" y="5"/>
                  <a:pt x="39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50" y="13"/>
                </a:moveTo>
                <a:cubicBezTo>
                  <a:pt x="49" y="13"/>
                  <a:pt x="48" y="14"/>
                  <a:pt x="48" y="15"/>
                </a:cubicBezTo>
                <a:cubicBezTo>
                  <a:pt x="50" y="15"/>
                  <a:pt x="52" y="13"/>
                  <a:pt x="50" y="13"/>
                </a:cubicBezTo>
                <a:close/>
                <a:moveTo>
                  <a:pt x="111" y="52"/>
                </a:moveTo>
                <a:cubicBezTo>
                  <a:pt x="111" y="52"/>
                  <a:pt x="111" y="52"/>
                  <a:pt x="111" y="53"/>
                </a:cubicBezTo>
                <a:cubicBezTo>
                  <a:pt x="111" y="50"/>
                  <a:pt x="111" y="47"/>
                  <a:pt x="111" y="45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5"/>
                  <a:pt x="111" y="45"/>
                  <a:pt x="110" y="44"/>
                </a:cubicBezTo>
                <a:cubicBezTo>
                  <a:pt x="110" y="45"/>
                  <a:pt x="111" y="49"/>
                  <a:pt x="111" y="52"/>
                </a:cubicBezTo>
                <a:close/>
                <a:moveTo>
                  <a:pt x="48" y="20"/>
                </a:moveTo>
                <a:cubicBezTo>
                  <a:pt x="46" y="19"/>
                  <a:pt x="46" y="21"/>
                  <a:pt x="46" y="21"/>
                </a:cubicBezTo>
                <a:cubicBezTo>
                  <a:pt x="47" y="21"/>
                  <a:pt x="48" y="22"/>
                  <a:pt x="49" y="20"/>
                </a:cubicBezTo>
                <a:cubicBezTo>
                  <a:pt x="46" y="20"/>
                  <a:pt x="49" y="20"/>
                  <a:pt x="48" y="20"/>
                </a:cubicBezTo>
                <a:close/>
                <a:moveTo>
                  <a:pt x="56" y="22"/>
                </a:moveTo>
                <a:cubicBezTo>
                  <a:pt x="59" y="23"/>
                  <a:pt x="54" y="16"/>
                  <a:pt x="54" y="16"/>
                </a:cubicBezTo>
                <a:cubicBezTo>
                  <a:pt x="55" y="13"/>
                  <a:pt x="50" y="16"/>
                  <a:pt x="50" y="16"/>
                </a:cubicBezTo>
                <a:cubicBezTo>
                  <a:pt x="54" y="16"/>
                  <a:pt x="51" y="18"/>
                  <a:pt x="50" y="19"/>
                </a:cubicBezTo>
                <a:cubicBezTo>
                  <a:pt x="50" y="19"/>
                  <a:pt x="54" y="24"/>
                  <a:pt x="55" y="23"/>
                </a:cubicBezTo>
                <a:cubicBezTo>
                  <a:pt x="55" y="22"/>
                  <a:pt x="55" y="21"/>
                  <a:pt x="55" y="20"/>
                </a:cubicBezTo>
                <a:cubicBezTo>
                  <a:pt x="56" y="20"/>
                  <a:pt x="56" y="22"/>
                  <a:pt x="56" y="22"/>
                </a:cubicBezTo>
                <a:close/>
                <a:moveTo>
                  <a:pt x="53" y="20"/>
                </a:move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1" y="20"/>
                  <a:pt x="53" y="17"/>
                </a:cubicBezTo>
                <a:cubicBezTo>
                  <a:pt x="53" y="17"/>
                  <a:pt x="53" y="19"/>
                  <a:pt x="53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70" y="1"/>
                </a:moveTo>
                <a:cubicBezTo>
                  <a:pt x="70" y="1"/>
                  <a:pt x="70" y="1"/>
                  <a:pt x="71" y="1"/>
                </a:cubicBezTo>
                <a:cubicBezTo>
                  <a:pt x="70" y="1"/>
                  <a:pt x="70" y="1"/>
                  <a:pt x="70" y="1"/>
                </a:cubicBezTo>
                <a:close/>
                <a:moveTo>
                  <a:pt x="99" y="88"/>
                </a:moveTo>
                <a:cubicBezTo>
                  <a:pt x="99" y="88"/>
                  <a:pt x="99" y="88"/>
                  <a:pt x="99" y="88"/>
                </a:cubicBezTo>
                <a:close/>
                <a:moveTo>
                  <a:pt x="111" y="60"/>
                </a:moveTo>
                <a:cubicBezTo>
                  <a:pt x="111" y="59"/>
                  <a:pt x="111" y="59"/>
                  <a:pt x="111" y="58"/>
                </a:cubicBezTo>
                <a:cubicBezTo>
                  <a:pt x="111" y="57"/>
                  <a:pt x="111" y="55"/>
                  <a:pt x="111" y="54"/>
                </a:cubicBezTo>
                <a:cubicBezTo>
                  <a:pt x="111" y="53"/>
                  <a:pt x="111" y="53"/>
                  <a:pt x="111" y="52"/>
                </a:cubicBezTo>
                <a:cubicBezTo>
                  <a:pt x="110" y="46"/>
                  <a:pt x="105" y="39"/>
                  <a:pt x="106" y="36"/>
                </a:cubicBezTo>
                <a:cubicBezTo>
                  <a:pt x="107" y="36"/>
                  <a:pt x="110" y="42"/>
                  <a:pt x="11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3"/>
                  <a:pt x="110" y="43"/>
                  <a:pt x="110" y="42"/>
                </a:cubicBezTo>
                <a:cubicBezTo>
                  <a:pt x="109" y="39"/>
                  <a:pt x="108" y="36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0"/>
                  <a:pt x="103" y="26"/>
                  <a:pt x="101" y="22"/>
                </a:cubicBezTo>
                <a:cubicBezTo>
                  <a:pt x="99" y="19"/>
                  <a:pt x="96" y="16"/>
                  <a:pt x="93" y="14"/>
                </a:cubicBezTo>
                <a:cubicBezTo>
                  <a:pt x="92" y="13"/>
                  <a:pt x="92" y="12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0" y="11"/>
                  <a:pt x="90" y="11"/>
                </a:cubicBezTo>
                <a:cubicBezTo>
                  <a:pt x="90" y="11"/>
                  <a:pt x="90" y="10"/>
                  <a:pt x="89" y="10"/>
                </a:cubicBezTo>
                <a:cubicBezTo>
                  <a:pt x="89" y="10"/>
                  <a:pt x="88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5" y="7"/>
                  <a:pt x="83" y="6"/>
                  <a:pt x="80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78" y="4"/>
                  <a:pt x="75" y="3"/>
                  <a:pt x="72" y="2"/>
                </a:cubicBezTo>
                <a:cubicBezTo>
                  <a:pt x="74" y="2"/>
                  <a:pt x="75" y="3"/>
                  <a:pt x="77" y="4"/>
                </a:cubicBezTo>
                <a:cubicBezTo>
                  <a:pt x="71" y="1"/>
                  <a:pt x="65" y="0"/>
                  <a:pt x="58" y="0"/>
                </a:cubicBezTo>
                <a:cubicBezTo>
                  <a:pt x="59" y="0"/>
                  <a:pt x="60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5" y="0"/>
                  <a:pt x="53" y="0"/>
                  <a:pt x="52" y="0"/>
                </a:cubicBezTo>
                <a:cubicBezTo>
                  <a:pt x="52" y="0"/>
                  <a:pt x="49" y="0"/>
                  <a:pt x="48" y="1"/>
                </a:cubicBezTo>
                <a:cubicBezTo>
                  <a:pt x="48" y="1"/>
                  <a:pt x="44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1"/>
                  <a:pt x="46" y="1"/>
                  <a:pt x="47" y="1"/>
                </a:cubicBezTo>
                <a:cubicBezTo>
                  <a:pt x="47" y="1"/>
                  <a:pt x="48" y="1"/>
                  <a:pt x="48" y="1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52" y="0"/>
                  <a:pt x="52" y="0"/>
                </a:cubicBezTo>
                <a:cubicBezTo>
                  <a:pt x="52" y="0"/>
                  <a:pt x="52" y="0"/>
                  <a:pt x="51" y="0"/>
                </a:cubicBezTo>
                <a:cubicBezTo>
                  <a:pt x="31" y="1"/>
                  <a:pt x="17" y="13"/>
                  <a:pt x="10" y="28"/>
                </a:cubicBezTo>
                <a:cubicBezTo>
                  <a:pt x="15" y="18"/>
                  <a:pt x="24" y="11"/>
                  <a:pt x="33" y="7"/>
                </a:cubicBezTo>
                <a:cubicBezTo>
                  <a:pt x="33" y="7"/>
                  <a:pt x="34" y="7"/>
                  <a:pt x="34" y="7"/>
                </a:cubicBezTo>
                <a:cubicBezTo>
                  <a:pt x="34" y="6"/>
                  <a:pt x="35" y="6"/>
                  <a:pt x="36" y="6"/>
                </a:cubicBezTo>
                <a:cubicBezTo>
                  <a:pt x="37" y="6"/>
                  <a:pt x="39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ubicBezTo>
                  <a:pt x="45" y="4"/>
                  <a:pt x="51" y="4"/>
                  <a:pt x="57" y="5"/>
                </a:cubicBezTo>
                <a:cubicBezTo>
                  <a:pt x="47" y="3"/>
                  <a:pt x="36" y="4"/>
                  <a:pt x="27" y="10"/>
                </a:cubicBezTo>
                <a:cubicBezTo>
                  <a:pt x="25" y="11"/>
                  <a:pt x="24" y="12"/>
                  <a:pt x="22" y="13"/>
                </a:cubicBezTo>
                <a:cubicBezTo>
                  <a:pt x="24" y="12"/>
                  <a:pt x="25" y="11"/>
                  <a:pt x="27" y="10"/>
                </a:cubicBezTo>
                <a:cubicBezTo>
                  <a:pt x="33" y="6"/>
                  <a:pt x="39" y="3"/>
                  <a:pt x="46" y="2"/>
                </a:cubicBezTo>
                <a:cubicBezTo>
                  <a:pt x="46" y="2"/>
                  <a:pt x="46" y="2"/>
                  <a:pt x="45" y="2"/>
                </a:cubicBezTo>
                <a:cubicBezTo>
                  <a:pt x="46" y="2"/>
                  <a:pt x="47" y="2"/>
                  <a:pt x="48" y="2"/>
                </a:cubicBezTo>
                <a:cubicBezTo>
                  <a:pt x="46" y="2"/>
                  <a:pt x="44" y="2"/>
                  <a:pt x="42" y="3"/>
                </a:cubicBezTo>
                <a:cubicBezTo>
                  <a:pt x="45" y="5"/>
                  <a:pt x="50" y="1"/>
                  <a:pt x="53" y="1"/>
                </a:cubicBezTo>
                <a:cubicBezTo>
                  <a:pt x="56" y="0"/>
                  <a:pt x="61" y="2"/>
                  <a:pt x="61" y="2"/>
                </a:cubicBezTo>
                <a:cubicBezTo>
                  <a:pt x="61" y="2"/>
                  <a:pt x="61" y="1"/>
                  <a:pt x="61" y="1"/>
                </a:cubicBezTo>
                <a:cubicBezTo>
                  <a:pt x="63" y="0"/>
                  <a:pt x="68" y="2"/>
                  <a:pt x="71" y="3"/>
                </a:cubicBezTo>
                <a:cubicBezTo>
                  <a:pt x="67" y="4"/>
                  <a:pt x="68" y="2"/>
                  <a:pt x="66" y="4"/>
                </a:cubicBezTo>
                <a:cubicBezTo>
                  <a:pt x="69" y="4"/>
                  <a:pt x="74" y="4"/>
                  <a:pt x="77" y="5"/>
                </a:cubicBezTo>
                <a:cubicBezTo>
                  <a:pt x="74" y="6"/>
                  <a:pt x="77" y="5"/>
                  <a:pt x="75" y="6"/>
                </a:cubicBezTo>
                <a:cubicBezTo>
                  <a:pt x="77" y="6"/>
                  <a:pt x="77" y="6"/>
                  <a:pt x="76" y="6"/>
                </a:cubicBezTo>
                <a:cubicBezTo>
                  <a:pt x="78" y="7"/>
                  <a:pt x="79" y="6"/>
                  <a:pt x="81" y="7"/>
                </a:cubicBezTo>
                <a:cubicBezTo>
                  <a:pt x="80" y="7"/>
                  <a:pt x="78" y="7"/>
                  <a:pt x="77" y="7"/>
                </a:cubicBezTo>
                <a:cubicBezTo>
                  <a:pt x="79" y="7"/>
                  <a:pt x="87" y="13"/>
                  <a:pt x="81" y="11"/>
                </a:cubicBezTo>
                <a:cubicBezTo>
                  <a:pt x="81" y="11"/>
                  <a:pt x="82" y="12"/>
                  <a:pt x="83" y="12"/>
                </a:cubicBezTo>
                <a:cubicBezTo>
                  <a:pt x="83" y="12"/>
                  <a:pt x="84" y="13"/>
                  <a:pt x="84" y="13"/>
                </a:cubicBezTo>
                <a:cubicBezTo>
                  <a:pt x="85" y="14"/>
                  <a:pt x="86" y="14"/>
                  <a:pt x="86" y="14"/>
                </a:cubicBezTo>
                <a:cubicBezTo>
                  <a:pt x="84" y="14"/>
                  <a:pt x="85" y="14"/>
                  <a:pt x="87" y="15"/>
                </a:cubicBezTo>
                <a:cubicBezTo>
                  <a:pt x="86" y="15"/>
                  <a:pt x="85" y="15"/>
                  <a:pt x="84" y="15"/>
                </a:cubicBezTo>
                <a:cubicBezTo>
                  <a:pt x="84" y="15"/>
                  <a:pt x="84" y="14"/>
                  <a:pt x="83" y="14"/>
                </a:cubicBezTo>
                <a:cubicBezTo>
                  <a:pt x="85" y="14"/>
                  <a:pt x="82" y="13"/>
                  <a:pt x="85" y="1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3"/>
                  <a:pt x="83" y="13"/>
                  <a:pt x="83" y="12"/>
                </a:cubicBezTo>
                <a:cubicBezTo>
                  <a:pt x="81" y="12"/>
                  <a:pt x="79" y="13"/>
                  <a:pt x="79" y="13"/>
                </a:cubicBezTo>
                <a:cubicBezTo>
                  <a:pt x="78" y="15"/>
                  <a:pt x="84" y="23"/>
                  <a:pt x="85" y="25"/>
                </a:cubicBezTo>
                <a:cubicBezTo>
                  <a:pt x="86" y="24"/>
                  <a:pt x="86" y="23"/>
                  <a:pt x="86" y="23"/>
                </a:cubicBezTo>
                <a:cubicBezTo>
                  <a:pt x="88" y="23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3" y="16"/>
                  <a:pt x="83" y="17"/>
                </a:cubicBezTo>
                <a:cubicBezTo>
                  <a:pt x="84" y="16"/>
                  <a:pt x="86" y="20"/>
                  <a:pt x="87" y="20"/>
                </a:cubicBezTo>
                <a:cubicBezTo>
                  <a:pt x="88" y="19"/>
                  <a:pt x="88" y="19"/>
                  <a:pt x="87" y="18"/>
                </a:cubicBezTo>
                <a:cubicBezTo>
                  <a:pt x="88" y="18"/>
                  <a:pt x="88" y="18"/>
                  <a:pt x="88" y="17"/>
                </a:cubicBezTo>
                <a:cubicBezTo>
                  <a:pt x="90" y="18"/>
                  <a:pt x="90" y="24"/>
                  <a:pt x="91" y="26"/>
                </a:cubicBezTo>
                <a:cubicBezTo>
                  <a:pt x="90" y="26"/>
                  <a:pt x="88" y="25"/>
                  <a:pt x="86" y="24"/>
                </a:cubicBezTo>
                <a:cubicBezTo>
                  <a:pt x="87" y="26"/>
                  <a:pt x="89" y="33"/>
                  <a:pt x="86" y="34"/>
                </a:cubicBezTo>
                <a:cubicBezTo>
                  <a:pt x="89" y="37"/>
                  <a:pt x="85" y="41"/>
                  <a:pt x="88" y="43"/>
                </a:cubicBezTo>
                <a:cubicBezTo>
                  <a:pt x="92" y="46"/>
                  <a:pt x="91" y="38"/>
                  <a:pt x="91" y="38"/>
                </a:cubicBezTo>
                <a:cubicBezTo>
                  <a:pt x="91" y="38"/>
                  <a:pt x="92" y="38"/>
                  <a:pt x="92" y="38"/>
                </a:cubicBezTo>
                <a:cubicBezTo>
                  <a:pt x="92" y="37"/>
                  <a:pt x="92" y="37"/>
                  <a:pt x="92" y="36"/>
                </a:cubicBezTo>
                <a:cubicBezTo>
                  <a:pt x="95" y="37"/>
                  <a:pt x="95" y="35"/>
                  <a:pt x="99" y="38"/>
                </a:cubicBezTo>
                <a:cubicBezTo>
                  <a:pt x="101" y="36"/>
                  <a:pt x="94" y="32"/>
                  <a:pt x="95" y="32"/>
                </a:cubicBezTo>
                <a:cubicBezTo>
                  <a:pt x="97" y="31"/>
                  <a:pt x="99" y="36"/>
                  <a:pt x="101" y="36"/>
                </a:cubicBezTo>
                <a:cubicBezTo>
                  <a:pt x="101" y="36"/>
                  <a:pt x="99" y="28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8" y="27"/>
                  <a:pt x="100" y="28"/>
                  <a:pt x="100" y="27"/>
                </a:cubicBezTo>
                <a:cubicBezTo>
                  <a:pt x="99" y="26"/>
                  <a:pt x="98" y="25"/>
                  <a:pt x="98" y="25"/>
                </a:cubicBezTo>
                <a:cubicBezTo>
                  <a:pt x="105" y="25"/>
                  <a:pt x="97" y="33"/>
                  <a:pt x="102" y="34"/>
                </a:cubicBezTo>
                <a:cubicBezTo>
                  <a:pt x="102" y="34"/>
                  <a:pt x="102" y="31"/>
                  <a:pt x="104" y="33"/>
                </a:cubicBezTo>
                <a:cubicBezTo>
                  <a:pt x="103" y="32"/>
                  <a:pt x="103" y="31"/>
                  <a:pt x="103" y="30"/>
                </a:cubicBezTo>
                <a:cubicBezTo>
                  <a:pt x="107" y="34"/>
                  <a:pt x="103" y="39"/>
                  <a:pt x="102" y="41"/>
                </a:cubicBezTo>
                <a:cubicBezTo>
                  <a:pt x="103" y="40"/>
                  <a:pt x="98" y="42"/>
                  <a:pt x="99" y="42"/>
                </a:cubicBezTo>
                <a:cubicBezTo>
                  <a:pt x="98" y="42"/>
                  <a:pt x="97" y="38"/>
                  <a:pt x="96" y="39"/>
                </a:cubicBezTo>
                <a:cubicBezTo>
                  <a:pt x="94" y="40"/>
                  <a:pt x="91" y="42"/>
                  <a:pt x="90" y="45"/>
                </a:cubicBezTo>
                <a:cubicBezTo>
                  <a:pt x="87" y="51"/>
                  <a:pt x="87" y="56"/>
                  <a:pt x="86" y="63"/>
                </a:cubicBezTo>
                <a:cubicBezTo>
                  <a:pt x="86" y="69"/>
                  <a:pt x="84" y="66"/>
                  <a:pt x="88" y="70"/>
                </a:cubicBezTo>
                <a:cubicBezTo>
                  <a:pt x="90" y="71"/>
                  <a:pt x="91" y="73"/>
                  <a:pt x="94" y="73"/>
                </a:cubicBezTo>
                <a:cubicBezTo>
                  <a:pt x="97" y="72"/>
                  <a:pt x="99" y="67"/>
                  <a:pt x="103" y="69"/>
                </a:cubicBezTo>
                <a:cubicBezTo>
                  <a:pt x="105" y="75"/>
                  <a:pt x="104" y="81"/>
                  <a:pt x="101" y="86"/>
                </a:cubicBezTo>
                <a:cubicBezTo>
                  <a:pt x="105" y="80"/>
                  <a:pt x="108" y="74"/>
                  <a:pt x="110" y="68"/>
                </a:cubicBezTo>
                <a:cubicBezTo>
                  <a:pt x="110" y="67"/>
                  <a:pt x="110" y="67"/>
                  <a:pt x="110" y="66"/>
                </a:cubicBezTo>
                <a:cubicBezTo>
                  <a:pt x="110" y="66"/>
                  <a:pt x="110" y="65"/>
                  <a:pt x="110" y="65"/>
                </a:cubicBezTo>
                <a:cubicBezTo>
                  <a:pt x="110" y="65"/>
                  <a:pt x="110" y="65"/>
                  <a:pt x="110" y="64"/>
                </a:cubicBezTo>
                <a:cubicBezTo>
                  <a:pt x="110" y="64"/>
                  <a:pt x="110" y="64"/>
                  <a:pt x="110" y="65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3"/>
                  <a:pt x="111" y="61"/>
                  <a:pt x="111" y="60"/>
                </a:cubicBezTo>
                <a:cubicBezTo>
                  <a:pt x="111" y="60"/>
                  <a:pt x="111" y="61"/>
                  <a:pt x="111" y="61"/>
                </a:cubicBezTo>
                <a:cubicBezTo>
                  <a:pt x="111" y="61"/>
                  <a:pt x="111" y="60"/>
                  <a:pt x="111" y="60"/>
                </a:cubicBezTo>
                <a:close/>
                <a:moveTo>
                  <a:pt x="78" y="4"/>
                </a:moveTo>
                <a:cubicBezTo>
                  <a:pt x="79" y="4"/>
                  <a:pt x="79" y="4"/>
                  <a:pt x="80" y="5"/>
                </a:cubicBezTo>
                <a:cubicBezTo>
                  <a:pt x="79" y="4"/>
                  <a:pt x="79" y="4"/>
                  <a:pt x="78" y="4"/>
                </a:cubicBezTo>
                <a:close/>
                <a:moveTo>
                  <a:pt x="90" y="11"/>
                </a:moveTo>
                <a:cubicBezTo>
                  <a:pt x="90" y="11"/>
                  <a:pt x="91" y="11"/>
                  <a:pt x="91" y="11"/>
                </a:cubicBezTo>
                <a:cubicBezTo>
                  <a:pt x="91" y="11"/>
                  <a:pt x="91" y="11"/>
                  <a:pt x="90" y="11"/>
                </a:cubicBezTo>
                <a:close/>
                <a:moveTo>
                  <a:pt x="97" y="19"/>
                </a:moveTo>
                <a:cubicBezTo>
                  <a:pt x="98" y="19"/>
                  <a:pt x="102" y="24"/>
                  <a:pt x="103" y="25"/>
                </a:cubicBezTo>
                <a:cubicBezTo>
                  <a:pt x="101" y="25"/>
                  <a:pt x="98" y="20"/>
                  <a:pt x="97" y="19"/>
                </a:cubicBezTo>
                <a:close/>
                <a:moveTo>
                  <a:pt x="105" y="79"/>
                </a:moveTo>
                <a:cubicBezTo>
                  <a:pt x="105" y="79"/>
                  <a:pt x="105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lose/>
                <a:moveTo>
                  <a:pt x="111" y="61"/>
                </a:move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lose/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lose/>
                <a:moveTo>
                  <a:pt x="111" y="60"/>
                </a:moveTo>
                <a:cubicBezTo>
                  <a:pt x="111" y="58"/>
                  <a:pt x="111" y="56"/>
                  <a:pt x="111" y="54"/>
                </a:cubicBezTo>
                <a:cubicBezTo>
                  <a:pt x="111" y="56"/>
                  <a:pt x="111" y="58"/>
                  <a:pt x="111" y="60"/>
                </a:cubicBezTo>
                <a:close/>
                <a:moveTo>
                  <a:pt x="95" y="15"/>
                </a:moveTo>
                <a:cubicBezTo>
                  <a:pt x="95" y="15"/>
                  <a:pt x="95" y="15"/>
                  <a:pt x="95" y="15"/>
                </a:cubicBezTo>
                <a:close/>
                <a:moveTo>
                  <a:pt x="99" y="20"/>
                </a:moveTo>
                <a:cubicBezTo>
                  <a:pt x="99" y="20"/>
                  <a:pt x="99" y="20"/>
                  <a:pt x="99" y="20"/>
                </a:cubicBezTo>
                <a:close/>
                <a:moveTo>
                  <a:pt x="111" y="54"/>
                </a:move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4"/>
                </a:cubicBezTo>
                <a:close/>
                <a:moveTo>
                  <a:pt x="51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lose/>
                <a:moveTo>
                  <a:pt x="56" y="0"/>
                </a:moveTo>
                <a:cubicBezTo>
                  <a:pt x="56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74" y="11"/>
                </a:moveTo>
                <a:cubicBezTo>
                  <a:pt x="75" y="12"/>
                  <a:pt x="76" y="12"/>
                  <a:pt x="76" y="12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74" y="25"/>
                </a:moveTo>
                <a:cubicBezTo>
                  <a:pt x="78" y="22"/>
                  <a:pt x="73" y="22"/>
                  <a:pt x="73" y="22"/>
                </a:cubicBezTo>
                <a:cubicBezTo>
                  <a:pt x="72" y="22"/>
                  <a:pt x="72" y="22"/>
                  <a:pt x="71" y="22"/>
                </a:cubicBezTo>
                <a:cubicBezTo>
                  <a:pt x="71" y="23"/>
                  <a:pt x="74" y="25"/>
                  <a:pt x="74" y="25"/>
                </a:cubicBezTo>
                <a:close/>
                <a:moveTo>
                  <a:pt x="87" y="31"/>
                </a:moveTo>
                <a:cubicBezTo>
                  <a:pt x="88" y="29"/>
                  <a:pt x="81" y="26"/>
                  <a:pt x="81" y="25"/>
                </a:cubicBezTo>
                <a:cubicBezTo>
                  <a:pt x="81" y="26"/>
                  <a:pt x="82" y="28"/>
                  <a:pt x="82" y="28"/>
                </a:cubicBezTo>
                <a:cubicBezTo>
                  <a:pt x="84" y="26"/>
                  <a:pt x="85" y="33"/>
                  <a:pt x="87" y="31"/>
                </a:cubicBezTo>
                <a:close/>
                <a:moveTo>
                  <a:pt x="82" y="29"/>
                </a:moveTo>
                <a:cubicBezTo>
                  <a:pt x="82" y="30"/>
                  <a:pt x="82" y="33"/>
                  <a:pt x="84" y="33"/>
                </a:cubicBezTo>
                <a:cubicBezTo>
                  <a:pt x="86" y="33"/>
                  <a:pt x="82" y="28"/>
                  <a:pt x="82" y="29"/>
                </a:cubicBezTo>
                <a:close/>
                <a:moveTo>
                  <a:pt x="80" y="22"/>
                </a:moveTo>
                <a:cubicBezTo>
                  <a:pt x="80" y="23"/>
                  <a:pt x="81" y="24"/>
                  <a:pt x="82" y="24"/>
                </a:cubicBezTo>
                <a:cubicBezTo>
                  <a:pt x="82" y="23"/>
                  <a:pt x="81" y="22"/>
                  <a:pt x="80" y="22"/>
                </a:cubicBezTo>
                <a:close/>
                <a:moveTo>
                  <a:pt x="110" y="65"/>
                </a:moveTo>
                <a:cubicBezTo>
                  <a:pt x="110" y="65"/>
                  <a:pt x="110" y="65"/>
                  <a:pt x="110" y="65"/>
                </a:cubicBezTo>
                <a:close/>
                <a:moveTo>
                  <a:pt x="49" y="106"/>
                </a:moveTo>
                <a:cubicBezTo>
                  <a:pt x="48" y="106"/>
                  <a:pt x="47" y="106"/>
                  <a:pt x="46" y="106"/>
                </a:cubicBezTo>
                <a:cubicBezTo>
                  <a:pt x="45" y="105"/>
                  <a:pt x="49" y="107"/>
                  <a:pt x="49" y="106"/>
                </a:cubicBezTo>
                <a:close/>
                <a:moveTo>
                  <a:pt x="44" y="106"/>
                </a:moveTo>
                <a:cubicBezTo>
                  <a:pt x="43" y="106"/>
                  <a:pt x="42" y="105"/>
                  <a:pt x="43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lose/>
                <a:moveTo>
                  <a:pt x="21" y="71"/>
                </a:moveTo>
                <a:cubicBezTo>
                  <a:pt x="22" y="71"/>
                  <a:pt x="22" y="69"/>
                  <a:pt x="22" y="69"/>
                </a:cubicBezTo>
                <a:cubicBezTo>
                  <a:pt x="21" y="69"/>
                  <a:pt x="21" y="69"/>
                  <a:pt x="20" y="68"/>
                </a:cubicBezTo>
                <a:cubicBezTo>
                  <a:pt x="20" y="68"/>
                  <a:pt x="20" y="71"/>
                  <a:pt x="21" y="71"/>
                </a:cubicBezTo>
                <a:close/>
                <a:moveTo>
                  <a:pt x="72" y="7"/>
                </a:moveTo>
                <a:cubicBezTo>
                  <a:pt x="74" y="7"/>
                  <a:pt x="73" y="7"/>
                  <a:pt x="70" y="7"/>
                </a:cubicBezTo>
                <a:cubicBezTo>
                  <a:pt x="71" y="7"/>
                  <a:pt x="72" y="7"/>
                  <a:pt x="72" y="7"/>
                </a:cubicBezTo>
                <a:close/>
                <a:moveTo>
                  <a:pt x="46" y="64"/>
                </a:moveTo>
                <a:cubicBezTo>
                  <a:pt x="46" y="64"/>
                  <a:pt x="48" y="65"/>
                  <a:pt x="48" y="65"/>
                </a:cubicBezTo>
                <a:cubicBezTo>
                  <a:pt x="50" y="65"/>
                  <a:pt x="47" y="63"/>
                  <a:pt x="46" y="64"/>
                </a:cubicBezTo>
                <a:close/>
                <a:moveTo>
                  <a:pt x="74" y="8"/>
                </a:moveTo>
                <a:cubicBezTo>
                  <a:pt x="72" y="8"/>
                  <a:pt x="71" y="8"/>
                  <a:pt x="69" y="8"/>
                </a:cubicBezTo>
                <a:cubicBezTo>
                  <a:pt x="70" y="8"/>
                  <a:pt x="70" y="8"/>
                  <a:pt x="71" y="8"/>
                </a:cubicBezTo>
                <a:cubicBezTo>
                  <a:pt x="70" y="8"/>
                  <a:pt x="69" y="8"/>
                  <a:pt x="68" y="8"/>
                </a:cubicBezTo>
                <a:cubicBezTo>
                  <a:pt x="69" y="8"/>
                  <a:pt x="73" y="9"/>
                  <a:pt x="74" y="8"/>
                </a:cubicBezTo>
                <a:close/>
                <a:moveTo>
                  <a:pt x="72" y="6"/>
                </a:moveTo>
                <a:cubicBezTo>
                  <a:pt x="75" y="8"/>
                  <a:pt x="78" y="9"/>
                  <a:pt x="81" y="10"/>
                </a:cubicBezTo>
                <a:cubicBezTo>
                  <a:pt x="79" y="9"/>
                  <a:pt x="74" y="5"/>
                  <a:pt x="72" y="6"/>
                </a:cubicBezTo>
                <a:close/>
                <a:moveTo>
                  <a:pt x="37" y="57"/>
                </a:moveTo>
                <a:cubicBezTo>
                  <a:pt x="40" y="56"/>
                  <a:pt x="28" y="50"/>
                  <a:pt x="31" y="53"/>
                </a:cubicBezTo>
                <a:cubicBezTo>
                  <a:pt x="32" y="54"/>
                  <a:pt x="35" y="58"/>
                  <a:pt x="37" y="57"/>
                </a:cubicBezTo>
                <a:close/>
                <a:moveTo>
                  <a:pt x="49" y="107"/>
                </a:moveTo>
                <a:cubicBezTo>
                  <a:pt x="50" y="107"/>
                  <a:pt x="47" y="106"/>
                  <a:pt x="47" y="106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47" y="107"/>
                  <a:pt x="47" y="107"/>
                  <a:pt x="47" y="106"/>
                </a:cubicBezTo>
                <a:cubicBezTo>
                  <a:pt x="45" y="106"/>
                  <a:pt x="44" y="106"/>
                  <a:pt x="42" y="105"/>
                </a:cubicBezTo>
                <a:cubicBezTo>
                  <a:pt x="42" y="105"/>
                  <a:pt x="43" y="106"/>
                  <a:pt x="44" y="106"/>
                </a:cubicBezTo>
                <a:cubicBezTo>
                  <a:pt x="56" y="109"/>
                  <a:pt x="68" y="108"/>
                  <a:pt x="78" y="103"/>
                </a:cubicBezTo>
                <a:cubicBezTo>
                  <a:pt x="68" y="107"/>
                  <a:pt x="57" y="108"/>
                  <a:pt x="49" y="107"/>
                </a:cubicBezTo>
                <a:close/>
                <a:moveTo>
                  <a:pt x="47" y="67"/>
                </a:moveTo>
                <a:cubicBezTo>
                  <a:pt x="49" y="66"/>
                  <a:pt x="45" y="66"/>
                  <a:pt x="47" y="67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9" y="9"/>
                </a:cubicBezTo>
                <a:cubicBezTo>
                  <a:pt x="58" y="9"/>
                  <a:pt x="58" y="9"/>
                  <a:pt x="58" y="9"/>
                </a:cubicBezTo>
                <a:close/>
                <a:moveTo>
                  <a:pt x="23" y="95"/>
                </a:moveTo>
                <a:cubicBezTo>
                  <a:pt x="5" y="78"/>
                  <a:pt x="0" y="49"/>
                  <a:pt x="10" y="28"/>
                </a:cubicBezTo>
                <a:cubicBezTo>
                  <a:pt x="8" y="33"/>
                  <a:pt x="6" y="38"/>
                  <a:pt x="5" y="44"/>
                </a:cubicBezTo>
                <a:cubicBezTo>
                  <a:pt x="1" y="63"/>
                  <a:pt x="8" y="82"/>
                  <a:pt x="23" y="95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4" y="9"/>
                </a:cubicBezTo>
                <a:close/>
                <a:moveTo>
                  <a:pt x="43" y="59"/>
                </a:moveTo>
                <a:cubicBezTo>
                  <a:pt x="42" y="58"/>
                  <a:pt x="37" y="57"/>
                  <a:pt x="39" y="60"/>
                </a:cubicBezTo>
                <a:cubicBezTo>
                  <a:pt x="40" y="60"/>
                  <a:pt x="44" y="61"/>
                  <a:pt x="43" y="59"/>
                </a:cubicBezTo>
                <a:close/>
                <a:moveTo>
                  <a:pt x="59" y="2"/>
                </a:moveTo>
                <a:cubicBezTo>
                  <a:pt x="61" y="2"/>
                  <a:pt x="55" y="2"/>
                  <a:pt x="59" y="2"/>
                </a:cubicBezTo>
                <a:close/>
                <a:moveTo>
                  <a:pt x="81" y="10"/>
                </a:moveTo>
                <a:cubicBezTo>
                  <a:pt x="82" y="10"/>
                  <a:pt x="83" y="10"/>
                  <a:pt x="81" y="10"/>
                </a:cubicBezTo>
                <a:close/>
                <a:moveTo>
                  <a:pt x="52" y="12"/>
                </a:moveTo>
                <a:cubicBezTo>
                  <a:pt x="52" y="12"/>
                  <a:pt x="53" y="12"/>
                  <a:pt x="54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2" y="12"/>
                  <a:pt x="52" y="12"/>
                  <a:pt x="51" y="12"/>
                </a:cubicBezTo>
                <a:cubicBezTo>
                  <a:pt x="52" y="12"/>
                  <a:pt x="52" y="12"/>
                  <a:pt x="52" y="12"/>
                </a:cubicBezTo>
                <a:close/>
                <a:moveTo>
                  <a:pt x="70" y="10"/>
                </a:moveTo>
                <a:cubicBezTo>
                  <a:pt x="71" y="10"/>
                  <a:pt x="72" y="10"/>
                  <a:pt x="73" y="11"/>
                </a:cubicBezTo>
                <a:cubicBezTo>
                  <a:pt x="73" y="10"/>
                  <a:pt x="73" y="9"/>
                  <a:pt x="72" y="10"/>
                </a:cubicBezTo>
                <a:cubicBezTo>
                  <a:pt x="73" y="10"/>
                  <a:pt x="72" y="10"/>
                  <a:pt x="70" y="10"/>
                </a:cubicBezTo>
                <a:close/>
                <a:moveTo>
                  <a:pt x="55" y="11"/>
                </a:moveTo>
                <a:cubicBezTo>
                  <a:pt x="56" y="11"/>
                  <a:pt x="56" y="11"/>
                  <a:pt x="56" y="10"/>
                </a:cubicBezTo>
                <a:cubicBezTo>
                  <a:pt x="56" y="10"/>
                  <a:pt x="55" y="10"/>
                  <a:pt x="55" y="11"/>
                </a:cubicBezTo>
                <a:close/>
                <a:moveTo>
                  <a:pt x="58" y="10"/>
                </a:moveTo>
                <a:cubicBezTo>
                  <a:pt x="57" y="10"/>
                  <a:pt x="56" y="11"/>
                  <a:pt x="56" y="11"/>
                </a:cubicBezTo>
                <a:cubicBezTo>
                  <a:pt x="56" y="12"/>
                  <a:pt x="58" y="10"/>
                  <a:pt x="58" y="10"/>
                </a:cubicBezTo>
                <a:close/>
                <a:moveTo>
                  <a:pt x="57" y="9"/>
                </a:moveTo>
                <a:cubicBezTo>
                  <a:pt x="57" y="9"/>
                  <a:pt x="57" y="9"/>
                  <a:pt x="57" y="9"/>
                </a:cubicBezTo>
                <a:cubicBezTo>
                  <a:pt x="56" y="10"/>
                  <a:pt x="55" y="10"/>
                  <a:pt x="54" y="10"/>
                </a:cubicBezTo>
                <a:cubicBezTo>
                  <a:pt x="54" y="11"/>
                  <a:pt x="57" y="10"/>
                  <a:pt x="57" y="9"/>
                </a:cubicBezTo>
                <a:close/>
                <a:moveTo>
                  <a:pt x="54" y="12"/>
                </a:moveTo>
                <a:cubicBezTo>
                  <a:pt x="53" y="12"/>
                  <a:pt x="52" y="14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3"/>
                  <a:pt x="56" y="13"/>
                  <a:pt x="54" y="13"/>
                </a:cubicBezTo>
                <a:cubicBezTo>
                  <a:pt x="54" y="13"/>
                  <a:pt x="55" y="11"/>
                  <a:pt x="55" y="11"/>
                </a:cubicBezTo>
                <a:cubicBezTo>
                  <a:pt x="55" y="11"/>
                  <a:pt x="55" y="11"/>
                  <a:pt x="54" y="11"/>
                </a:cubicBezTo>
                <a:cubicBezTo>
                  <a:pt x="55" y="11"/>
                  <a:pt x="55" y="11"/>
                  <a:pt x="54" y="12"/>
                </a:cubicBezTo>
                <a:close/>
                <a:moveTo>
                  <a:pt x="54" y="9"/>
                </a:moveTo>
                <a:cubicBezTo>
                  <a:pt x="55" y="9"/>
                  <a:pt x="56" y="9"/>
                  <a:pt x="57" y="8"/>
                </a:cubicBezTo>
                <a:cubicBezTo>
                  <a:pt x="56" y="8"/>
                  <a:pt x="55" y="9"/>
                  <a:pt x="54" y="9"/>
                </a:cubicBezTo>
                <a:close/>
                <a:moveTo>
                  <a:pt x="57" y="10"/>
                </a:moveTo>
                <a:cubicBezTo>
                  <a:pt x="57" y="10"/>
                  <a:pt x="57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2" y="9"/>
                </a:moveTo>
                <a:cubicBezTo>
                  <a:pt x="60" y="10"/>
                  <a:pt x="60" y="10"/>
                  <a:pt x="59" y="10"/>
                </a:cubicBezTo>
                <a:cubicBezTo>
                  <a:pt x="57" y="10"/>
                  <a:pt x="55" y="12"/>
                  <a:pt x="55" y="14"/>
                </a:cubicBezTo>
                <a:cubicBezTo>
                  <a:pt x="55" y="13"/>
                  <a:pt x="62" y="11"/>
                  <a:pt x="62" y="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5" name="Freeform 334"/>
          <p:cNvSpPr>
            <a:spLocks noEditPoints="1"/>
          </p:cNvSpPr>
          <p:nvPr/>
        </p:nvSpPr>
        <p:spPr bwMode="auto">
          <a:xfrm>
            <a:off x="1828800" y="2947035"/>
            <a:ext cx="1108710" cy="937895"/>
          </a:xfrm>
          <a:custGeom>
            <a:avLst/>
            <a:gdLst>
              <a:gd name="T0" fmla="*/ 2147483647 w 91"/>
              <a:gd name="T1" fmla="*/ 2147483647 h 93"/>
              <a:gd name="T2" fmla="*/ 2147483647 w 91"/>
              <a:gd name="T3" fmla="*/ 2147483647 h 93"/>
              <a:gd name="T4" fmla="*/ 2147483647 w 91"/>
              <a:gd name="T5" fmla="*/ 2147483647 h 93"/>
              <a:gd name="T6" fmla="*/ 2147483647 w 91"/>
              <a:gd name="T7" fmla="*/ 2147483647 h 93"/>
              <a:gd name="T8" fmla="*/ 2147483647 w 91"/>
              <a:gd name="T9" fmla="*/ 2147483647 h 93"/>
              <a:gd name="T10" fmla="*/ 2147483647 w 91"/>
              <a:gd name="T11" fmla="*/ 2147483647 h 93"/>
              <a:gd name="T12" fmla="*/ 2147483647 w 91"/>
              <a:gd name="T13" fmla="*/ 2147483647 h 93"/>
              <a:gd name="T14" fmla="*/ 2147483647 w 91"/>
              <a:gd name="T15" fmla="*/ 2147483647 h 93"/>
              <a:gd name="T16" fmla="*/ 2147483647 w 91"/>
              <a:gd name="T17" fmla="*/ 2147483647 h 93"/>
              <a:gd name="T18" fmla="*/ 2147483647 w 91"/>
              <a:gd name="T19" fmla="*/ 2147483647 h 93"/>
              <a:gd name="T20" fmla="*/ 2147483647 w 91"/>
              <a:gd name="T21" fmla="*/ 2147483647 h 93"/>
              <a:gd name="T22" fmla="*/ 2147483647 w 91"/>
              <a:gd name="T23" fmla="*/ 2147483647 h 93"/>
              <a:gd name="T24" fmla="*/ 2147483647 w 91"/>
              <a:gd name="T25" fmla="*/ 2147483647 h 93"/>
              <a:gd name="T26" fmla="*/ 2147483647 w 91"/>
              <a:gd name="T27" fmla="*/ 2147483647 h 93"/>
              <a:gd name="T28" fmla="*/ 2147483647 w 91"/>
              <a:gd name="T29" fmla="*/ 2147483647 h 93"/>
              <a:gd name="T30" fmla="*/ 2147483647 w 91"/>
              <a:gd name="T31" fmla="*/ 2147483647 h 93"/>
              <a:gd name="T32" fmla="*/ 2147483647 w 91"/>
              <a:gd name="T33" fmla="*/ 2147483647 h 93"/>
              <a:gd name="T34" fmla="*/ 2147483647 w 91"/>
              <a:gd name="T35" fmla="*/ 2147483647 h 93"/>
              <a:gd name="T36" fmla="*/ 2147483647 w 91"/>
              <a:gd name="T37" fmla="*/ 2147483647 h 93"/>
              <a:gd name="T38" fmla="*/ 2147483647 w 91"/>
              <a:gd name="T39" fmla="*/ 2147483647 h 93"/>
              <a:gd name="T40" fmla="*/ 2147483647 w 91"/>
              <a:gd name="T41" fmla="*/ 2147483647 h 93"/>
              <a:gd name="T42" fmla="*/ 2147483647 w 91"/>
              <a:gd name="T43" fmla="*/ 2147483647 h 93"/>
              <a:gd name="T44" fmla="*/ 2147483647 w 91"/>
              <a:gd name="T45" fmla="*/ 2147483647 h 93"/>
              <a:gd name="T46" fmla="*/ 2147483647 w 91"/>
              <a:gd name="T47" fmla="*/ 2147483647 h 93"/>
              <a:gd name="T48" fmla="*/ 2147483647 w 91"/>
              <a:gd name="T49" fmla="*/ 2147483647 h 93"/>
              <a:gd name="T50" fmla="*/ 2147483647 w 91"/>
              <a:gd name="T51" fmla="*/ 2147483647 h 93"/>
              <a:gd name="T52" fmla="*/ 2147483647 w 91"/>
              <a:gd name="T53" fmla="*/ 2147483647 h 93"/>
              <a:gd name="T54" fmla="*/ 2147483647 w 91"/>
              <a:gd name="T55" fmla="*/ 0 h 93"/>
              <a:gd name="T56" fmla="*/ 2147483647 w 91"/>
              <a:gd name="T57" fmla="*/ 0 h 93"/>
              <a:gd name="T58" fmla="*/ 2147483647 w 91"/>
              <a:gd name="T59" fmla="*/ 2147483647 h 93"/>
              <a:gd name="T60" fmla="*/ 2147483647 w 91"/>
              <a:gd name="T61" fmla="*/ 2147483647 h 93"/>
              <a:gd name="T62" fmla="*/ 2147483647 w 91"/>
              <a:gd name="T63" fmla="*/ 2147483647 h 93"/>
              <a:gd name="T64" fmla="*/ 2147483647 w 91"/>
              <a:gd name="T65" fmla="*/ 2147483647 h 9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1" h="93">
                <a:moveTo>
                  <a:pt x="90" y="45"/>
                </a:moveTo>
                <a:cubicBezTo>
                  <a:pt x="49" y="6"/>
                  <a:pt x="49" y="6"/>
                  <a:pt x="49" y="6"/>
                </a:cubicBezTo>
                <a:cubicBezTo>
                  <a:pt x="47" y="4"/>
                  <a:pt x="45" y="4"/>
                  <a:pt x="43" y="6"/>
                </a:cubicBezTo>
                <a:cubicBezTo>
                  <a:pt x="2" y="45"/>
                  <a:pt x="2" y="45"/>
                  <a:pt x="2" y="45"/>
                </a:cubicBezTo>
                <a:cubicBezTo>
                  <a:pt x="0" y="47"/>
                  <a:pt x="0" y="49"/>
                  <a:pt x="2" y="51"/>
                </a:cubicBezTo>
                <a:cubicBezTo>
                  <a:pt x="2" y="51"/>
                  <a:pt x="3" y="52"/>
                  <a:pt x="4" y="52"/>
                </a:cubicBezTo>
                <a:cubicBezTo>
                  <a:pt x="5" y="52"/>
                  <a:pt x="6" y="52"/>
                  <a:pt x="7" y="51"/>
                </a:cubicBezTo>
                <a:cubicBezTo>
                  <a:pt x="46" y="13"/>
                  <a:pt x="46" y="13"/>
                  <a:pt x="46" y="13"/>
                </a:cubicBezTo>
                <a:cubicBezTo>
                  <a:pt x="85" y="51"/>
                  <a:pt x="85" y="51"/>
                  <a:pt x="85" y="51"/>
                </a:cubicBezTo>
                <a:cubicBezTo>
                  <a:pt x="86" y="52"/>
                  <a:pt x="89" y="52"/>
                  <a:pt x="90" y="51"/>
                </a:cubicBezTo>
                <a:cubicBezTo>
                  <a:pt x="91" y="49"/>
                  <a:pt x="91" y="47"/>
                  <a:pt x="90" y="45"/>
                </a:cubicBezTo>
                <a:close/>
                <a:moveTo>
                  <a:pt x="45" y="20"/>
                </a:moveTo>
                <a:cubicBezTo>
                  <a:pt x="15" y="48"/>
                  <a:pt x="15" y="48"/>
                  <a:pt x="15" y="48"/>
                </a:cubicBezTo>
                <a:cubicBezTo>
                  <a:pt x="15" y="89"/>
                  <a:pt x="15" y="89"/>
                  <a:pt x="15" y="89"/>
                </a:cubicBezTo>
                <a:cubicBezTo>
                  <a:pt x="15" y="91"/>
                  <a:pt x="17" y="93"/>
                  <a:pt x="19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52"/>
                  <a:pt x="32" y="52"/>
                  <a:pt x="32" y="52"/>
                </a:cubicBezTo>
                <a:cubicBezTo>
                  <a:pt x="32" y="50"/>
                  <a:pt x="33" y="48"/>
                  <a:pt x="3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0" y="50"/>
                  <a:pt x="60" y="52"/>
                </a:cubicBezTo>
                <a:cubicBezTo>
                  <a:pt x="60" y="93"/>
                  <a:pt x="60" y="93"/>
                  <a:pt x="60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5" y="93"/>
                  <a:pt x="77" y="91"/>
                  <a:pt x="77" y="89"/>
                </a:cubicBezTo>
                <a:cubicBezTo>
                  <a:pt x="77" y="48"/>
                  <a:pt x="77" y="48"/>
                  <a:pt x="77" y="48"/>
                </a:cubicBezTo>
                <a:cubicBezTo>
                  <a:pt x="47" y="20"/>
                  <a:pt x="47" y="20"/>
                  <a:pt x="47" y="20"/>
                </a:cubicBezTo>
                <a:cubicBezTo>
                  <a:pt x="46" y="19"/>
                  <a:pt x="45" y="19"/>
                  <a:pt x="45" y="20"/>
                </a:cubicBezTo>
                <a:close/>
                <a:moveTo>
                  <a:pt x="33" y="2"/>
                </a:moveTo>
                <a:cubicBezTo>
                  <a:pt x="33" y="1"/>
                  <a:pt x="32" y="0"/>
                  <a:pt x="3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9" y="24"/>
                  <a:pt x="19" y="24"/>
                  <a:pt x="19" y="24"/>
                </a:cubicBezTo>
                <a:cubicBezTo>
                  <a:pt x="33" y="10"/>
                  <a:pt x="33" y="10"/>
                  <a:pt x="33" y="10"/>
                </a:cubicBezTo>
                <a:lnTo>
                  <a:pt x="33" y="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6" name="Freeform 139"/>
          <p:cNvSpPr/>
          <p:nvPr/>
        </p:nvSpPr>
        <p:spPr bwMode="auto">
          <a:xfrm>
            <a:off x="9048115" y="3031490"/>
            <a:ext cx="894715" cy="768350"/>
          </a:xfrm>
          <a:custGeom>
            <a:avLst/>
            <a:gdLst>
              <a:gd name="T0" fmla="*/ 145 w 148"/>
              <a:gd name="T1" fmla="*/ 54 h 124"/>
              <a:gd name="T2" fmla="*/ 143 w 148"/>
              <a:gd name="T3" fmla="*/ 48 h 124"/>
              <a:gd name="T4" fmla="*/ 148 w 148"/>
              <a:gd name="T5" fmla="*/ 36 h 124"/>
              <a:gd name="T6" fmla="*/ 130 w 148"/>
              <a:gd name="T7" fmla="*/ 18 h 124"/>
              <a:gd name="T8" fmla="*/ 118 w 148"/>
              <a:gd name="T9" fmla="*/ 23 h 124"/>
              <a:gd name="T10" fmla="*/ 104 w 148"/>
              <a:gd name="T11" fmla="*/ 10 h 124"/>
              <a:gd name="T12" fmla="*/ 97 w 148"/>
              <a:gd name="T13" fmla="*/ 12 h 124"/>
              <a:gd name="T14" fmla="*/ 76 w 148"/>
              <a:gd name="T15" fmla="*/ 0 h 124"/>
              <a:gd name="T16" fmla="*/ 56 w 148"/>
              <a:gd name="T17" fmla="*/ 10 h 124"/>
              <a:gd name="T18" fmla="*/ 49 w 148"/>
              <a:gd name="T19" fmla="*/ 8 h 124"/>
              <a:gd name="T20" fmla="*/ 37 w 148"/>
              <a:gd name="T21" fmla="*/ 20 h 124"/>
              <a:gd name="T22" fmla="*/ 38 w 148"/>
              <a:gd name="T23" fmla="*/ 24 h 124"/>
              <a:gd name="T24" fmla="*/ 36 w 148"/>
              <a:gd name="T25" fmla="*/ 24 h 124"/>
              <a:gd name="T26" fmla="*/ 18 w 148"/>
              <a:gd name="T27" fmla="*/ 43 h 124"/>
              <a:gd name="T28" fmla="*/ 18 w 148"/>
              <a:gd name="T29" fmla="*/ 44 h 124"/>
              <a:gd name="T30" fmla="*/ 0 w 148"/>
              <a:gd name="T31" fmla="*/ 65 h 124"/>
              <a:gd name="T32" fmla="*/ 16 w 148"/>
              <a:gd name="T33" fmla="*/ 85 h 124"/>
              <a:gd name="T34" fmla="*/ 31 w 148"/>
              <a:gd name="T35" fmla="*/ 96 h 124"/>
              <a:gd name="T36" fmla="*/ 35 w 148"/>
              <a:gd name="T37" fmla="*/ 95 h 124"/>
              <a:gd name="T38" fmla="*/ 35 w 148"/>
              <a:gd name="T39" fmla="*/ 97 h 124"/>
              <a:gd name="T40" fmla="*/ 53 w 148"/>
              <a:gd name="T41" fmla="*/ 114 h 124"/>
              <a:gd name="T42" fmla="*/ 67 w 148"/>
              <a:gd name="T43" fmla="*/ 107 h 124"/>
              <a:gd name="T44" fmla="*/ 76 w 148"/>
              <a:gd name="T45" fmla="*/ 111 h 124"/>
              <a:gd name="T46" fmla="*/ 83 w 148"/>
              <a:gd name="T47" fmla="*/ 109 h 124"/>
              <a:gd name="T48" fmla="*/ 100 w 148"/>
              <a:gd name="T49" fmla="*/ 124 h 124"/>
              <a:gd name="T50" fmla="*/ 91 w 148"/>
              <a:gd name="T51" fmla="*/ 108 h 124"/>
              <a:gd name="T52" fmla="*/ 100 w 148"/>
              <a:gd name="T53" fmla="*/ 110 h 124"/>
              <a:gd name="T54" fmla="*/ 118 w 148"/>
              <a:gd name="T55" fmla="*/ 94 h 124"/>
              <a:gd name="T56" fmla="*/ 122 w 148"/>
              <a:gd name="T57" fmla="*/ 94 h 124"/>
              <a:gd name="T58" fmla="*/ 143 w 148"/>
              <a:gd name="T59" fmla="*/ 74 h 124"/>
              <a:gd name="T60" fmla="*/ 139 w 148"/>
              <a:gd name="T61" fmla="*/ 63 h 124"/>
              <a:gd name="T62" fmla="*/ 145 w 148"/>
              <a:gd name="T63" fmla="*/ 5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8" h="124">
                <a:moveTo>
                  <a:pt x="145" y="54"/>
                </a:moveTo>
                <a:cubicBezTo>
                  <a:pt x="145" y="52"/>
                  <a:pt x="144" y="50"/>
                  <a:pt x="143" y="48"/>
                </a:cubicBezTo>
                <a:cubicBezTo>
                  <a:pt x="146" y="45"/>
                  <a:pt x="148" y="41"/>
                  <a:pt x="148" y="36"/>
                </a:cubicBezTo>
                <a:cubicBezTo>
                  <a:pt x="148" y="26"/>
                  <a:pt x="140" y="18"/>
                  <a:pt x="130" y="18"/>
                </a:cubicBezTo>
                <a:cubicBezTo>
                  <a:pt x="125" y="18"/>
                  <a:pt x="121" y="20"/>
                  <a:pt x="118" y="23"/>
                </a:cubicBezTo>
                <a:cubicBezTo>
                  <a:pt x="117" y="16"/>
                  <a:pt x="111" y="10"/>
                  <a:pt x="104" y="10"/>
                </a:cubicBezTo>
                <a:cubicBezTo>
                  <a:pt x="102" y="10"/>
                  <a:pt x="99" y="11"/>
                  <a:pt x="97" y="12"/>
                </a:cubicBezTo>
                <a:cubicBezTo>
                  <a:pt x="93" y="5"/>
                  <a:pt x="85" y="0"/>
                  <a:pt x="76" y="0"/>
                </a:cubicBezTo>
                <a:cubicBezTo>
                  <a:pt x="68" y="0"/>
                  <a:pt x="61" y="4"/>
                  <a:pt x="56" y="10"/>
                </a:cubicBezTo>
                <a:cubicBezTo>
                  <a:pt x="54" y="9"/>
                  <a:pt x="52" y="8"/>
                  <a:pt x="49" y="8"/>
                </a:cubicBezTo>
                <a:cubicBezTo>
                  <a:pt x="42" y="8"/>
                  <a:pt x="37" y="13"/>
                  <a:pt x="37" y="20"/>
                </a:cubicBezTo>
                <a:cubicBezTo>
                  <a:pt x="37" y="21"/>
                  <a:pt x="37" y="23"/>
                  <a:pt x="38" y="24"/>
                </a:cubicBezTo>
                <a:cubicBezTo>
                  <a:pt x="37" y="24"/>
                  <a:pt x="37" y="24"/>
                  <a:pt x="36" y="24"/>
                </a:cubicBezTo>
                <a:cubicBezTo>
                  <a:pt x="26" y="24"/>
                  <a:pt x="18" y="32"/>
                  <a:pt x="18" y="43"/>
                </a:cubicBezTo>
                <a:cubicBezTo>
                  <a:pt x="18" y="43"/>
                  <a:pt x="18" y="44"/>
                  <a:pt x="18" y="44"/>
                </a:cubicBezTo>
                <a:cubicBezTo>
                  <a:pt x="8" y="45"/>
                  <a:pt x="0" y="54"/>
                  <a:pt x="0" y="65"/>
                </a:cubicBezTo>
                <a:cubicBezTo>
                  <a:pt x="0" y="75"/>
                  <a:pt x="7" y="83"/>
                  <a:pt x="16" y="85"/>
                </a:cubicBezTo>
                <a:cubicBezTo>
                  <a:pt x="18" y="91"/>
                  <a:pt x="24" y="96"/>
                  <a:pt x="31" y="96"/>
                </a:cubicBezTo>
                <a:cubicBezTo>
                  <a:pt x="33" y="96"/>
                  <a:pt x="34" y="95"/>
                  <a:pt x="35" y="95"/>
                </a:cubicBezTo>
                <a:cubicBezTo>
                  <a:pt x="35" y="96"/>
                  <a:pt x="35" y="96"/>
                  <a:pt x="35" y="97"/>
                </a:cubicBezTo>
                <a:cubicBezTo>
                  <a:pt x="35" y="106"/>
                  <a:pt x="43" y="114"/>
                  <a:pt x="53" y="114"/>
                </a:cubicBezTo>
                <a:cubicBezTo>
                  <a:pt x="59" y="114"/>
                  <a:pt x="64" y="111"/>
                  <a:pt x="67" y="107"/>
                </a:cubicBezTo>
                <a:cubicBezTo>
                  <a:pt x="70" y="109"/>
                  <a:pt x="73" y="111"/>
                  <a:pt x="76" y="111"/>
                </a:cubicBezTo>
                <a:cubicBezTo>
                  <a:pt x="79" y="111"/>
                  <a:pt x="81" y="110"/>
                  <a:pt x="83" y="109"/>
                </a:cubicBezTo>
                <a:cubicBezTo>
                  <a:pt x="84" y="113"/>
                  <a:pt x="89" y="121"/>
                  <a:pt x="100" y="124"/>
                </a:cubicBezTo>
                <a:cubicBezTo>
                  <a:pt x="100" y="124"/>
                  <a:pt x="92" y="117"/>
                  <a:pt x="91" y="108"/>
                </a:cubicBezTo>
                <a:cubicBezTo>
                  <a:pt x="93" y="109"/>
                  <a:pt x="96" y="110"/>
                  <a:pt x="100" y="110"/>
                </a:cubicBezTo>
                <a:cubicBezTo>
                  <a:pt x="109" y="110"/>
                  <a:pt x="117" y="103"/>
                  <a:pt x="118" y="94"/>
                </a:cubicBezTo>
                <a:cubicBezTo>
                  <a:pt x="119" y="94"/>
                  <a:pt x="121" y="94"/>
                  <a:pt x="122" y="94"/>
                </a:cubicBezTo>
                <a:cubicBezTo>
                  <a:pt x="134" y="94"/>
                  <a:pt x="143" y="85"/>
                  <a:pt x="143" y="74"/>
                </a:cubicBezTo>
                <a:cubicBezTo>
                  <a:pt x="143" y="70"/>
                  <a:pt x="141" y="66"/>
                  <a:pt x="139" y="63"/>
                </a:cubicBezTo>
                <a:cubicBezTo>
                  <a:pt x="142" y="61"/>
                  <a:pt x="145" y="58"/>
                  <a:pt x="145" y="5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5353"/>
            <a:ext cx="12192000" cy="3173506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1163638" y="3025026"/>
            <a:ext cx="914400" cy="914400"/>
            <a:chOff x="804672" y="2911602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804672" y="2911602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197" name="矩形 16"/>
            <p:cNvSpPr/>
            <p:nvPr/>
          </p:nvSpPr>
          <p:spPr>
            <a:xfrm>
              <a:off x="945037" y="3076413"/>
              <a:ext cx="77403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en-US" altLang="zh-CN" sz="3200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zh-CN" altLang="en-US" sz="3200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87813" y="2958351"/>
            <a:ext cx="914400" cy="914400"/>
            <a:chOff x="3243072" y="2915632"/>
            <a:chExt cx="914400" cy="914400"/>
          </a:xfrm>
        </p:grpSpPr>
        <p:sp>
          <p:nvSpPr>
            <p:cNvPr id="20" name="椭圆 19"/>
            <p:cNvSpPr/>
            <p:nvPr/>
          </p:nvSpPr>
          <p:spPr>
            <a:xfrm>
              <a:off x="3243072" y="2915632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201" name="矩形 20"/>
            <p:cNvSpPr/>
            <p:nvPr/>
          </p:nvSpPr>
          <p:spPr>
            <a:xfrm>
              <a:off x="3383437" y="3080444"/>
              <a:ext cx="77403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en-US" altLang="zh-CN" sz="3200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zh-CN" altLang="en-US" sz="3200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10400" y="2958351"/>
            <a:ext cx="914400" cy="914400"/>
            <a:chOff x="6400801" y="2911602"/>
            <a:chExt cx="914400" cy="914400"/>
          </a:xfrm>
        </p:grpSpPr>
        <p:sp>
          <p:nvSpPr>
            <p:cNvPr id="22" name="椭圆 21"/>
            <p:cNvSpPr/>
            <p:nvPr/>
          </p:nvSpPr>
          <p:spPr>
            <a:xfrm>
              <a:off x="6400801" y="2911602"/>
              <a:ext cx="914400" cy="914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204" name="矩形 22"/>
            <p:cNvSpPr/>
            <p:nvPr/>
          </p:nvSpPr>
          <p:spPr>
            <a:xfrm>
              <a:off x="6541166" y="3076414"/>
              <a:ext cx="77403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en-US" altLang="zh-CN" sz="3200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zh-CN" altLang="en-US" sz="3200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932988" y="3025026"/>
            <a:ext cx="914400" cy="914400"/>
            <a:chOff x="9589088" y="4349750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9589088" y="4349750"/>
              <a:ext cx="914400" cy="914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8207" name="矩形 24"/>
            <p:cNvSpPr/>
            <p:nvPr/>
          </p:nvSpPr>
          <p:spPr>
            <a:xfrm>
              <a:off x="9729453" y="4514562"/>
              <a:ext cx="774035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en-US" altLang="zh-CN" sz="3200" dirty="0">
                  <a:solidFill>
                    <a:srgbClr val="F2F2F2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zh-CN" altLang="en-US" sz="3200" dirty="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7" name="组合 22"/>
          <p:cNvGrpSpPr/>
          <p:nvPr/>
        </p:nvGrpSpPr>
        <p:grpSpPr>
          <a:xfrm>
            <a:off x="544513" y="292100"/>
            <a:ext cx="2379710" cy="555625"/>
            <a:chOff x="857" y="459"/>
            <a:chExt cx="3748" cy="876"/>
          </a:xfrm>
        </p:grpSpPr>
        <p:sp>
          <p:nvSpPr>
            <p:cNvPr id="9238" name="矩形 21"/>
            <p:cNvSpPr/>
            <p:nvPr/>
          </p:nvSpPr>
          <p:spPr>
            <a:xfrm>
              <a:off x="1777" y="568"/>
              <a:ext cx="2828" cy="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</a:t>
              </a:r>
              <a:r>
                <a:rPr lang="en-US" altLang="zh-CN" sz="20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/content</a:t>
              </a:r>
            </a:p>
          </p:txBody>
        </p:sp>
        <p:sp>
          <p:nvSpPr>
            <p:cNvPr id="3" name="椭圆 2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40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3110" y="4082936"/>
            <a:ext cx="195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月份工作汇报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6660" y="4082936"/>
            <a:ext cx="2030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年中工作汇报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10402" y="4082936"/>
            <a:ext cx="125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成果展示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22460" y="4082936"/>
            <a:ext cx="173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/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未来工作展望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687185" y="3349308"/>
            <a:ext cx="889000" cy="731837"/>
            <a:chOff x="1465545" y="3524250"/>
            <a:chExt cx="889616" cy="731806"/>
          </a:xfrm>
          <a:solidFill>
            <a:srgbClr val="FFC000"/>
          </a:solidFill>
        </p:grpSpPr>
        <p:sp>
          <p:nvSpPr>
            <p:cNvPr id="12" name="六边形 11"/>
            <p:cNvSpPr/>
            <p:nvPr/>
          </p:nvSpPr>
          <p:spPr>
            <a:xfrm>
              <a:off x="1480540" y="3524250"/>
              <a:ext cx="848894" cy="73180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3" name="文本框 24"/>
            <p:cNvSpPr txBox="1"/>
            <p:nvPr/>
          </p:nvSpPr>
          <p:spPr>
            <a:xfrm>
              <a:off x="1465545" y="3719336"/>
              <a:ext cx="889616" cy="388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2135" strike="noStrike" noProof="1" smtClean="0">
                  <a:solidFill>
                    <a:schemeClr val="bg1"/>
                  </a:solidFill>
                  <a:ea typeface="微软雅黑" panose="020B0503020204020204" charset="-122"/>
                  <a:cs typeface="+mn-ea"/>
                </a:rPr>
                <a:t>其他</a:t>
              </a:r>
              <a:endParaRPr lang="en-US" altLang="zh-CN" sz="2135" strike="noStrike" noProof="1">
                <a:solidFill>
                  <a:schemeClr val="bg1"/>
                </a:solidFill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50785" y="3908108"/>
            <a:ext cx="1333500" cy="1149350"/>
            <a:chOff x="2329434" y="4081682"/>
            <a:chExt cx="1334262" cy="1150226"/>
          </a:xfrm>
          <a:solidFill>
            <a:schemeClr val="bg1">
              <a:lumMod val="75000"/>
            </a:schemeClr>
          </a:solidFill>
        </p:grpSpPr>
        <p:sp>
          <p:nvSpPr>
            <p:cNvPr id="15" name="六边形 14"/>
            <p:cNvSpPr/>
            <p:nvPr/>
          </p:nvSpPr>
          <p:spPr>
            <a:xfrm>
              <a:off x="2329434" y="4081682"/>
              <a:ext cx="1334262" cy="115022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30732" name="文本框 25"/>
            <p:cNvSpPr txBox="1"/>
            <p:nvPr/>
          </p:nvSpPr>
          <p:spPr>
            <a:xfrm>
              <a:off x="2426710" y="4416728"/>
              <a:ext cx="1134779" cy="425056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indent="0" algn="ctr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ea typeface="微软雅黑" panose="020B0503020204020204" charset="-122"/>
                </a:rPr>
                <a:t>服务器</a:t>
              </a:r>
              <a:endParaRPr lang="en-US" altLang="zh-CN" sz="24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6827" y="2733676"/>
            <a:ext cx="2432304" cy="2096815"/>
            <a:chOff x="3663696" y="2559981"/>
            <a:chExt cx="2432304" cy="2096814"/>
          </a:xfrm>
          <a:solidFill>
            <a:srgbClr val="FFC000"/>
          </a:solidFill>
        </p:grpSpPr>
        <p:sp>
          <p:nvSpPr>
            <p:cNvPr id="18" name="六边形 17"/>
            <p:cNvSpPr/>
            <p:nvPr/>
          </p:nvSpPr>
          <p:spPr>
            <a:xfrm>
              <a:off x="3663696" y="2559981"/>
              <a:ext cx="2432304" cy="209681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9" name="文本框 26"/>
            <p:cNvSpPr txBox="1"/>
            <p:nvPr/>
          </p:nvSpPr>
          <p:spPr>
            <a:xfrm>
              <a:off x="4040565" y="3229823"/>
              <a:ext cx="1678565" cy="10895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3600" strike="noStrike" noProof="1" smtClean="0">
                  <a:solidFill>
                    <a:schemeClr val="bg1"/>
                  </a:solidFill>
                  <a:ea typeface="微软雅黑" panose="020B0503020204020204" charset="-122"/>
                  <a:cs typeface="+mn-ea"/>
                </a:rPr>
                <a:t>后端开发</a:t>
              </a:r>
              <a:endParaRPr lang="en-US" altLang="zh-CN" sz="3600" strike="noStrike" noProof="1">
                <a:solidFill>
                  <a:schemeClr val="bg1"/>
                </a:solidFill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57745" y="1871980"/>
            <a:ext cx="1727200" cy="1489075"/>
            <a:chOff x="1936242" y="1686736"/>
            <a:chExt cx="1727454" cy="1489184"/>
          </a:xfrm>
          <a:solidFill>
            <a:schemeClr val="bg1">
              <a:lumMod val="75000"/>
            </a:schemeClr>
          </a:solidFill>
        </p:grpSpPr>
        <p:sp>
          <p:nvSpPr>
            <p:cNvPr id="21" name="六边形 20"/>
            <p:cNvSpPr/>
            <p:nvPr/>
          </p:nvSpPr>
          <p:spPr>
            <a:xfrm>
              <a:off x="1936242" y="1686736"/>
              <a:ext cx="1727454" cy="14891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30736" name="文本框 27"/>
            <p:cNvSpPr txBox="1"/>
            <p:nvPr/>
          </p:nvSpPr>
          <p:spPr>
            <a:xfrm>
              <a:off x="1957362" y="2135861"/>
              <a:ext cx="1678565" cy="590974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indent="0" algn="ctr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3600" dirty="0" smtClean="0">
                  <a:solidFill>
                    <a:schemeClr val="bg1"/>
                  </a:solidFill>
                  <a:ea typeface="微软雅黑" panose="020B0503020204020204" charset="-122"/>
                </a:rPr>
                <a:t>网络</a:t>
              </a:r>
              <a:endParaRPr lang="en-US" altLang="zh-CN" sz="36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0746" name="组合 1"/>
          <p:cNvGrpSpPr/>
          <p:nvPr/>
        </p:nvGrpSpPr>
        <p:grpSpPr>
          <a:xfrm>
            <a:off x="544513" y="292100"/>
            <a:ext cx="2307963" cy="555625"/>
            <a:chOff x="857" y="459"/>
            <a:chExt cx="3635" cy="876"/>
          </a:xfrm>
        </p:grpSpPr>
        <p:sp>
          <p:nvSpPr>
            <p:cNvPr id="30747" name="矩形 2"/>
            <p:cNvSpPr/>
            <p:nvPr/>
          </p:nvSpPr>
          <p:spPr>
            <a:xfrm>
              <a:off x="1777" y="568"/>
              <a:ext cx="2715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其他工作展望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30749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23"/>
          <p:cNvSpPr txBox="1"/>
          <p:nvPr/>
        </p:nvSpPr>
        <p:spPr>
          <a:xfrm>
            <a:off x="430530" y="1803309"/>
            <a:ext cx="627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跟踪系统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期，联系人去重、机构部门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管理等需求，完成招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投标信息功能调整、性能优化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430530" y="15631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444500" y="3025412"/>
            <a:ext cx="627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完成中债、上清等备用线路的接入；完成服务器信息的整理及管理文档。完成与王工其他维护工作的培训与交接，完成机房跳线的整理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456060" y="278757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网络及其他技术支持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400955" y="4392658"/>
            <a:ext cx="6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跟业务人员学习真实的业务流程；更多的学习金融，证券知识；完成机器学习的使用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412515" y="41548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技能及提升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8325" y="2254250"/>
            <a:ext cx="8513763" cy="2349500"/>
          </a:xfrm>
          <a:prstGeom prst="rect">
            <a:avLst/>
          </a:prstGeom>
          <a:solidFill>
            <a:srgbClr val="FFFFFF">
              <a:alpha val="7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2286000" y="2697163"/>
            <a:ext cx="1455738" cy="14636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zh-CN" altLang="en-US" sz="8000" strike="noStrike" noProof="1"/>
          </a:p>
        </p:txBody>
      </p:sp>
      <p:sp>
        <p:nvSpPr>
          <p:cNvPr id="16" name="文本框 15"/>
          <p:cNvSpPr txBox="1"/>
          <p:nvPr/>
        </p:nvSpPr>
        <p:spPr>
          <a:xfrm>
            <a:off x="4100513" y="2627313"/>
            <a:ext cx="7262812" cy="808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4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54169" y="3342005"/>
            <a:ext cx="550227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ea typeface="微软雅黑" panose="020B0503020204020204" charset="-122"/>
                <a:cs typeface="+mn-ea"/>
                <a:sym typeface="+mn-ea"/>
              </a:rPr>
              <a:t>They say a person needs just three things to be truly happy in this world: someone to love, something to do, and something to hope for</a:t>
            </a:r>
            <a:endParaRPr lang="en-US" altLang="zh-CN" sz="1400" strike="noStrike" noProof="1">
              <a:solidFill>
                <a:schemeClr val="tx1">
                  <a:lumMod val="75000"/>
                  <a:lumOff val="25000"/>
                  <a:alpha val="89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66" name="Freeform 85"/>
          <p:cNvSpPr>
            <a:spLocks noEditPoints="1"/>
          </p:cNvSpPr>
          <p:nvPr/>
        </p:nvSpPr>
        <p:spPr bwMode="auto">
          <a:xfrm>
            <a:off x="2668905" y="3068320"/>
            <a:ext cx="689610" cy="742950"/>
          </a:xfrm>
          <a:custGeom>
            <a:avLst/>
            <a:gdLst>
              <a:gd name="T0" fmla="*/ 207753 w 106"/>
              <a:gd name="T1" fmla="*/ 320855 h 106"/>
              <a:gd name="T2" fmla="*/ 238305 w 106"/>
              <a:gd name="T3" fmla="*/ 259152 h 106"/>
              <a:gd name="T4" fmla="*/ 42773 w 106"/>
              <a:gd name="T5" fmla="*/ 274578 h 106"/>
              <a:gd name="T6" fmla="*/ 82490 w 106"/>
              <a:gd name="T7" fmla="*/ 259152 h 106"/>
              <a:gd name="T8" fmla="*/ 168035 w 106"/>
              <a:gd name="T9" fmla="*/ 327025 h 106"/>
              <a:gd name="T10" fmla="*/ 223029 w 106"/>
              <a:gd name="T11" fmla="*/ 256067 h 106"/>
              <a:gd name="T12" fmla="*/ 152759 w 106"/>
              <a:gd name="T13" fmla="*/ 246811 h 106"/>
              <a:gd name="T14" fmla="*/ 134428 w 106"/>
              <a:gd name="T15" fmla="*/ 323940 h 106"/>
              <a:gd name="T16" fmla="*/ 152759 w 106"/>
              <a:gd name="T17" fmla="*/ 246811 h 106"/>
              <a:gd name="T18" fmla="*/ 0 w 106"/>
              <a:gd name="T19" fmla="*/ 169683 h 106"/>
              <a:gd name="T20" fmla="*/ 76380 w 106"/>
              <a:gd name="T21" fmla="*/ 243726 h 106"/>
              <a:gd name="T22" fmla="*/ 152759 w 106"/>
              <a:gd name="T23" fmla="*/ 169683 h 106"/>
              <a:gd name="T24" fmla="*/ 91656 w 106"/>
              <a:gd name="T25" fmla="*/ 240641 h 106"/>
              <a:gd name="T26" fmla="*/ 152759 w 106"/>
              <a:gd name="T27" fmla="*/ 169683 h 106"/>
              <a:gd name="T28" fmla="*/ 168035 w 106"/>
              <a:gd name="T29" fmla="*/ 169683 h 106"/>
              <a:gd name="T30" fmla="*/ 229139 w 106"/>
              <a:gd name="T31" fmla="*/ 240641 h 106"/>
              <a:gd name="T32" fmla="*/ 323850 w 106"/>
              <a:gd name="T33" fmla="*/ 169683 h 106"/>
              <a:gd name="T34" fmla="*/ 241360 w 106"/>
              <a:gd name="T35" fmla="*/ 246811 h 106"/>
              <a:gd name="T36" fmla="*/ 323850 w 106"/>
              <a:gd name="T37" fmla="*/ 169683 h 106"/>
              <a:gd name="T38" fmla="*/ 79435 w 106"/>
              <a:gd name="T39" fmla="*/ 157342 h 106"/>
              <a:gd name="T40" fmla="*/ 152759 w 106"/>
              <a:gd name="T41" fmla="*/ 95639 h 106"/>
              <a:gd name="T42" fmla="*/ 226084 w 106"/>
              <a:gd name="T43" fmla="*/ 86384 h 106"/>
              <a:gd name="T44" fmla="*/ 168035 w 106"/>
              <a:gd name="T45" fmla="*/ 157342 h 106"/>
              <a:gd name="T46" fmla="*/ 226084 w 106"/>
              <a:gd name="T47" fmla="*/ 86384 h 106"/>
              <a:gd name="T48" fmla="*/ 0 w 106"/>
              <a:gd name="T49" fmla="*/ 157342 h 106"/>
              <a:gd name="T50" fmla="*/ 79435 w 106"/>
              <a:gd name="T51" fmla="*/ 83299 h 106"/>
              <a:gd name="T52" fmla="*/ 287188 w 106"/>
              <a:gd name="T53" fmla="*/ 61703 h 106"/>
              <a:gd name="T54" fmla="*/ 253581 w 106"/>
              <a:gd name="T55" fmla="*/ 157342 h 106"/>
              <a:gd name="T56" fmla="*/ 287188 w 106"/>
              <a:gd name="T57" fmla="*/ 61703 h 106"/>
              <a:gd name="T58" fmla="*/ 42773 w 106"/>
              <a:gd name="T59" fmla="*/ 52447 h 106"/>
              <a:gd name="T60" fmla="*/ 122208 w 106"/>
              <a:gd name="T61" fmla="*/ 6170 h 106"/>
              <a:gd name="T62" fmla="*/ 235250 w 106"/>
              <a:gd name="T63" fmla="*/ 70958 h 106"/>
              <a:gd name="T64" fmla="*/ 198587 w 106"/>
              <a:gd name="T65" fmla="*/ 6170 h 106"/>
              <a:gd name="T66" fmla="*/ 140539 w 106"/>
              <a:gd name="T67" fmla="*/ 3085 h 106"/>
              <a:gd name="T68" fmla="*/ 97766 w 106"/>
              <a:gd name="T69" fmla="*/ 74043 h 106"/>
              <a:gd name="T70" fmla="*/ 152759 w 106"/>
              <a:gd name="T71" fmla="*/ 0 h 106"/>
              <a:gd name="T72" fmla="*/ 168035 w 106"/>
              <a:gd name="T73" fmla="*/ 83299 h 106"/>
              <a:gd name="T74" fmla="*/ 177201 w 106"/>
              <a:gd name="T75" fmla="*/ 0 h 10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6" h="106">
                <a:moveTo>
                  <a:pt x="78" y="84"/>
                </a:moveTo>
                <a:cubicBezTo>
                  <a:pt x="75" y="91"/>
                  <a:pt x="72" y="97"/>
                  <a:pt x="68" y="104"/>
                </a:cubicBezTo>
                <a:cubicBezTo>
                  <a:pt x="76" y="101"/>
                  <a:pt x="84" y="97"/>
                  <a:pt x="91" y="90"/>
                </a:cubicBezTo>
                <a:cubicBezTo>
                  <a:pt x="86" y="88"/>
                  <a:pt x="82" y="86"/>
                  <a:pt x="78" y="84"/>
                </a:cubicBezTo>
                <a:moveTo>
                  <a:pt x="27" y="84"/>
                </a:moveTo>
                <a:cubicBezTo>
                  <a:pt x="22" y="85"/>
                  <a:pt x="18" y="87"/>
                  <a:pt x="14" y="89"/>
                </a:cubicBezTo>
                <a:cubicBezTo>
                  <a:pt x="20" y="96"/>
                  <a:pt x="28" y="101"/>
                  <a:pt x="37" y="104"/>
                </a:cubicBezTo>
                <a:cubicBezTo>
                  <a:pt x="33" y="97"/>
                  <a:pt x="29" y="90"/>
                  <a:pt x="27" y="84"/>
                </a:cubicBezTo>
                <a:moveTo>
                  <a:pt x="55" y="80"/>
                </a:moveTo>
                <a:cubicBezTo>
                  <a:pt x="55" y="106"/>
                  <a:pt x="55" y="106"/>
                  <a:pt x="55" y="106"/>
                </a:cubicBezTo>
                <a:cubicBezTo>
                  <a:pt x="57" y="106"/>
                  <a:pt x="59" y="106"/>
                  <a:pt x="61" y="105"/>
                </a:cubicBezTo>
                <a:cubicBezTo>
                  <a:pt x="67" y="98"/>
                  <a:pt x="71" y="90"/>
                  <a:pt x="73" y="83"/>
                </a:cubicBezTo>
                <a:cubicBezTo>
                  <a:pt x="67" y="81"/>
                  <a:pt x="61" y="80"/>
                  <a:pt x="55" y="80"/>
                </a:cubicBezTo>
                <a:moveTo>
                  <a:pt x="50" y="80"/>
                </a:moveTo>
                <a:cubicBezTo>
                  <a:pt x="44" y="80"/>
                  <a:pt x="37" y="81"/>
                  <a:pt x="31" y="82"/>
                </a:cubicBezTo>
                <a:cubicBezTo>
                  <a:pt x="34" y="90"/>
                  <a:pt x="38" y="97"/>
                  <a:pt x="44" y="105"/>
                </a:cubicBezTo>
                <a:cubicBezTo>
                  <a:pt x="46" y="106"/>
                  <a:pt x="48" y="106"/>
                  <a:pt x="50" y="106"/>
                </a:cubicBezTo>
                <a:cubicBezTo>
                  <a:pt x="50" y="80"/>
                  <a:pt x="50" y="80"/>
                  <a:pt x="50" y="80"/>
                </a:cubicBezTo>
                <a:moveTo>
                  <a:pt x="21" y="55"/>
                </a:moveTo>
                <a:cubicBezTo>
                  <a:pt x="0" y="55"/>
                  <a:pt x="0" y="55"/>
                  <a:pt x="0" y="55"/>
                </a:cubicBezTo>
                <a:cubicBezTo>
                  <a:pt x="0" y="67"/>
                  <a:pt x="4" y="77"/>
                  <a:pt x="11" y="85"/>
                </a:cubicBezTo>
                <a:cubicBezTo>
                  <a:pt x="15" y="83"/>
                  <a:pt x="20" y="81"/>
                  <a:pt x="25" y="79"/>
                </a:cubicBezTo>
                <a:cubicBezTo>
                  <a:pt x="23" y="71"/>
                  <a:pt x="22" y="63"/>
                  <a:pt x="21" y="55"/>
                </a:cubicBezTo>
                <a:moveTo>
                  <a:pt x="50" y="55"/>
                </a:moveTo>
                <a:cubicBezTo>
                  <a:pt x="26" y="55"/>
                  <a:pt x="26" y="55"/>
                  <a:pt x="26" y="55"/>
                </a:cubicBezTo>
                <a:cubicBezTo>
                  <a:pt x="26" y="62"/>
                  <a:pt x="27" y="70"/>
                  <a:pt x="30" y="78"/>
                </a:cubicBezTo>
                <a:cubicBezTo>
                  <a:pt x="36" y="76"/>
                  <a:pt x="43" y="75"/>
                  <a:pt x="50" y="75"/>
                </a:cubicBezTo>
                <a:cubicBezTo>
                  <a:pt x="50" y="55"/>
                  <a:pt x="50" y="55"/>
                  <a:pt x="50" y="55"/>
                </a:cubicBezTo>
                <a:moveTo>
                  <a:pt x="79" y="55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75"/>
                  <a:pt x="55" y="75"/>
                  <a:pt x="55" y="75"/>
                </a:cubicBezTo>
                <a:cubicBezTo>
                  <a:pt x="61" y="75"/>
                  <a:pt x="68" y="76"/>
                  <a:pt x="75" y="78"/>
                </a:cubicBezTo>
                <a:cubicBezTo>
                  <a:pt x="77" y="70"/>
                  <a:pt x="79" y="63"/>
                  <a:pt x="79" y="55"/>
                </a:cubicBezTo>
                <a:moveTo>
                  <a:pt x="106" y="55"/>
                </a:moveTo>
                <a:cubicBezTo>
                  <a:pt x="83" y="55"/>
                  <a:pt x="83" y="55"/>
                  <a:pt x="83" y="55"/>
                </a:cubicBezTo>
                <a:cubicBezTo>
                  <a:pt x="83" y="63"/>
                  <a:pt x="82" y="71"/>
                  <a:pt x="79" y="80"/>
                </a:cubicBezTo>
                <a:cubicBezTo>
                  <a:pt x="84" y="82"/>
                  <a:pt x="89" y="84"/>
                  <a:pt x="94" y="87"/>
                </a:cubicBezTo>
                <a:cubicBezTo>
                  <a:pt x="101" y="78"/>
                  <a:pt x="105" y="67"/>
                  <a:pt x="106" y="55"/>
                </a:cubicBezTo>
                <a:moveTo>
                  <a:pt x="31" y="28"/>
                </a:moveTo>
                <a:cubicBezTo>
                  <a:pt x="28" y="35"/>
                  <a:pt x="27" y="43"/>
                  <a:pt x="26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31"/>
                  <a:pt x="50" y="31"/>
                  <a:pt x="50" y="31"/>
                </a:cubicBezTo>
                <a:cubicBezTo>
                  <a:pt x="44" y="31"/>
                  <a:pt x="38" y="30"/>
                  <a:pt x="31" y="28"/>
                </a:cubicBezTo>
                <a:moveTo>
                  <a:pt x="74" y="28"/>
                </a:moveTo>
                <a:cubicBezTo>
                  <a:pt x="68" y="30"/>
                  <a:pt x="62" y="31"/>
                  <a:pt x="55" y="31"/>
                </a:cubicBezTo>
                <a:cubicBezTo>
                  <a:pt x="55" y="51"/>
                  <a:pt x="55" y="51"/>
                  <a:pt x="55" y="51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43"/>
                  <a:pt x="76" y="35"/>
                  <a:pt x="74" y="28"/>
                </a:cubicBezTo>
                <a:moveTo>
                  <a:pt x="11" y="20"/>
                </a:moveTo>
                <a:cubicBezTo>
                  <a:pt x="4" y="29"/>
                  <a:pt x="0" y="39"/>
                  <a:pt x="0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2" y="42"/>
                  <a:pt x="24" y="34"/>
                  <a:pt x="26" y="27"/>
                </a:cubicBezTo>
                <a:cubicBezTo>
                  <a:pt x="21" y="25"/>
                  <a:pt x="16" y="23"/>
                  <a:pt x="11" y="20"/>
                </a:cubicBezTo>
                <a:moveTo>
                  <a:pt x="94" y="20"/>
                </a:moveTo>
                <a:cubicBezTo>
                  <a:pt x="89" y="23"/>
                  <a:pt x="84" y="25"/>
                  <a:pt x="78" y="27"/>
                </a:cubicBezTo>
                <a:cubicBezTo>
                  <a:pt x="81" y="34"/>
                  <a:pt x="83" y="42"/>
                  <a:pt x="83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5" y="39"/>
                  <a:pt x="101" y="29"/>
                  <a:pt x="94" y="20"/>
                </a:cubicBezTo>
                <a:moveTo>
                  <a:pt x="40" y="2"/>
                </a:moveTo>
                <a:cubicBezTo>
                  <a:pt x="30" y="4"/>
                  <a:pt x="21" y="10"/>
                  <a:pt x="14" y="17"/>
                </a:cubicBezTo>
                <a:cubicBezTo>
                  <a:pt x="19" y="19"/>
                  <a:pt x="23" y="21"/>
                  <a:pt x="28" y="23"/>
                </a:cubicBezTo>
                <a:cubicBezTo>
                  <a:pt x="31" y="14"/>
                  <a:pt x="36" y="7"/>
                  <a:pt x="40" y="2"/>
                </a:cubicBezTo>
                <a:moveTo>
                  <a:pt x="65" y="2"/>
                </a:moveTo>
                <a:cubicBezTo>
                  <a:pt x="69" y="7"/>
                  <a:pt x="73" y="14"/>
                  <a:pt x="77" y="23"/>
                </a:cubicBezTo>
                <a:cubicBezTo>
                  <a:pt x="82" y="21"/>
                  <a:pt x="87" y="19"/>
                  <a:pt x="91" y="17"/>
                </a:cubicBezTo>
                <a:cubicBezTo>
                  <a:pt x="84" y="9"/>
                  <a:pt x="75" y="4"/>
                  <a:pt x="65" y="2"/>
                </a:cubicBezTo>
                <a:moveTo>
                  <a:pt x="50" y="0"/>
                </a:moveTo>
                <a:cubicBezTo>
                  <a:pt x="49" y="0"/>
                  <a:pt x="48" y="0"/>
                  <a:pt x="46" y="1"/>
                </a:cubicBezTo>
                <a:cubicBezTo>
                  <a:pt x="44" y="3"/>
                  <a:pt x="42" y="6"/>
                  <a:pt x="40" y="9"/>
                </a:cubicBezTo>
                <a:cubicBezTo>
                  <a:pt x="37" y="14"/>
                  <a:pt x="35" y="19"/>
                  <a:pt x="32" y="24"/>
                </a:cubicBezTo>
                <a:cubicBezTo>
                  <a:pt x="39" y="26"/>
                  <a:pt x="45" y="27"/>
                  <a:pt x="50" y="27"/>
                </a:cubicBezTo>
                <a:cubicBezTo>
                  <a:pt x="50" y="0"/>
                  <a:pt x="50" y="0"/>
                  <a:pt x="50" y="0"/>
                </a:cubicBezTo>
                <a:moveTo>
                  <a:pt x="55" y="0"/>
                </a:moveTo>
                <a:cubicBezTo>
                  <a:pt x="55" y="27"/>
                  <a:pt x="55" y="27"/>
                  <a:pt x="55" y="27"/>
                </a:cubicBezTo>
                <a:cubicBezTo>
                  <a:pt x="61" y="26"/>
                  <a:pt x="67" y="25"/>
                  <a:pt x="72" y="24"/>
                </a:cubicBezTo>
                <a:cubicBezTo>
                  <a:pt x="68" y="14"/>
                  <a:pt x="63" y="6"/>
                  <a:pt x="58" y="0"/>
                </a:cubicBezTo>
                <a:cubicBezTo>
                  <a:pt x="57" y="0"/>
                  <a:pt x="5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kern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0" name="组合 1"/>
          <p:cNvGrpSpPr/>
          <p:nvPr/>
        </p:nvGrpSpPr>
        <p:grpSpPr>
          <a:xfrm>
            <a:off x="544513" y="292100"/>
            <a:ext cx="1794941" cy="555625"/>
            <a:chOff x="857" y="459"/>
            <a:chExt cx="2827" cy="876"/>
          </a:xfrm>
        </p:grpSpPr>
        <p:sp>
          <p:nvSpPr>
            <p:cNvPr id="14361" name="矩形 25"/>
            <p:cNvSpPr/>
            <p:nvPr/>
          </p:nvSpPr>
          <p:spPr>
            <a:xfrm>
              <a:off x="1777" y="568"/>
              <a:ext cx="1907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工作内容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363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23"/>
          <p:cNvSpPr txBox="1"/>
          <p:nvPr/>
        </p:nvSpPr>
        <p:spPr>
          <a:xfrm>
            <a:off x="1775995" y="4342178"/>
            <a:ext cx="201426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招投标系统开发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业务跟踪系统开发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2229129" y="3972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后端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23"/>
          <p:cNvSpPr txBox="1"/>
          <p:nvPr/>
        </p:nvSpPr>
        <p:spPr>
          <a:xfrm>
            <a:off x="5085845" y="4291715"/>
            <a:ext cx="250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网络技术支持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服务器管理维护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信息发布系统技术支持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电话系统技术支持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视频会议系统技术支持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TextBox 24"/>
          <p:cNvSpPr txBox="1"/>
          <p:nvPr/>
        </p:nvSpPr>
        <p:spPr>
          <a:xfrm>
            <a:off x="5538955" y="397284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技术支持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8046123" y="4339496"/>
            <a:ext cx="284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信息发布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系统日常维护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软、硬件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故障技术支持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8538901" y="397016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日常工作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01" y="1839278"/>
            <a:ext cx="2927704" cy="19923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09" y="1847251"/>
            <a:ext cx="3110437" cy="1984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41" y="1847251"/>
            <a:ext cx="2662519" cy="19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511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976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8325" y="2252663"/>
            <a:ext cx="8513763" cy="2351088"/>
          </a:xfrm>
          <a:prstGeom prst="rect">
            <a:avLst/>
          </a:prstGeom>
          <a:solidFill>
            <a:srgbClr val="FFFFFF">
              <a:alpha val="7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627" name="文本框 5"/>
          <p:cNvSpPr txBox="1"/>
          <p:nvPr/>
        </p:nvSpPr>
        <p:spPr>
          <a:xfrm>
            <a:off x="3000375" y="31146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r>
              <a:rPr lang="en-US" altLang="zh-CN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月份工作汇报</a:t>
            </a:r>
            <a:endParaRPr lang="zh-CN" altLang="en-US" sz="4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8" name="文本框 3"/>
          <p:cNvSpPr txBox="1"/>
          <p:nvPr/>
        </p:nvSpPr>
        <p:spPr>
          <a:xfrm>
            <a:off x="5886768" y="2373313"/>
            <a:ext cx="955675" cy="1014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600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19463" name="Shape 209"/>
          <p:cNvSpPr>
            <a:spLocks noChangeShapeType="1"/>
          </p:cNvSpPr>
          <p:nvPr/>
        </p:nvSpPr>
        <p:spPr bwMode="auto">
          <a:xfrm flipV="1">
            <a:off x="10007600" y="3165475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  <p:sp>
        <p:nvSpPr>
          <p:cNvPr id="19465" name="Shape 211"/>
          <p:cNvSpPr>
            <a:spLocks noChangeShapeType="1"/>
          </p:cNvSpPr>
          <p:nvPr/>
        </p:nvSpPr>
        <p:spPr bwMode="auto">
          <a:xfrm flipV="1">
            <a:off x="2222500" y="3163888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  <p:sp>
        <p:nvSpPr>
          <p:cNvPr id="7" name="矩形 6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175000" y="3869054"/>
            <a:ext cx="6379210" cy="52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1400" b="1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A fellow doesn't last long on what he has done. He's got to keep on delivering as he goes along</a:t>
            </a:r>
            <a:endParaRPr lang="en-US" altLang="zh-CN" sz="1400" b="1" strike="noStrike" noProof="1">
              <a:solidFill>
                <a:schemeClr val="tx1">
                  <a:lumMod val="75000"/>
                  <a:lumOff val="25000"/>
                  <a:alpha val="89000"/>
                </a:schemeClr>
              </a:solidFill>
              <a:latin typeface="+mn-lt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76927" cy="6858000"/>
          </a:xfrm>
          <a:prstGeom prst="rect">
            <a:avLst/>
          </a:prstGeom>
        </p:spPr>
      </p:pic>
      <p:sp>
        <p:nvSpPr>
          <p:cNvPr id="13" name="Oval 53"/>
          <p:cNvSpPr>
            <a:spLocks noChangeAspect="1"/>
          </p:cNvSpPr>
          <p:nvPr/>
        </p:nvSpPr>
        <p:spPr>
          <a:xfrm>
            <a:off x="6529705" y="2361835"/>
            <a:ext cx="552450" cy="5505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en-US" strike="noStrike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Oval 54"/>
          <p:cNvSpPr>
            <a:spLocks noChangeAspect="1"/>
          </p:cNvSpPr>
          <p:nvPr/>
        </p:nvSpPr>
        <p:spPr>
          <a:xfrm>
            <a:off x="6529705" y="3660504"/>
            <a:ext cx="552450" cy="5524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en-US" strike="noStrike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Oval 57"/>
          <p:cNvSpPr>
            <a:spLocks noChangeAspect="1"/>
          </p:cNvSpPr>
          <p:nvPr/>
        </p:nvSpPr>
        <p:spPr>
          <a:xfrm>
            <a:off x="6529705" y="4817927"/>
            <a:ext cx="552450" cy="55245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base"/>
            <a:endParaRPr lang="en-US" strike="noStrike" noProof="1">
              <a:solidFill>
                <a:srgbClr val="F33745"/>
              </a:solidFill>
              <a:cs typeface="+mn-ea"/>
              <a:sym typeface="+mn-lt"/>
            </a:endParaRPr>
          </a:p>
        </p:txBody>
      </p:sp>
      <p:grpSp>
        <p:nvGrpSpPr>
          <p:cNvPr id="9237" name="组合 22"/>
          <p:cNvGrpSpPr/>
          <p:nvPr/>
        </p:nvGrpSpPr>
        <p:grpSpPr>
          <a:xfrm>
            <a:off x="258965" y="144007"/>
            <a:ext cx="1832401" cy="555625"/>
            <a:chOff x="857" y="459"/>
            <a:chExt cx="2886" cy="876"/>
          </a:xfrm>
        </p:grpSpPr>
        <p:sp>
          <p:nvSpPr>
            <p:cNvPr id="9238" name="矩形 21"/>
            <p:cNvSpPr/>
            <p:nvPr/>
          </p:nvSpPr>
          <p:spPr>
            <a:xfrm>
              <a:off x="1836" y="581"/>
              <a:ext cx="1907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后端开发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40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Box 23"/>
          <p:cNvSpPr txBox="1"/>
          <p:nvPr/>
        </p:nvSpPr>
        <p:spPr>
          <a:xfrm>
            <a:off x="6529705" y="1612900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六月份招投标系统的开发跟维护，主要有如下内容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TextBox 24"/>
          <p:cNvSpPr txBox="1"/>
          <p:nvPr/>
        </p:nvSpPr>
        <p:spPr>
          <a:xfrm>
            <a:off x="6522864" y="1375061"/>
            <a:ext cx="14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招投标系统开发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3"/>
          <p:cNvSpPr txBox="1"/>
          <p:nvPr/>
        </p:nvSpPr>
        <p:spPr>
          <a:xfrm>
            <a:off x="7024370" y="2423520"/>
            <a:ext cx="449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AutoNum type="arabic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支持无限层级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28600" indent="-228600" algn="l">
              <a:lnSpc>
                <a:spcPct val="150000"/>
              </a:lnSpc>
              <a:buAutoNum type="arabic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支持多套系统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228600" indent="-228600" algn="l">
              <a:lnSpc>
                <a:spcPct val="150000"/>
              </a:lnSpc>
              <a:buAutoNum type="arabic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修改了现有的调用接口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TextBox 24"/>
          <p:cNvSpPr txBox="1"/>
          <p:nvPr/>
        </p:nvSpPr>
        <p:spPr>
          <a:xfrm>
            <a:off x="6971884" y="2230307"/>
            <a:ext cx="2159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重新调整了部门管理模块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7011035" y="3795349"/>
            <a:ext cx="449135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将管理员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领导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角色与销售角色区分开来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新增了获取所有用户的接口，用于业务跟踪系统中周报的展示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7011035" y="35772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重新定义了业务跟踪系统人员的划分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7011035" y="4917622"/>
            <a:ext cx="449135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修复了部门获取中对自营的判断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7011164" y="474074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其他功能及优化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Freeform 30"/>
          <p:cNvSpPr>
            <a:spLocks noEditPoints="1"/>
          </p:cNvSpPr>
          <p:nvPr/>
        </p:nvSpPr>
        <p:spPr bwMode="auto">
          <a:xfrm>
            <a:off x="6655435" y="2509155"/>
            <a:ext cx="301625" cy="255905"/>
          </a:xfrm>
          <a:custGeom>
            <a:avLst/>
            <a:gdLst>
              <a:gd name="T0" fmla="*/ 278 w 373"/>
              <a:gd name="T1" fmla="*/ 295 h 404"/>
              <a:gd name="T2" fmla="*/ 278 w 373"/>
              <a:gd name="T3" fmla="*/ 188 h 404"/>
              <a:gd name="T4" fmla="*/ 249 w 373"/>
              <a:gd name="T5" fmla="*/ 188 h 404"/>
              <a:gd name="T6" fmla="*/ 249 w 373"/>
              <a:gd name="T7" fmla="*/ 295 h 404"/>
              <a:gd name="T8" fmla="*/ 278 w 373"/>
              <a:gd name="T9" fmla="*/ 295 h 404"/>
              <a:gd name="T10" fmla="*/ 145 w 373"/>
              <a:gd name="T11" fmla="*/ 181 h 404"/>
              <a:gd name="T12" fmla="*/ 116 w 373"/>
              <a:gd name="T13" fmla="*/ 181 h 404"/>
              <a:gd name="T14" fmla="*/ 116 w 373"/>
              <a:gd name="T15" fmla="*/ 293 h 404"/>
              <a:gd name="T16" fmla="*/ 145 w 373"/>
              <a:gd name="T17" fmla="*/ 293 h 404"/>
              <a:gd name="T18" fmla="*/ 145 w 373"/>
              <a:gd name="T19" fmla="*/ 181 h 404"/>
              <a:gd name="T20" fmla="*/ 322 w 373"/>
              <a:gd name="T21" fmla="*/ 263 h 404"/>
              <a:gd name="T22" fmla="*/ 293 w 373"/>
              <a:gd name="T23" fmla="*/ 263 h 404"/>
              <a:gd name="T24" fmla="*/ 293 w 373"/>
              <a:gd name="T25" fmla="*/ 295 h 404"/>
              <a:gd name="T26" fmla="*/ 322 w 373"/>
              <a:gd name="T27" fmla="*/ 295 h 404"/>
              <a:gd name="T28" fmla="*/ 322 w 373"/>
              <a:gd name="T29" fmla="*/ 263 h 404"/>
              <a:gd name="T30" fmla="*/ 234 w 373"/>
              <a:gd name="T31" fmla="*/ 234 h 404"/>
              <a:gd name="T32" fmla="*/ 206 w 373"/>
              <a:gd name="T33" fmla="*/ 234 h 404"/>
              <a:gd name="T34" fmla="*/ 206 w 373"/>
              <a:gd name="T35" fmla="*/ 295 h 404"/>
              <a:gd name="T36" fmla="*/ 234 w 373"/>
              <a:gd name="T37" fmla="*/ 295 h 404"/>
              <a:gd name="T38" fmla="*/ 234 w 373"/>
              <a:gd name="T39" fmla="*/ 234 h 404"/>
              <a:gd name="T40" fmla="*/ 190 w 373"/>
              <a:gd name="T41" fmla="*/ 295 h 404"/>
              <a:gd name="T42" fmla="*/ 190 w 373"/>
              <a:gd name="T43" fmla="*/ 124 h 404"/>
              <a:gd name="T44" fmla="*/ 160 w 373"/>
              <a:gd name="T45" fmla="*/ 124 h 404"/>
              <a:gd name="T46" fmla="*/ 160 w 373"/>
              <a:gd name="T47" fmla="*/ 295 h 404"/>
              <a:gd name="T48" fmla="*/ 190 w 373"/>
              <a:gd name="T49" fmla="*/ 295 h 404"/>
              <a:gd name="T50" fmla="*/ 373 w 373"/>
              <a:gd name="T51" fmla="*/ 404 h 404"/>
              <a:gd name="T52" fmla="*/ 0 w 373"/>
              <a:gd name="T53" fmla="*/ 404 h 404"/>
              <a:gd name="T54" fmla="*/ 0 w 373"/>
              <a:gd name="T55" fmla="*/ 0 h 404"/>
              <a:gd name="T56" fmla="*/ 240 w 373"/>
              <a:gd name="T57" fmla="*/ 0 h 404"/>
              <a:gd name="T58" fmla="*/ 240 w 373"/>
              <a:gd name="T59" fmla="*/ 118 h 404"/>
              <a:gd name="T60" fmla="*/ 373 w 373"/>
              <a:gd name="T61" fmla="*/ 118 h 404"/>
              <a:gd name="T62" fmla="*/ 373 w 373"/>
              <a:gd name="T63" fmla="*/ 404 h 404"/>
              <a:gd name="T64" fmla="*/ 61 w 373"/>
              <a:gd name="T65" fmla="*/ 46 h 404"/>
              <a:gd name="T66" fmla="*/ 32 w 373"/>
              <a:gd name="T67" fmla="*/ 93 h 404"/>
              <a:gd name="T68" fmla="*/ 57 w 373"/>
              <a:gd name="T69" fmla="*/ 93 h 404"/>
              <a:gd name="T70" fmla="*/ 57 w 373"/>
              <a:gd name="T71" fmla="*/ 348 h 404"/>
              <a:gd name="T72" fmla="*/ 57 w 373"/>
              <a:gd name="T73" fmla="*/ 348 h 404"/>
              <a:gd name="T74" fmla="*/ 57 w 373"/>
              <a:gd name="T75" fmla="*/ 356 h 404"/>
              <a:gd name="T76" fmla="*/ 240 w 373"/>
              <a:gd name="T77" fmla="*/ 356 h 404"/>
              <a:gd name="T78" fmla="*/ 240 w 373"/>
              <a:gd name="T79" fmla="*/ 381 h 404"/>
              <a:gd name="T80" fmla="*/ 289 w 373"/>
              <a:gd name="T81" fmla="*/ 352 h 404"/>
              <a:gd name="T82" fmla="*/ 240 w 373"/>
              <a:gd name="T83" fmla="*/ 326 h 404"/>
              <a:gd name="T84" fmla="*/ 240 w 373"/>
              <a:gd name="T85" fmla="*/ 348 h 404"/>
              <a:gd name="T86" fmla="*/ 65 w 373"/>
              <a:gd name="T87" fmla="*/ 348 h 404"/>
              <a:gd name="T88" fmla="*/ 65 w 373"/>
              <a:gd name="T89" fmla="*/ 93 h 404"/>
              <a:gd name="T90" fmla="*/ 87 w 373"/>
              <a:gd name="T91" fmla="*/ 93 h 404"/>
              <a:gd name="T92" fmla="*/ 61 w 373"/>
              <a:gd name="T93" fmla="*/ 46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3" h="404">
                <a:moveTo>
                  <a:pt x="278" y="295"/>
                </a:moveTo>
                <a:lnTo>
                  <a:pt x="278" y="188"/>
                </a:lnTo>
                <a:lnTo>
                  <a:pt x="249" y="188"/>
                </a:lnTo>
                <a:lnTo>
                  <a:pt x="249" y="295"/>
                </a:lnTo>
                <a:lnTo>
                  <a:pt x="278" y="295"/>
                </a:lnTo>
                <a:close/>
                <a:moveTo>
                  <a:pt x="145" y="181"/>
                </a:moveTo>
                <a:lnTo>
                  <a:pt x="116" y="181"/>
                </a:lnTo>
                <a:lnTo>
                  <a:pt x="116" y="293"/>
                </a:lnTo>
                <a:lnTo>
                  <a:pt x="145" y="293"/>
                </a:lnTo>
                <a:lnTo>
                  <a:pt x="145" y="181"/>
                </a:lnTo>
                <a:close/>
                <a:moveTo>
                  <a:pt x="322" y="263"/>
                </a:moveTo>
                <a:lnTo>
                  <a:pt x="293" y="263"/>
                </a:lnTo>
                <a:lnTo>
                  <a:pt x="293" y="295"/>
                </a:lnTo>
                <a:lnTo>
                  <a:pt x="322" y="295"/>
                </a:lnTo>
                <a:lnTo>
                  <a:pt x="322" y="263"/>
                </a:lnTo>
                <a:close/>
                <a:moveTo>
                  <a:pt x="234" y="234"/>
                </a:moveTo>
                <a:lnTo>
                  <a:pt x="206" y="234"/>
                </a:lnTo>
                <a:lnTo>
                  <a:pt x="206" y="295"/>
                </a:lnTo>
                <a:lnTo>
                  <a:pt x="234" y="295"/>
                </a:lnTo>
                <a:lnTo>
                  <a:pt x="234" y="234"/>
                </a:lnTo>
                <a:close/>
                <a:moveTo>
                  <a:pt x="190" y="295"/>
                </a:moveTo>
                <a:lnTo>
                  <a:pt x="190" y="124"/>
                </a:lnTo>
                <a:lnTo>
                  <a:pt x="160" y="124"/>
                </a:lnTo>
                <a:lnTo>
                  <a:pt x="160" y="295"/>
                </a:lnTo>
                <a:lnTo>
                  <a:pt x="190" y="295"/>
                </a:lnTo>
                <a:close/>
                <a:moveTo>
                  <a:pt x="373" y="404"/>
                </a:moveTo>
                <a:lnTo>
                  <a:pt x="0" y="404"/>
                </a:lnTo>
                <a:lnTo>
                  <a:pt x="0" y="0"/>
                </a:lnTo>
                <a:lnTo>
                  <a:pt x="240" y="0"/>
                </a:lnTo>
                <a:lnTo>
                  <a:pt x="240" y="118"/>
                </a:lnTo>
                <a:lnTo>
                  <a:pt x="373" y="118"/>
                </a:lnTo>
                <a:lnTo>
                  <a:pt x="373" y="404"/>
                </a:lnTo>
                <a:close/>
                <a:moveTo>
                  <a:pt x="61" y="46"/>
                </a:moveTo>
                <a:lnTo>
                  <a:pt x="32" y="93"/>
                </a:lnTo>
                <a:lnTo>
                  <a:pt x="57" y="93"/>
                </a:lnTo>
                <a:lnTo>
                  <a:pt x="57" y="348"/>
                </a:lnTo>
                <a:lnTo>
                  <a:pt x="57" y="348"/>
                </a:lnTo>
                <a:lnTo>
                  <a:pt x="57" y="356"/>
                </a:lnTo>
                <a:lnTo>
                  <a:pt x="240" y="356"/>
                </a:lnTo>
                <a:lnTo>
                  <a:pt x="240" y="381"/>
                </a:lnTo>
                <a:lnTo>
                  <a:pt x="289" y="352"/>
                </a:lnTo>
                <a:lnTo>
                  <a:pt x="240" y="326"/>
                </a:lnTo>
                <a:lnTo>
                  <a:pt x="240" y="348"/>
                </a:lnTo>
                <a:lnTo>
                  <a:pt x="65" y="348"/>
                </a:lnTo>
                <a:lnTo>
                  <a:pt x="65" y="93"/>
                </a:lnTo>
                <a:lnTo>
                  <a:pt x="87" y="93"/>
                </a:lnTo>
                <a:lnTo>
                  <a:pt x="6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17"/>
          <p:cNvSpPr>
            <a:spLocks noEditPoints="1"/>
          </p:cNvSpPr>
          <p:nvPr/>
        </p:nvSpPr>
        <p:spPr bwMode="auto">
          <a:xfrm>
            <a:off x="6655435" y="3779884"/>
            <a:ext cx="309880" cy="266065"/>
          </a:xfrm>
          <a:custGeom>
            <a:avLst/>
            <a:gdLst>
              <a:gd name="T0" fmla="*/ 2147483647 w 72"/>
              <a:gd name="T1" fmla="*/ 2147483647 h 73"/>
              <a:gd name="T2" fmla="*/ 0 w 72"/>
              <a:gd name="T3" fmla="*/ 2147483647 h 73"/>
              <a:gd name="T4" fmla="*/ 2147483647 w 72"/>
              <a:gd name="T5" fmla="*/ 2147483647 h 73"/>
              <a:gd name="T6" fmla="*/ 2147483647 w 72"/>
              <a:gd name="T7" fmla="*/ 2147483647 h 73"/>
              <a:gd name="T8" fmla="*/ 2147483647 w 72"/>
              <a:gd name="T9" fmla="*/ 2147483647 h 73"/>
              <a:gd name="T10" fmla="*/ 2147483647 w 72"/>
              <a:gd name="T11" fmla="*/ 0 h 73"/>
              <a:gd name="T12" fmla="*/ 2147483647 w 72"/>
              <a:gd name="T13" fmla="*/ 2147483647 h 73"/>
              <a:gd name="T14" fmla="*/ 2147483647 w 72"/>
              <a:gd name="T15" fmla="*/ 2147483647 h 73"/>
              <a:gd name="T16" fmla="*/ 2147483647 w 72"/>
              <a:gd name="T17" fmla="*/ 2147483647 h 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73">
                <a:moveTo>
                  <a:pt x="36" y="30"/>
                </a:moveTo>
                <a:cubicBezTo>
                  <a:pt x="16" y="30"/>
                  <a:pt x="0" y="49"/>
                  <a:pt x="0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49"/>
                  <a:pt x="56" y="30"/>
                  <a:pt x="36" y="30"/>
                </a:cubicBezTo>
                <a:close/>
                <a:moveTo>
                  <a:pt x="51" y="15"/>
                </a:moveTo>
                <a:cubicBezTo>
                  <a:pt x="51" y="7"/>
                  <a:pt x="44" y="0"/>
                  <a:pt x="36" y="0"/>
                </a:cubicBezTo>
                <a:cubicBezTo>
                  <a:pt x="28" y="0"/>
                  <a:pt x="21" y="7"/>
                  <a:pt x="21" y="15"/>
                </a:cubicBezTo>
                <a:cubicBezTo>
                  <a:pt x="21" y="23"/>
                  <a:pt x="28" y="30"/>
                  <a:pt x="36" y="30"/>
                </a:cubicBezTo>
                <a:cubicBezTo>
                  <a:pt x="44" y="30"/>
                  <a:pt x="51" y="23"/>
                  <a:pt x="51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1" name="Freeform 552"/>
          <p:cNvSpPr>
            <a:spLocks noEditPoints="1"/>
          </p:cNvSpPr>
          <p:nvPr/>
        </p:nvSpPr>
        <p:spPr bwMode="auto">
          <a:xfrm>
            <a:off x="6642180" y="4948409"/>
            <a:ext cx="335756" cy="292894"/>
          </a:xfrm>
          <a:custGeom>
            <a:avLst/>
            <a:gdLst>
              <a:gd name="T0" fmla="*/ 2147483647 w 78"/>
              <a:gd name="T1" fmla="*/ 2147483647 h 68"/>
              <a:gd name="T2" fmla="*/ 2147483647 w 78"/>
              <a:gd name="T3" fmla="*/ 0 h 68"/>
              <a:gd name="T4" fmla="*/ 0 w 78"/>
              <a:gd name="T5" fmla="*/ 2147483647 h 68"/>
              <a:gd name="T6" fmla="*/ 2147483647 w 78"/>
              <a:gd name="T7" fmla="*/ 2147483647 h 68"/>
              <a:gd name="T8" fmla="*/ 2147483647 w 78"/>
              <a:gd name="T9" fmla="*/ 2147483647 h 68"/>
              <a:gd name="T10" fmla="*/ 2147483647 w 78"/>
              <a:gd name="T11" fmla="*/ 2147483647 h 68"/>
              <a:gd name="T12" fmla="*/ 2147483647 w 78"/>
              <a:gd name="T13" fmla="*/ 2147483647 h 68"/>
              <a:gd name="T14" fmla="*/ 2147483647 w 78"/>
              <a:gd name="T15" fmla="*/ 2147483647 h 68"/>
              <a:gd name="T16" fmla="*/ 2147483647 w 78"/>
              <a:gd name="T17" fmla="*/ 2147483647 h 68"/>
              <a:gd name="T18" fmla="*/ 2147483647 w 78"/>
              <a:gd name="T19" fmla="*/ 2147483647 h 68"/>
              <a:gd name="T20" fmla="*/ 2147483647 w 78"/>
              <a:gd name="T21" fmla="*/ 2147483647 h 68"/>
              <a:gd name="T22" fmla="*/ 2147483647 w 78"/>
              <a:gd name="T23" fmla="*/ 2147483647 h 68"/>
              <a:gd name="T24" fmla="*/ 2147483647 w 78"/>
              <a:gd name="T25" fmla="*/ 2147483647 h 68"/>
              <a:gd name="T26" fmla="*/ 2147483647 w 78"/>
              <a:gd name="T27" fmla="*/ 2147483647 h 68"/>
              <a:gd name="T28" fmla="*/ 2147483647 w 78"/>
              <a:gd name="T29" fmla="*/ 2147483647 h 68"/>
              <a:gd name="T30" fmla="*/ 2147483647 w 78"/>
              <a:gd name="T31" fmla="*/ 2147483647 h 68"/>
              <a:gd name="T32" fmla="*/ 2147483647 w 78"/>
              <a:gd name="T33" fmla="*/ 2147483647 h 68"/>
              <a:gd name="T34" fmla="*/ 2147483647 w 78"/>
              <a:gd name="T35" fmla="*/ 2147483647 h 68"/>
              <a:gd name="T36" fmla="*/ 2147483647 w 78"/>
              <a:gd name="T37" fmla="*/ 2147483647 h 68"/>
              <a:gd name="T38" fmla="*/ 2147483647 w 78"/>
              <a:gd name="T39" fmla="*/ 2147483647 h 68"/>
              <a:gd name="T40" fmla="*/ 2147483647 w 78"/>
              <a:gd name="T41" fmla="*/ 2147483647 h 68"/>
              <a:gd name="T42" fmla="*/ 2147483647 w 78"/>
              <a:gd name="T43" fmla="*/ 2147483647 h 68"/>
              <a:gd name="T44" fmla="*/ 2147483647 w 78"/>
              <a:gd name="T45" fmla="*/ 2147483647 h 68"/>
              <a:gd name="T46" fmla="*/ 2147483647 w 78"/>
              <a:gd name="T47" fmla="*/ 2147483647 h 68"/>
              <a:gd name="T48" fmla="*/ 2147483647 w 78"/>
              <a:gd name="T49" fmla="*/ 2147483647 h 68"/>
              <a:gd name="T50" fmla="*/ 2147483647 w 78"/>
              <a:gd name="T51" fmla="*/ 2147483647 h 68"/>
              <a:gd name="T52" fmla="*/ 2147483647 w 78"/>
              <a:gd name="T53" fmla="*/ 2147483647 h 68"/>
              <a:gd name="T54" fmla="*/ 2147483647 w 78"/>
              <a:gd name="T55" fmla="*/ 2147483647 h 68"/>
              <a:gd name="T56" fmla="*/ 2147483647 w 78"/>
              <a:gd name="T57" fmla="*/ 2147483647 h 68"/>
              <a:gd name="T58" fmla="*/ 2147483647 w 78"/>
              <a:gd name="T59" fmla="*/ 2147483647 h 68"/>
              <a:gd name="T60" fmla="*/ 2147483647 w 78"/>
              <a:gd name="T61" fmla="*/ 2147483647 h 68"/>
              <a:gd name="T62" fmla="*/ 2147483647 w 78"/>
              <a:gd name="T63" fmla="*/ 2147483647 h 68"/>
              <a:gd name="T64" fmla="*/ 2147483647 w 78"/>
              <a:gd name="T65" fmla="*/ 2147483647 h 68"/>
              <a:gd name="T66" fmla="*/ 2147483647 w 78"/>
              <a:gd name="T67" fmla="*/ 2147483647 h 68"/>
              <a:gd name="T68" fmla="*/ 2147483647 w 78"/>
              <a:gd name="T69" fmla="*/ 2147483647 h 68"/>
              <a:gd name="T70" fmla="*/ 2147483647 w 78"/>
              <a:gd name="T71" fmla="*/ 2147483647 h 6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8" h="68">
                <a:moveTo>
                  <a:pt x="78" y="28"/>
                </a:moveTo>
                <a:cubicBezTo>
                  <a:pt x="78" y="13"/>
                  <a:pt x="60" y="0"/>
                  <a:pt x="39" y="0"/>
                </a:cubicBezTo>
                <a:cubicBezTo>
                  <a:pt x="17" y="0"/>
                  <a:pt x="0" y="13"/>
                  <a:pt x="0" y="28"/>
                </a:cubicBezTo>
                <a:cubicBezTo>
                  <a:pt x="0" y="43"/>
                  <a:pt x="17" y="56"/>
                  <a:pt x="39" y="56"/>
                </a:cubicBezTo>
                <a:cubicBezTo>
                  <a:pt x="42" y="56"/>
                  <a:pt x="45" y="55"/>
                  <a:pt x="49" y="55"/>
                </a:cubicBezTo>
                <a:cubicBezTo>
                  <a:pt x="54" y="60"/>
                  <a:pt x="61" y="66"/>
                  <a:pt x="72" y="68"/>
                </a:cubicBezTo>
                <a:cubicBezTo>
                  <a:pt x="67" y="63"/>
                  <a:pt x="65" y="56"/>
                  <a:pt x="64" y="49"/>
                </a:cubicBezTo>
                <a:cubicBezTo>
                  <a:pt x="72" y="44"/>
                  <a:pt x="78" y="37"/>
                  <a:pt x="78" y="28"/>
                </a:cubicBezTo>
                <a:close/>
                <a:moveTo>
                  <a:pt x="14" y="13"/>
                </a:moveTo>
                <a:cubicBezTo>
                  <a:pt x="63" y="13"/>
                  <a:pt x="63" y="13"/>
                  <a:pt x="63" y="13"/>
                </a:cubicBezTo>
                <a:cubicBezTo>
                  <a:pt x="64" y="13"/>
                  <a:pt x="65" y="14"/>
                  <a:pt x="65" y="15"/>
                </a:cubicBezTo>
                <a:cubicBezTo>
                  <a:pt x="65" y="16"/>
                  <a:pt x="64" y="17"/>
                  <a:pt x="63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3" y="17"/>
                  <a:pt x="12" y="16"/>
                  <a:pt x="12" y="15"/>
                </a:cubicBezTo>
                <a:cubicBezTo>
                  <a:pt x="12" y="14"/>
                  <a:pt x="13" y="13"/>
                  <a:pt x="14" y="13"/>
                </a:cubicBezTo>
                <a:close/>
                <a:moveTo>
                  <a:pt x="14" y="21"/>
                </a:moveTo>
                <a:cubicBezTo>
                  <a:pt x="63" y="21"/>
                  <a:pt x="63" y="21"/>
                  <a:pt x="63" y="21"/>
                </a:cubicBezTo>
                <a:cubicBezTo>
                  <a:pt x="64" y="21"/>
                  <a:pt x="65" y="22"/>
                  <a:pt x="65" y="23"/>
                </a:cubicBezTo>
                <a:cubicBezTo>
                  <a:pt x="65" y="24"/>
                  <a:pt x="64" y="24"/>
                  <a:pt x="63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4"/>
                  <a:pt x="12" y="23"/>
                </a:cubicBezTo>
                <a:cubicBezTo>
                  <a:pt x="12" y="22"/>
                  <a:pt x="13" y="21"/>
                  <a:pt x="14" y="21"/>
                </a:cubicBezTo>
                <a:close/>
                <a:moveTo>
                  <a:pt x="14" y="28"/>
                </a:moveTo>
                <a:cubicBezTo>
                  <a:pt x="63" y="28"/>
                  <a:pt x="63" y="28"/>
                  <a:pt x="63" y="28"/>
                </a:cubicBezTo>
                <a:cubicBezTo>
                  <a:pt x="64" y="28"/>
                  <a:pt x="65" y="29"/>
                  <a:pt x="65" y="30"/>
                </a:cubicBezTo>
                <a:cubicBezTo>
                  <a:pt x="65" y="31"/>
                  <a:pt x="64" y="32"/>
                  <a:pt x="63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2"/>
                  <a:pt x="12" y="31"/>
                  <a:pt x="12" y="30"/>
                </a:cubicBezTo>
                <a:cubicBezTo>
                  <a:pt x="12" y="29"/>
                  <a:pt x="13" y="28"/>
                  <a:pt x="14" y="28"/>
                </a:cubicBezTo>
                <a:close/>
                <a:moveTo>
                  <a:pt x="14" y="40"/>
                </a:moveTo>
                <a:cubicBezTo>
                  <a:pt x="13" y="40"/>
                  <a:pt x="12" y="39"/>
                  <a:pt x="12" y="38"/>
                </a:cubicBezTo>
                <a:cubicBezTo>
                  <a:pt x="12" y="37"/>
                  <a:pt x="13" y="36"/>
                  <a:pt x="14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4" y="36"/>
                  <a:pt x="65" y="37"/>
                  <a:pt x="65" y="38"/>
                </a:cubicBezTo>
                <a:cubicBezTo>
                  <a:pt x="65" y="39"/>
                  <a:pt x="64" y="40"/>
                  <a:pt x="63" y="40"/>
                </a:cubicBezTo>
                <a:lnTo>
                  <a:pt x="14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53148" y="1474788"/>
            <a:ext cx="2992438" cy="48228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5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7" name="TextBox 56"/>
          <p:cNvSpPr txBox="1">
            <a:spLocks noChangeArrowheads="1"/>
          </p:cNvSpPr>
          <p:nvPr/>
        </p:nvSpPr>
        <p:spPr bwMode="auto">
          <a:xfrm>
            <a:off x="4552587" y="2157024"/>
            <a:ext cx="1569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周报录入支持富文本</a:t>
            </a:r>
            <a:endParaRPr lang="zh-CN" altLang="en-US" sz="1200" b="1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7041515" y="2129876"/>
            <a:ext cx="59022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10</a:t>
            </a:r>
            <a:r>
              <a:rPr 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0%</a:t>
            </a:r>
            <a:endParaRPr 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9" name="Straight Connector 60"/>
          <p:cNvCxnSpPr/>
          <p:nvPr/>
        </p:nvCxnSpPr>
        <p:spPr>
          <a:xfrm>
            <a:off x="4673600" y="4325708"/>
            <a:ext cx="4206240" cy="8255"/>
          </a:xfrm>
          <a:prstGeom prst="line">
            <a:avLst/>
          </a:prstGeom>
          <a:ln w="25400"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TextBox 62"/>
          <p:cNvSpPr txBox="1">
            <a:spLocks noChangeArrowheads="1"/>
          </p:cNvSpPr>
          <p:nvPr/>
        </p:nvSpPr>
        <p:spPr bwMode="auto">
          <a:xfrm>
            <a:off x="4568834" y="3376071"/>
            <a:ext cx="2492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周报展示支持按人员层级关系查询</a:t>
            </a:r>
            <a:endParaRPr lang="en-US" altLang="zh-CN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</a:endParaRPr>
          </a:p>
        </p:txBody>
      </p:sp>
      <p:sp>
        <p:nvSpPr>
          <p:cNvPr id="12" name="TextBox 63"/>
          <p:cNvSpPr txBox="1"/>
          <p:nvPr/>
        </p:nvSpPr>
        <p:spPr>
          <a:xfrm>
            <a:off x="8500745" y="3288211"/>
            <a:ext cx="59022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100%</a:t>
            </a:r>
            <a:endParaRPr 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13" name="Straight Connector 65"/>
          <p:cNvCxnSpPr/>
          <p:nvPr/>
        </p:nvCxnSpPr>
        <p:spPr>
          <a:xfrm>
            <a:off x="4673600" y="5331731"/>
            <a:ext cx="5414645" cy="0"/>
          </a:xfrm>
          <a:prstGeom prst="line">
            <a:avLst/>
          </a:prstGeom>
          <a:ln w="25400">
            <a:solidFill>
              <a:srgbClr val="FFC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5" name="TextBox 67"/>
          <p:cNvSpPr txBox="1">
            <a:spLocks noChangeArrowheads="1"/>
          </p:cNvSpPr>
          <p:nvPr/>
        </p:nvSpPr>
        <p:spPr bwMode="auto">
          <a:xfrm>
            <a:off x="4565860" y="4546908"/>
            <a:ext cx="3262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专属分配、我的收藏、全部联系人等页面优化</a:t>
            </a:r>
            <a:endParaRPr lang="en-US" altLang="zh-CN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</a:endParaRPr>
          </a:p>
        </p:txBody>
      </p:sp>
      <p:sp>
        <p:nvSpPr>
          <p:cNvPr id="16" name="TextBox 68"/>
          <p:cNvSpPr txBox="1"/>
          <p:nvPr/>
        </p:nvSpPr>
        <p:spPr>
          <a:xfrm>
            <a:off x="9580245" y="4440101"/>
            <a:ext cx="59022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100%</a:t>
            </a:r>
            <a:endParaRPr 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cxnSp>
        <p:nvCxnSpPr>
          <p:cNvPr id="17" name="Straight Connector 70"/>
          <p:cNvCxnSpPr/>
          <p:nvPr/>
        </p:nvCxnSpPr>
        <p:spPr>
          <a:xfrm>
            <a:off x="4673600" y="6113780"/>
            <a:ext cx="4124960" cy="33020"/>
          </a:xfrm>
          <a:prstGeom prst="line">
            <a:avLst/>
          </a:prstGeom>
          <a:ln w="25400">
            <a:solidFill>
              <a:schemeClr val="bg1">
                <a:lumMod val="7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9" name="TextBox 72"/>
          <p:cNvSpPr txBox="1">
            <a:spLocks noChangeArrowheads="1"/>
          </p:cNvSpPr>
          <p:nvPr/>
        </p:nvSpPr>
        <p:spPr bwMode="auto">
          <a:xfrm>
            <a:off x="4565650" y="5566136"/>
            <a:ext cx="1723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r>
              <a:rPr lang="zh-CN" altLang="en-US" sz="1200" b="1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</a:rPr>
              <a:t>名片数据导入模块优化</a:t>
            </a:r>
            <a:endParaRPr lang="en-US" altLang="zh-CN" sz="1200" b="1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</a:endParaRPr>
          </a:p>
        </p:txBody>
      </p:sp>
      <p:sp>
        <p:nvSpPr>
          <p:cNvPr id="20" name="TextBox 73"/>
          <p:cNvSpPr txBox="1"/>
          <p:nvPr/>
        </p:nvSpPr>
        <p:spPr>
          <a:xfrm>
            <a:off x="8500745" y="5566136"/>
            <a:ext cx="59022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100%</a:t>
            </a:r>
            <a:endParaRPr 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  <p:grpSp>
        <p:nvGrpSpPr>
          <p:cNvPr id="10260" name="组合 22"/>
          <p:cNvGrpSpPr/>
          <p:nvPr/>
        </p:nvGrpSpPr>
        <p:grpSpPr>
          <a:xfrm>
            <a:off x="544513" y="292100"/>
            <a:ext cx="1794941" cy="555625"/>
            <a:chOff x="857" y="459"/>
            <a:chExt cx="2827" cy="876"/>
          </a:xfrm>
        </p:grpSpPr>
        <p:sp>
          <p:nvSpPr>
            <p:cNvPr id="10261" name="矩形 6"/>
            <p:cNvSpPr/>
            <p:nvPr/>
          </p:nvSpPr>
          <p:spPr>
            <a:xfrm>
              <a:off x="1777" y="568"/>
              <a:ext cx="1907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后端开发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63" name="Freeform 129"/>
            <p:cNvSpPr>
              <a:spLocks noEditPoints="1"/>
            </p:cNvSpPr>
            <p:nvPr/>
          </p:nvSpPr>
          <p:spPr>
            <a:xfrm>
              <a:off x="972" y="747"/>
              <a:ext cx="687" cy="297"/>
            </a:xfrm>
            <a:custGeom>
              <a:avLst/>
              <a:gdLst/>
              <a:ahLst/>
              <a:cxnLst>
                <a:cxn ang="0">
                  <a:pos x="598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7"/>
                </a:cxn>
                <a:cxn ang="0">
                  <a:pos x="598" y="297"/>
                </a:cxn>
                <a:cxn ang="0">
                  <a:pos x="687" y="215"/>
                </a:cxn>
                <a:cxn ang="0">
                  <a:pos x="598" y="129"/>
                </a:cxn>
                <a:cxn ang="0">
                  <a:pos x="270" y="297"/>
                </a:cxn>
                <a:cxn ang="0">
                  <a:pos x="289" y="297"/>
                </a:cxn>
                <a:cxn ang="0">
                  <a:pos x="302" y="148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8"/>
                </a:cxn>
                <a:cxn ang="0">
                  <a:pos x="270" y="297"/>
                </a:cxn>
                <a:cxn ang="0">
                  <a:pos x="203" y="297"/>
                </a:cxn>
                <a:cxn ang="0">
                  <a:pos x="184" y="297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7"/>
                </a:cxn>
                <a:cxn ang="0">
                  <a:pos x="98" y="297"/>
                </a:cxn>
                <a:cxn ang="0">
                  <a:pos x="117" y="297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7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Straight Connector 60"/>
          <p:cNvCxnSpPr/>
          <p:nvPr/>
        </p:nvCxnSpPr>
        <p:spPr>
          <a:xfrm>
            <a:off x="4578350" y="3186687"/>
            <a:ext cx="2950210" cy="2540"/>
          </a:xfrm>
          <a:prstGeom prst="line">
            <a:avLst/>
          </a:prstGeom>
          <a:ln w="25400">
            <a:solidFill>
              <a:srgbClr val="FFC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3"/>
          <p:cNvSpPr txBox="1"/>
          <p:nvPr/>
        </p:nvSpPr>
        <p:spPr>
          <a:xfrm>
            <a:off x="4565650" y="1740036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六月份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跟踪系统主要是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期的开发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4578350" y="14758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跟踪系统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56"/>
          <p:cNvSpPr txBox="1">
            <a:spLocks noChangeArrowheads="1"/>
          </p:cNvSpPr>
          <p:nvPr/>
        </p:nvSpPr>
        <p:spPr bwMode="auto">
          <a:xfrm>
            <a:off x="4548231" y="2440681"/>
            <a:ext cx="2627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1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支持图片、表格的插入及展示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sym typeface="+mn-ea"/>
            </a:endParaRPr>
          </a:p>
          <a:p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2 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优化了数据补录、修改的限制逻辑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r>
              <a:rPr lang="en-US" altLang="zh-CN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3 </a:t>
            </a:r>
            <a:r>
              <a:rPr lang="zh-CN" alt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优化了草稿箱的处理逻辑</a:t>
            </a:r>
            <a:endParaRPr lang="en-US" altLang="zh-CN" sz="1200" strike="noStrike" noProof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3" name="TextBox 56"/>
          <p:cNvSpPr txBox="1">
            <a:spLocks noChangeArrowheads="1"/>
          </p:cNvSpPr>
          <p:nvPr/>
        </p:nvSpPr>
        <p:spPr bwMode="auto">
          <a:xfrm>
            <a:off x="4548231" y="3626362"/>
            <a:ext cx="35509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1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领导具有最大的权限，可以查看所有用户的周报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sym typeface="+mn-ea"/>
            </a:endParaRPr>
          </a:p>
          <a:p>
            <a:r>
              <a:rPr lang="en-US" altLang="zh-CN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2 </a:t>
            </a:r>
            <a:r>
              <a:rPr lang="zh-CN" altLang="en-US" sz="1200" strike="noStrike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分组领导，可以查看自己及分组成员的周报</a:t>
            </a:r>
            <a:endParaRPr lang="en-US" altLang="zh-CN" sz="1200" strike="noStrike" noProof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  <a:p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3 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分组成员只能查看自己的周报</a:t>
            </a:r>
            <a:endParaRPr lang="zh-CN" alt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4" name="TextBox 56"/>
          <p:cNvSpPr txBox="1">
            <a:spLocks noChangeArrowheads="1"/>
          </p:cNvSpPr>
          <p:nvPr/>
        </p:nvSpPr>
        <p:spPr bwMode="auto">
          <a:xfrm>
            <a:off x="4560084" y="4815084"/>
            <a:ext cx="3801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pPr marL="228600" indent="-228600">
              <a:buAutoNum type="arabic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改写了数据返回的逻辑，优化了数据返回的速度。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sym typeface="+mn-ea"/>
            </a:endParaRPr>
          </a:p>
          <a:p>
            <a:pPr marL="228600" indent="-228600">
              <a:buAutoNum type="arabicPlain"/>
            </a:pP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n-ea"/>
                <a:sym typeface="+mn-ea"/>
              </a:rPr>
              <a:t>修复了部分接口中数据过滤的问题</a:t>
            </a:r>
            <a:endParaRPr lang="zh-CN" alt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5" name="TextBox 56"/>
          <p:cNvSpPr txBox="1">
            <a:spLocks noChangeArrowheads="1"/>
          </p:cNvSpPr>
          <p:nvPr/>
        </p:nvSpPr>
        <p:spPr bwMode="auto">
          <a:xfrm>
            <a:off x="4504380" y="5834535"/>
            <a:ext cx="32880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1 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放开了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未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</a:rPr>
              <a:t>识别和已识别数据混合导入的限制</a:t>
            </a:r>
            <a:endParaRPr lang="zh-CN" altLang="en-US" sz="12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63" y="1090962"/>
            <a:ext cx="3161905" cy="5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0787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42044" y="3164890"/>
            <a:ext cx="889000" cy="731837"/>
            <a:chOff x="1465545" y="3524250"/>
            <a:chExt cx="889616" cy="731806"/>
          </a:xfrm>
          <a:solidFill>
            <a:srgbClr val="FFC000"/>
          </a:solidFill>
        </p:grpSpPr>
        <p:sp>
          <p:nvSpPr>
            <p:cNvPr id="12" name="六边形 11"/>
            <p:cNvSpPr/>
            <p:nvPr/>
          </p:nvSpPr>
          <p:spPr>
            <a:xfrm>
              <a:off x="1480540" y="3524250"/>
              <a:ext cx="848894" cy="73180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3" name="文本框 24"/>
            <p:cNvSpPr txBox="1"/>
            <p:nvPr/>
          </p:nvSpPr>
          <p:spPr>
            <a:xfrm>
              <a:off x="1465545" y="3719336"/>
              <a:ext cx="889616" cy="388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2135" strike="noStrike" noProof="1" smtClean="0">
                  <a:solidFill>
                    <a:schemeClr val="bg1"/>
                  </a:solidFill>
                  <a:ea typeface="微软雅黑" panose="020B0503020204020204" charset="-122"/>
                  <a:cs typeface="+mn-ea"/>
                </a:rPr>
                <a:t>其他</a:t>
              </a:r>
              <a:endParaRPr lang="en-US" altLang="zh-CN" sz="2135" strike="noStrike" noProof="1">
                <a:solidFill>
                  <a:schemeClr val="bg1"/>
                </a:solidFill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38409" y="4086759"/>
            <a:ext cx="1333500" cy="1149350"/>
            <a:chOff x="2329434" y="4081682"/>
            <a:chExt cx="1334262" cy="1150226"/>
          </a:xfrm>
          <a:solidFill>
            <a:schemeClr val="bg1">
              <a:lumMod val="75000"/>
            </a:schemeClr>
          </a:solidFill>
        </p:grpSpPr>
        <p:sp>
          <p:nvSpPr>
            <p:cNvPr id="15" name="六边形 14"/>
            <p:cNvSpPr/>
            <p:nvPr/>
          </p:nvSpPr>
          <p:spPr>
            <a:xfrm>
              <a:off x="2329434" y="4081682"/>
              <a:ext cx="1334262" cy="115022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30732" name="文本框 25"/>
            <p:cNvSpPr txBox="1"/>
            <p:nvPr/>
          </p:nvSpPr>
          <p:spPr>
            <a:xfrm>
              <a:off x="2426710" y="4416728"/>
              <a:ext cx="1134779" cy="425056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indent="0" algn="ctr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2400" dirty="0" smtClean="0">
                  <a:solidFill>
                    <a:schemeClr val="bg1"/>
                  </a:solidFill>
                  <a:ea typeface="微软雅黑" panose="020B0503020204020204" charset="-122"/>
                </a:rPr>
                <a:t>中债</a:t>
              </a:r>
              <a:endParaRPr lang="en-US" altLang="zh-CN" sz="24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99944" y="2656834"/>
            <a:ext cx="2432304" cy="2096815"/>
            <a:chOff x="3663696" y="2559981"/>
            <a:chExt cx="2432304" cy="2096814"/>
          </a:xfrm>
          <a:solidFill>
            <a:srgbClr val="FFC000"/>
          </a:solidFill>
        </p:grpSpPr>
        <p:sp>
          <p:nvSpPr>
            <p:cNvPr id="18" name="六边形 17"/>
            <p:cNvSpPr/>
            <p:nvPr/>
          </p:nvSpPr>
          <p:spPr>
            <a:xfrm>
              <a:off x="3663696" y="2559981"/>
              <a:ext cx="2432304" cy="209681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19" name="文本框 26"/>
            <p:cNvSpPr txBox="1"/>
            <p:nvPr/>
          </p:nvSpPr>
          <p:spPr>
            <a:xfrm>
              <a:off x="4040565" y="3229823"/>
              <a:ext cx="1678565" cy="7571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4800" strike="noStrike" noProof="1" smtClean="0">
                  <a:solidFill>
                    <a:schemeClr val="bg1"/>
                  </a:solidFill>
                  <a:ea typeface="微软雅黑" panose="020B0503020204020204" charset="-122"/>
                  <a:cs typeface="+mn-ea"/>
                </a:rPr>
                <a:t>网络</a:t>
              </a:r>
              <a:endParaRPr lang="en-US" altLang="zh-CN" sz="4800" strike="noStrike" noProof="1">
                <a:solidFill>
                  <a:schemeClr val="bg1"/>
                </a:solidFill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45369" y="1566539"/>
            <a:ext cx="1727200" cy="1489075"/>
            <a:chOff x="1936242" y="1686736"/>
            <a:chExt cx="1727454" cy="1489184"/>
          </a:xfrm>
          <a:solidFill>
            <a:schemeClr val="bg1">
              <a:lumMod val="75000"/>
            </a:schemeClr>
          </a:solidFill>
        </p:grpSpPr>
        <p:sp>
          <p:nvSpPr>
            <p:cNvPr id="21" name="六边形 20"/>
            <p:cNvSpPr/>
            <p:nvPr/>
          </p:nvSpPr>
          <p:spPr>
            <a:xfrm>
              <a:off x="1936242" y="1686736"/>
              <a:ext cx="1727454" cy="148918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400" strike="noStrike" noProof="1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  <p:sp>
          <p:nvSpPr>
            <p:cNvPr id="30736" name="文本框 27"/>
            <p:cNvSpPr txBox="1"/>
            <p:nvPr/>
          </p:nvSpPr>
          <p:spPr>
            <a:xfrm>
              <a:off x="1957362" y="2135861"/>
              <a:ext cx="1678565" cy="535570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 lvl="0" indent="0" algn="ctr">
                <a:lnSpc>
                  <a:spcPct val="90000"/>
                </a:lnSpc>
                <a:spcBef>
                  <a:spcPts val="750"/>
                </a:spcBef>
              </a:pPr>
              <a:r>
                <a:rPr lang="zh-CN" altLang="en-US" sz="3200" dirty="0" smtClean="0">
                  <a:solidFill>
                    <a:schemeClr val="bg1"/>
                  </a:solidFill>
                  <a:ea typeface="微软雅黑" panose="020B0503020204020204" charset="-122"/>
                </a:rPr>
                <a:t>服务器</a:t>
              </a:r>
              <a:endParaRPr lang="en-US" altLang="zh-CN" sz="32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0746" name="组合 1"/>
          <p:cNvGrpSpPr/>
          <p:nvPr/>
        </p:nvGrpSpPr>
        <p:grpSpPr>
          <a:xfrm>
            <a:off x="544513" y="292100"/>
            <a:ext cx="2051452" cy="555625"/>
            <a:chOff x="857" y="459"/>
            <a:chExt cx="3231" cy="876"/>
          </a:xfrm>
        </p:grpSpPr>
        <p:sp>
          <p:nvSpPr>
            <p:cNvPr id="30747" name="矩形 2"/>
            <p:cNvSpPr/>
            <p:nvPr/>
          </p:nvSpPr>
          <p:spPr>
            <a:xfrm>
              <a:off x="1777" y="568"/>
              <a:ext cx="2311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网络及其他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30749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Box 23"/>
          <p:cNvSpPr txBox="1"/>
          <p:nvPr/>
        </p:nvSpPr>
        <p:spPr>
          <a:xfrm>
            <a:off x="7874475" y="3974578"/>
            <a:ext cx="425477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划分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了一个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交易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网络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包括一个交易外网及一个交易内网。交易内网通过端口开放的方式连接太原内网。交易外网通过端口连接的方式联通交易内网。达到既能满足业务人员外网业务需求，又能满足管理对生产系统监管要求的目的！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7791906" y="3710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网络改造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5439144" y="1500910"/>
            <a:ext cx="4254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上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架了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台新的服务器，共安装调试、配置操作系统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TextBox 24"/>
          <p:cNvSpPr txBox="1"/>
          <p:nvPr/>
        </p:nvSpPr>
        <p:spPr>
          <a:xfrm>
            <a:off x="5250891" y="12518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服务器部署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427945" y="4914129"/>
            <a:ext cx="3495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          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航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都办公室架设了一套中债直连的测试系统，共安装了电脑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台，操作系统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个，配置了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VPN\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远程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控制软件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,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可以无缝接入金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地中心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泰测试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环境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2070029" y="464678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中债测试环境部署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336504" y="3137870"/>
            <a:ext cx="285298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进行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了根网系统的升级、彭博主机远程控制程序更换、本部硬件统计等工作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1900553" y="28573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其他技术支持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3538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8325" y="2252663"/>
            <a:ext cx="8513763" cy="2351088"/>
          </a:xfrm>
          <a:prstGeom prst="rect">
            <a:avLst/>
          </a:prstGeom>
          <a:solidFill>
            <a:srgbClr val="FFFFFF">
              <a:alpha val="7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2" name="矩形 4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001010" y="3858894"/>
            <a:ext cx="6379210" cy="52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/>
            <a:r>
              <a:rPr lang="en-US" altLang="zh-CN" sz="1400" strike="noStrike" noProof="1">
                <a:solidFill>
                  <a:schemeClr val="tx1">
                    <a:lumMod val="75000"/>
                    <a:lumOff val="25000"/>
                    <a:alpha val="89000"/>
                  </a:schemeClr>
                </a:solidFill>
                <a:latin typeface="+mn-lt"/>
                <a:ea typeface="微软雅黑" panose="020B0503020204020204" charset="-122"/>
                <a:cs typeface="+mn-cs"/>
                <a:sym typeface="+mn-ea"/>
              </a:rPr>
              <a:t>Don't aim for success if you want it; just do what you love and believe in, and it will come naturally.</a:t>
            </a:r>
          </a:p>
        </p:txBody>
      </p:sp>
      <p:sp>
        <p:nvSpPr>
          <p:cNvPr id="27651" name="文本框 5"/>
          <p:cNvSpPr txBox="1"/>
          <p:nvPr/>
        </p:nvSpPr>
        <p:spPr>
          <a:xfrm>
            <a:off x="3000375" y="31146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ctr"/>
            <a:r>
              <a:rPr lang="zh-CN" altLang="en-US" sz="4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年中工作汇报</a:t>
            </a:r>
            <a:endParaRPr lang="zh-CN" altLang="en-US" sz="40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2" name="文本框 3"/>
          <p:cNvSpPr txBox="1"/>
          <p:nvPr/>
        </p:nvSpPr>
        <p:spPr>
          <a:xfrm>
            <a:off x="5886768" y="2363153"/>
            <a:ext cx="955675" cy="1014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en-US" altLang="zh-CN" sz="6000">
                <a:solidFill>
                  <a:srgbClr val="404040"/>
                </a:solidFill>
                <a:latin typeface="Calibri" panose="020F0502020204030204" charset="0"/>
                <a:ea typeface="宋体" panose="02010600030101010101" pitchFamily="2" charset="-122"/>
              </a:rPr>
              <a:t>02</a:t>
            </a:r>
          </a:p>
        </p:txBody>
      </p:sp>
      <p:sp>
        <p:nvSpPr>
          <p:cNvPr id="19463" name="Shape 209"/>
          <p:cNvSpPr>
            <a:spLocks noChangeShapeType="1"/>
          </p:cNvSpPr>
          <p:nvPr/>
        </p:nvSpPr>
        <p:spPr bwMode="auto">
          <a:xfrm flipV="1">
            <a:off x="10007600" y="3165475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  <p:sp>
        <p:nvSpPr>
          <p:cNvPr id="19465" name="Shape 211"/>
          <p:cNvSpPr>
            <a:spLocks noChangeShapeType="1"/>
          </p:cNvSpPr>
          <p:nvPr/>
        </p:nvSpPr>
        <p:spPr bwMode="auto">
          <a:xfrm flipV="1">
            <a:off x="2222500" y="3163888"/>
            <a:ext cx="0" cy="646113"/>
          </a:xfrm>
          <a:prstGeom prst="line">
            <a:avLst/>
          </a:prstGeom>
          <a:noFill/>
          <a:ln w="25400">
            <a:solidFill>
              <a:schemeClr val="accent4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/>
            <a:endParaRPr lang="zh-CN" altLang="en-US" strike="noStrike" noProof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6096000" y="1477963"/>
            <a:ext cx="0" cy="4397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73" name="组合 22"/>
          <p:cNvGrpSpPr/>
          <p:nvPr/>
        </p:nvGrpSpPr>
        <p:grpSpPr>
          <a:xfrm>
            <a:off x="544513" y="292100"/>
            <a:ext cx="1794941" cy="555625"/>
            <a:chOff x="857" y="459"/>
            <a:chExt cx="2827" cy="876"/>
          </a:xfrm>
        </p:grpSpPr>
        <p:sp>
          <p:nvSpPr>
            <p:cNvPr id="15374" name="矩形 6"/>
            <p:cNvSpPr/>
            <p:nvPr/>
          </p:nvSpPr>
          <p:spPr>
            <a:xfrm>
              <a:off x="1777" y="568"/>
              <a:ext cx="1907" cy="6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 smtClean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工作简介</a:t>
              </a:r>
              <a:endPara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57" y="459"/>
              <a:ext cx="920" cy="8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15376" name="Freeform 129"/>
            <p:cNvSpPr>
              <a:spLocks noEditPoints="1"/>
            </p:cNvSpPr>
            <p:nvPr/>
          </p:nvSpPr>
          <p:spPr>
            <a:xfrm>
              <a:off x="973" y="748"/>
              <a:ext cx="687" cy="298"/>
            </a:xfrm>
            <a:custGeom>
              <a:avLst/>
              <a:gdLst/>
              <a:ahLst/>
              <a:cxnLst>
                <a:cxn ang="0">
                  <a:pos x="597" y="129"/>
                </a:cxn>
                <a:cxn ang="0">
                  <a:pos x="566" y="136"/>
                </a:cxn>
                <a:cxn ang="0">
                  <a:pos x="410" y="0"/>
                </a:cxn>
                <a:cxn ang="0">
                  <a:pos x="353" y="9"/>
                </a:cxn>
                <a:cxn ang="0">
                  <a:pos x="343" y="19"/>
                </a:cxn>
                <a:cxn ang="0">
                  <a:pos x="343" y="288"/>
                </a:cxn>
                <a:cxn ang="0">
                  <a:pos x="353" y="298"/>
                </a:cxn>
                <a:cxn ang="0">
                  <a:pos x="597" y="298"/>
                </a:cxn>
                <a:cxn ang="0">
                  <a:pos x="687" y="215"/>
                </a:cxn>
                <a:cxn ang="0">
                  <a:pos x="597" y="129"/>
                </a:cxn>
                <a:cxn ang="0">
                  <a:pos x="270" y="298"/>
                </a:cxn>
                <a:cxn ang="0">
                  <a:pos x="289" y="298"/>
                </a:cxn>
                <a:cxn ang="0">
                  <a:pos x="302" y="149"/>
                </a:cxn>
                <a:cxn ang="0">
                  <a:pos x="289" y="0"/>
                </a:cxn>
                <a:cxn ang="0">
                  <a:pos x="270" y="0"/>
                </a:cxn>
                <a:cxn ang="0">
                  <a:pos x="257" y="149"/>
                </a:cxn>
                <a:cxn ang="0">
                  <a:pos x="270" y="298"/>
                </a:cxn>
                <a:cxn ang="0">
                  <a:pos x="203" y="298"/>
                </a:cxn>
                <a:cxn ang="0">
                  <a:pos x="184" y="298"/>
                </a:cxn>
                <a:cxn ang="0">
                  <a:pos x="171" y="190"/>
                </a:cxn>
                <a:cxn ang="0">
                  <a:pos x="184" y="85"/>
                </a:cxn>
                <a:cxn ang="0">
                  <a:pos x="203" y="85"/>
                </a:cxn>
                <a:cxn ang="0">
                  <a:pos x="216" y="193"/>
                </a:cxn>
                <a:cxn ang="0">
                  <a:pos x="203" y="298"/>
                </a:cxn>
                <a:cxn ang="0">
                  <a:pos x="98" y="298"/>
                </a:cxn>
                <a:cxn ang="0">
                  <a:pos x="117" y="298"/>
                </a:cxn>
                <a:cxn ang="0">
                  <a:pos x="130" y="212"/>
                </a:cxn>
                <a:cxn ang="0">
                  <a:pos x="117" y="126"/>
                </a:cxn>
                <a:cxn ang="0">
                  <a:pos x="98" y="126"/>
                </a:cxn>
                <a:cxn ang="0">
                  <a:pos x="85" y="212"/>
                </a:cxn>
                <a:cxn ang="0">
                  <a:pos x="98" y="298"/>
                </a:cxn>
                <a:cxn ang="0">
                  <a:pos x="12" y="256"/>
                </a:cxn>
                <a:cxn ang="0">
                  <a:pos x="31" y="256"/>
                </a:cxn>
                <a:cxn ang="0">
                  <a:pos x="44" y="212"/>
                </a:cxn>
                <a:cxn ang="0">
                  <a:pos x="31" y="171"/>
                </a:cxn>
                <a:cxn ang="0">
                  <a:pos x="12" y="171"/>
                </a:cxn>
                <a:cxn ang="0">
                  <a:pos x="0" y="212"/>
                </a:cxn>
                <a:cxn ang="0">
                  <a:pos x="12" y="256"/>
                </a:cxn>
              </a:cxnLst>
              <a:rect l="0" t="0" r="0" b="0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5415280" y="2839720"/>
            <a:ext cx="1361440" cy="1402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VS</a:t>
            </a:r>
          </a:p>
        </p:txBody>
      </p:sp>
      <p:sp>
        <p:nvSpPr>
          <p:cNvPr id="51" name="TextBox 23"/>
          <p:cNvSpPr txBox="1"/>
          <p:nvPr/>
        </p:nvSpPr>
        <p:spPr>
          <a:xfrm>
            <a:off x="6776592" y="3963040"/>
            <a:ext cx="505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搬迁到金地中心之后，经历了三次网络大改造，以及服务器、办公电脑的升级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替换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等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。目前公司的网络及软硬件系统都较为稳定。同时，由于王工的入职，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分担了较多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桌面运维及网络处理方面的工作。我得以将工作时间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更多地放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在开发方面</a:t>
            </a:r>
          </a:p>
        </p:txBody>
      </p:sp>
      <p:sp>
        <p:nvSpPr>
          <p:cNvPr id="4" name="TextBox 24"/>
          <p:cNvSpPr txBox="1"/>
          <p:nvPr/>
        </p:nvSpPr>
        <p:spPr>
          <a:xfrm>
            <a:off x="6782703" y="358994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技术支持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416561" y="3986594"/>
            <a:ext cx="505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在完成了当日交易提醒功能上线后，招投标和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BOOK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系统已经联通。在此基础上，我和同事宜明共同负责的业务跟踪系统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也在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有条不紊地开发中。目前通过机构表的合并，部门功能的优化，已经将三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大系统紧密地连接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起来。为以后更多功能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的互通开发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打下了坚实的基础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3996515" y="3589940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228"/>
          <p:cNvSpPr>
            <a:spLocks noEditPoints="1"/>
          </p:cNvSpPr>
          <p:nvPr/>
        </p:nvSpPr>
        <p:spPr bwMode="auto">
          <a:xfrm>
            <a:off x="3987800" y="2001520"/>
            <a:ext cx="1323340" cy="1283970"/>
          </a:xfrm>
          <a:custGeom>
            <a:avLst/>
            <a:gdLst>
              <a:gd name="T0" fmla="*/ 2147483647 w 88"/>
              <a:gd name="T1" fmla="*/ 2147483647 h 88"/>
              <a:gd name="T2" fmla="*/ 2147483647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2147483647 h 88"/>
              <a:gd name="T38" fmla="*/ 2147483647 w 88"/>
              <a:gd name="T39" fmla="*/ 2147483647 h 88"/>
              <a:gd name="T40" fmla="*/ 2147483647 w 88"/>
              <a:gd name="T41" fmla="*/ 2147483647 h 88"/>
              <a:gd name="T42" fmla="*/ 2147483647 w 88"/>
              <a:gd name="T43" fmla="*/ 2147483647 h 88"/>
              <a:gd name="T44" fmla="*/ 2147483647 w 88"/>
              <a:gd name="T45" fmla="*/ 2147483647 h 88"/>
              <a:gd name="T46" fmla="*/ 2147483647 w 88"/>
              <a:gd name="T47" fmla="*/ 2147483647 h 88"/>
              <a:gd name="T48" fmla="*/ 2147483647 w 88"/>
              <a:gd name="T49" fmla="*/ 2147483647 h 88"/>
              <a:gd name="T50" fmla="*/ 2147483647 w 88"/>
              <a:gd name="T51" fmla="*/ 2147483647 h 88"/>
              <a:gd name="T52" fmla="*/ 2147483647 w 88"/>
              <a:gd name="T53" fmla="*/ 2147483647 h 88"/>
              <a:gd name="T54" fmla="*/ 2147483647 w 88"/>
              <a:gd name="T55" fmla="*/ 2147483647 h 88"/>
              <a:gd name="T56" fmla="*/ 2147483647 w 88"/>
              <a:gd name="T57" fmla="*/ 2147483647 h 88"/>
              <a:gd name="T58" fmla="*/ 2147483647 w 88"/>
              <a:gd name="T59" fmla="*/ 2147483647 h 88"/>
              <a:gd name="T60" fmla="*/ 2147483647 w 88"/>
              <a:gd name="T61" fmla="*/ 2147483647 h 88"/>
              <a:gd name="T62" fmla="*/ 2147483647 w 88"/>
              <a:gd name="T63" fmla="*/ 2147483647 h 88"/>
              <a:gd name="T64" fmla="*/ 2147483647 w 88"/>
              <a:gd name="T65" fmla="*/ 2147483647 h 88"/>
              <a:gd name="T66" fmla="*/ 2147483647 w 88"/>
              <a:gd name="T67" fmla="*/ 2147483647 h 88"/>
              <a:gd name="T68" fmla="*/ 2147483647 w 88"/>
              <a:gd name="T69" fmla="*/ 2147483647 h 88"/>
              <a:gd name="T70" fmla="*/ 2147483647 w 88"/>
              <a:gd name="T71" fmla="*/ 2147483647 h 88"/>
              <a:gd name="T72" fmla="*/ 2147483647 w 88"/>
              <a:gd name="T73" fmla="*/ 2147483647 h 88"/>
              <a:gd name="T74" fmla="*/ 2147483647 w 88"/>
              <a:gd name="T75" fmla="*/ 2147483647 h 8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8" h="88">
                <a:moveTo>
                  <a:pt x="77" y="10"/>
                </a:moveTo>
                <a:cubicBezTo>
                  <a:pt x="66" y="0"/>
                  <a:pt x="49" y="0"/>
                  <a:pt x="38" y="10"/>
                </a:cubicBezTo>
                <a:cubicBezTo>
                  <a:pt x="29" y="19"/>
                  <a:pt x="28" y="33"/>
                  <a:pt x="34" y="44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8"/>
                  <a:pt x="0" y="82"/>
                  <a:pt x="2" y="84"/>
                </a:cubicBezTo>
                <a:cubicBezTo>
                  <a:pt x="3" y="85"/>
                  <a:pt x="3" y="85"/>
                  <a:pt x="3" y="85"/>
                </a:cubicBezTo>
                <a:cubicBezTo>
                  <a:pt x="6" y="88"/>
                  <a:pt x="9" y="88"/>
                  <a:pt x="12" y="85"/>
                </a:cubicBezTo>
                <a:cubicBezTo>
                  <a:pt x="43" y="53"/>
                  <a:pt x="43" y="53"/>
                  <a:pt x="43" y="53"/>
                </a:cubicBezTo>
                <a:cubicBezTo>
                  <a:pt x="54" y="60"/>
                  <a:pt x="68" y="58"/>
                  <a:pt x="77" y="49"/>
                </a:cubicBezTo>
                <a:cubicBezTo>
                  <a:pt x="88" y="39"/>
                  <a:pt x="88" y="21"/>
                  <a:pt x="77" y="10"/>
                </a:cubicBezTo>
                <a:close/>
                <a:moveTo>
                  <a:pt x="73" y="45"/>
                </a:moveTo>
                <a:cubicBezTo>
                  <a:pt x="65" y="53"/>
                  <a:pt x="54" y="54"/>
                  <a:pt x="45" y="48"/>
                </a:cubicBezTo>
                <a:cubicBezTo>
                  <a:pt x="44" y="47"/>
                  <a:pt x="43" y="46"/>
                  <a:pt x="42" y="45"/>
                </a:cubicBezTo>
                <a:cubicBezTo>
                  <a:pt x="41" y="44"/>
                  <a:pt x="40" y="43"/>
                  <a:pt x="39" y="42"/>
                </a:cubicBezTo>
                <a:cubicBezTo>
                  <a:pt x="34" y="33"/>
                  <a:pt x="35" y="22"/>
                  <a:pt x="42" y="14"/>
                </a:cubicBezTo>
                <a:cubicBezTo>
                  <a:pt x="51" y="6"/>
                  <a:pt x="64" y="6"/>
                  <a:pt x="73" y="14"/>
                </a:cubicBezTo>
                <a:cubicBezTo>
                  <a:pt x="81" y="23"/>
                  <a:pt x="81" y="37"/>
                  <a:pt x="73" y="45"/>
                </a:cubicBezTo>
                <a:close/>
                <a:moveTo>
                  <a:pt x="69" y="25"/>
                </a:moveTo>
                <a:cubicBezTo>
                  <a:pt x="62" y="25"/>
                  <a:pt x="62" y="25"/>
                  <a:pt x="62" y="25"/>
                </a:cubicBezTo>
                <a:cubicBezTo>
                  <a:pt x="62" y="18"/>
                  <a:pt x="62" y="18"/>
                  <a:pt x="62" y="18"/>
                </a:cubicBezTo>
                <a:cubicBezTo>
                  <a:pt x="62" y="17"/>
                  <a:pt x="62" y="16"/>
                  <a:pt x="61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6"/>
                  <a:pt x="54" y="17"/>
                  <a:pt x="54" y="18"/>
                </a:cubicBezTo>
                <a:cubicBezTo>
                  <a:pt x="54" y="25"/>
                  <a:pt x="54" y="25"/>
                  <a:pt x="54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5" y="25"/>
                  <a:pt x="45" y="26"/>
                  <a:pt x="45" y="26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3"/>
                  <a:pt x="45" y="34"/>
                  <a:pt x="46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2"/>
                  <a:pt x="54" y="43"/>
                  <a:pt x="54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2" y="43"/>
                  <a:pt x="62" y="42"/>
                  <a:pt x="62" y="41"/>
                </a:cubicBezTo>
                <a:cubicBezTo>
                  <a:pt x="62" y="34"/>
                  <a:pt x="62" y="34"/>
                  <a:pt x="62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70" y="34"/>
                  <a:pt x="71" y="33"/>
                  <a:pt x="71" y="3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0" y="25"/>
                  <a:pt x="69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Freeform 227"/>
          <p:cNvSpPr>
            <a:spLocks noEditPoints="1"/>
          </p:cNvSpPr>
          <p:nvPr/>
        </p:nvSpPr>
        <p:spPr bwMode="auto">
          <a:xfrm flipH="1">
            <a:off x="6715760" y="2001520"/>
            <a:ext cx="1241425" cy="1283335"/>
          </a:xfrm>
          <a:custGeom>
            <a:avLst/>
            <a:gdLst>
              <a:gd name="T0" fmla="*/ 2147483647 w 88"/>
              <a:gd name="T1" fmla="*/ 2147483647 h 88"/>
              <a:gd name="T2" fmla="*/ 2147483647 w 88"/>
              <a:gd name="T3" fmla="*/ 2147483647 h 88"/>
              <a:gd name="T4" fmla="*/ 2147483647 w 88"/>
              <a:gd name="T5" fmla="*/ 2147483647 h 88"/>
              <a:gd name="T6" fmla="*/ 2147483647 w 88"/>
              <a:gd name="T7" fmla="*/ 2147483647 h 88"/>
              <a:gd name="T8" fmla="*/ 2147483647 w 88"/>
              <a:gd name="T9" fmla="*/ 2147483647 h 88"/>
              <a:gd name="T10" fmla="*/ 2147483647 w 88"/>
              <a:gd name="T11" fmla="*/ 2147483647 h 88"/>
              <a:gd name="T12" fmla="*/ 2147483647 w 88"/>
              <a:gd name="T13" fmla="*/ 2147483647 h 88"/>
              <a:gd name="T14" fmla="*/ 2147483647 w 88"/>
              <a:gd name="T15" fmla="*/ 2147483647 h 88"/>
              <a:gd name="T16" fmla="*/ 2147483647 w 88"/>
              <a:gd name="T17" fmla="*/ 2147483647 h 88"/>
              <a:gd name="T18" fmla="*/ 2147483647 w 88"/>
              <a:gd name="T19" fmla="*/ 2147483647 h 88"/>
              <a:gd name="T20" fmla="*/ 2147483647 w 88"/>
              <a:gd name="T21" fmla="*/ 2147483647 h 88"/>
              <a:gd name="T22" fmla="*/ 2147483647 w 88"/>
              <a:gd name="T23" fmla="*/ 2147483647 h 88"/>
              <a:gd name="T24" fmla="*/ 2147483647 w 88"/>
              <a:gd name="T25" fmla="*/ 2147483647 h 88"/>
              <a:gd name="T26" fmla="*/ 2147483647 w 88"/>
              <a:gd name="T27" fmla="*/ 2147483647 h 88"/>
              <a:gd name="T28" fmla="*/ 2147483647 w 88"/>
              <a:gd name="T29" fmla="*/ 2147483647 h 88"/>
              <a:gd name="T30" fmla="*/ 2147483647 w 88"/>
              <a:gd name="T31" fmla="*/ 2147483647 h 88"/>
              <a:gd name="T32" fmla="*/ 2147483647 w 88"/>
              <a:gd name="T33" fmla="*/ 2147483647 h 88"/>
              <a:gd name="T34" fmla="*/ 2147483647 w 88"/>
              <a:gd name="T35" fmla="*/ 2147483647 h 88"/>
              <a:gd name="T36" fmla="*/ 2147483647 w 88"/>
              <a:gd name="T37" fmla="*/ 2147483647 h 88"/>
              <a:gd name="T38" fmla="*/ 2147483647 w 88"/>
              <a:gd name="T39" fmla="*/ 2147483647 h 88"/>
              <a:gd name="T40" fmla="*/ 2147483647 w 88"/>
              <a:gd name="T41" fmla="*/ 2147483647 h 88"/>
              <a:gd name="T42" fmla="*/ 2147483647 w 88"/>
              <a:gd name="T43" fmla="*/ 2147483647 h 88"/>
              <a:gd name="T44" fmla="*/ 2147483647 w 88"/>
              <a:gd name="T45" fmla="*/ 2147483647 h 88"/>
              <a:gd name="T46" fmla="*/ 2147483647 w 88"/>
              <a:gd name="T47" fmla="*/ 2147483647 h 88"/>
              <a:gd name="T48" fmla="*/ 2147483647 w 88"/>
              <a:gd name="T49" fmla="*/ 2147483647 h 88"/>
              <a:gd name="T50" fmla="*/ 2147483647 w 88"/>
              <a:gd name="T51" fmla="*/ 2147483647 h 88"/>
              <a:gd name="T52" fmla="*/ 2147483647 w 88"/>
              <a:gd name="T53" fmla="*/ 2147483647 h 8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88" h="88">
                <a:moveTo>
                  <a:pt x="77" y="10"/>
                </a:moveTo>
                <a:cubicBezTo>
                  <a:pt x="67" y="0"/>
                  <a:pt x="49" y="0"/>
                  <a:pt x="38" y="10"/>
                </a:cubicBezTo>
                <a:cubicBezTo>
                  <a:pt x="29" y="19"/>
                  <a:pt x="28" y="33"/>
                  <a:pt x="34" y="44"/>
                </a:cubicBezTo>
                <a:cubicBezTo>
                  <a:pt x="3" y="76"/>
                  <a:pt x="3" y="76"/>
                  <a:pt x="3" y="76"/>
                </a:cubicBezTo>
                <a:cubicBezTo>
                  <a:pt x="0" y="78"/>
                  <a:pt x="0" y="82"/>
                  <a:pt x="3" y="84"/>
                </a:cubicBezTo>
                <a:cubicBezTo>
                  <a:pt x="4" y="85"/>
                  <a:pt x="4" y="85"/>
                  <a:pt x="4" y="85"/>
                </a:cubicBezTo>
                <a:cubicBezTo>
                  <a:pt x="6" y="88"/>
                  <a:pt x="10" y="88"/>
                  <a:pt x="12" y="85"/>
                </a:cubicBezTo>
                <a:cubicBezTo>
                  <a:pt x="44" y="53"/>
                  <a:pt x="44" y="53"/>
                  <a:pt x="44" y="53"/>
                </a:cubicBezTo>
                <a:cubicBezTo>
                  <a:pt x="54" y="60"/>
                  <a:pt x="68" y="58"/>
                  <a:pt x="77" y="49"/>
                </a:cubicBezTo>
                <a:cubicBezTo>
                  <a:pt x="88" y="39"/>
                  <a:pt x="88" y="21"/>
                  <a:pt x="77" y="10"/>
                </a:cubicBezTo>
                <a:close/>
                <a:moveTo>
                  <a:pt x="73" y="45"/>
                </a:moveTo>
                <a:cubicBezTo>
                  <a:pt x="66" y="53"/>
                  <a:pt x="54" y="54"/>
                  <a:pt x="46" y="48"/>
                </a:cubicBezTo>
                <a:cubicBezTo>
                  <a:pt x="45" y="47"/>
                  <a:pt x="44" y="46"/>
                  <a:pt x="43" y="45"/>
                </a:cubicBezTo>
                <a:cubicBezTo>
                  <a:pt x="42" y="44"/>
                  <a:pt x="41" y="43"/>
                  <a:pt x="40" y="42"/>
                </a:cubicBezTo>
                <a:cubicBezTo>
                  <a:pt x="34" y="33"/>
                  <a:pt x="35" y="22"/>
                  <a:pt x="43" y="14"/>
                </a:cubicBezTo>
                <a:cubicBezTo>
                  <a:pt x="51" y="6"/>
                  <a:pt x="65" y="6"/>
                  <a:pt x="73" y="14"/>
                </a:cubicBezTo>
                <a:cubicBezTo>
                  <a:pt x="82" y="23"/>
                  <a:pt x="82" y="37"/>
                  <a:pt x="73" y="45"/>
                </a:cubicBezTo>
                <a:close/>
                <a:moveTo>
                  <a:pt x="70" y="25"/>
                </a:moveTo>
                <a:cubicBezTo>
                  <a:pt x="47" y="25"/>
                  <a:pt x="47" y="25"/>
                  <a:pt x="47" y="25"/>
                </a:cubicBezTo>
                <a:cubicBezTo>
                  <a:pt x="46" y="25"/>
                  <a:pt x="45" y="26"/>
                  <a:pt x="45" y="26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3"/>
                  <a:pt x="46" y="34"/>
                  <a:pt x="47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71" y="34"/>
                  <a:pt x="71" y="33"/>
                  <a:pt x="71" y="3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5"/>
                  <a:pt x="70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1998</Words>
  <Application>Microsoft Office PowerPoint</Application>
  <PresentationFormat>宽屏</PresentationFormat>
  <Paragraphs>197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Open Sans</vt:lpstr>
      <vt:lpstr>宋体</vt:lpstr>
      <vt:lpstr>微软雅黑</vt:lpstr>
      <vt:lpstr>微软雅黑 Light</vt:lpstr>
      <vt:lpstr>Arial</vt:lpstr>
      <vt:lpstr>Calibri</vt:lpstr>
      <vt:lpstr>Calibri Light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EasouChen</cp:lastModifiedBy>
  <cp:revision>59</cp:revision>
  <dcterms:created xsi:type="dcterms:W3CDTF">2017-03-14T08:05:00Z</dcterms:created>
  <dcterms:modified xsi:type="dcterms:W3CDTF">2019-07-02T15:28:50Z</dcterms:modified>
  <cp:category>店铺： BOSSPPT顶尖职业文案</cp:category>
  <cp:contentStatus>BOSSPPT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