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1" r:id="rId1"/>
  </p:sldMasterIdLst>
  <p:notesMasterIdLst>
    <p:notesMasterId r:id="rId25"/>
  </p:notesMasterIdLst>
  <p:sldIdLst>
    <p:sldId id="256" r:id="rId2"/>
    <p:sldId id="278" r:id="rId3"/>
    <p:sldId id="279" r:id="rId4"/>
    <p:sldId id="280" r:id="rId5"/>
    <p:sldId id="281" r:id="rId6"/>
    <p:sldId id="257" r:id="rId7"/>
    <p:sldId id="282" r:id="rId8"/>
    <p:sldId id="277" r:id="rId9"/>
    <p:sldId id="258" r:id="rId10"/>
    <p:sldId id="259" r:id="rId11"/>
    <p:sldId id="284" r:id="rId12"/>
    <p:sldId id="283" r:id="rId13"/>
    <p:sldId id="261" r:id="rId14"/>
    <p:sldId id="262" r:id="rId15"/>
    <p:sldId id="263" r:id="rId16"/>
    <p:sldId id="264" r:id="rId17"/>
    <p:sldId id="265" r:id="rId18"/>
    <p:sldId id="273" r:id="rId19"/>
    <p:sldId id="271" r:id="rId20"/>
    <p:sldId id="267" r:id="rId21"/>
    <p:sldId id="268" r:id="rId22"/>
    <p:sldId id="274" r:id="rId23"/>
    <p:sldId id="275" r:id="rId2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rt\analysis\personality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spPr>
            <a:ln w="3492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Agr</c:v>
                </c:pt>
                <c:pt idx="1">
                  <c:v>Ope</c:v>
                </c:pt>
                <c:pt idx="2">
                  <c:v>Con</c:v>
                </c:pt>
                <c:pt idx="3">
                  <c:v>Neu</c:v>
                </c:pt>
                <c:pt idx="4">
                  <c:v>Ext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0.63680000000000003</c:v>
                </c:pt>
                <c:pt idx="1">
                  <c:v>0.61539999999999995</c:v>
                </c:pt>
                <c:pt idx="2">
                  <c:v>0.52090000000000003</c:v>
                </c:pt>
                <c:pt idx="3">
                  <c:v>0.52090000000000003</c:v>
                </c:pt>
                <c:pt idx="4">
                  <c:v>0.52659999999999996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Min</c:v>
                </c:pt>
              </c:strCache>
            </c:strRef>
          </c:tx>
          <c:spPr>
            <a:ln w="34925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Agr</c:v>
                </c:pt>
                <c:pt idx="1">
                  <c:v>Ope</c:v>
                </c:pt>
                <c:pt idx="2">
                  <c:v>Con</c:v>
                </c:pt>
                <c:pt idx="3">
                  <c:v>Neu</c:v>
                </c:pt>
                <c:pt idx="4">
                  <c:v>Ext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0.27800000000000002</c:v>
                </c:pt>
                <c:pt idx="1">
                  <c:v>0.2</c:v>
                </c:pt>
                <c:pt idx="2">
                  <c:v>0.19400000000000001</c:v>
                </c:pt>
                <c:pt idx="3">
                  <c:v>6.2E-2</c:v>
                </c:pt>
                <c:pt idx="4">
                  <c:v>0.219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Max</c:v>
                </c:pt>
              </c:strCache>
            </c:strRef>
          </c:tx>
          <c:spPr>
            <a:ln w="3492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Agr</c:v>
                </c:pt>
                <c:pt idx="1">
                  <c:v>Ope</c:v>
                </c:pt>
                <c:pt idx="2">
                  <c:v>Con</c:v>
                </c:pt>
                <c:pt idx="3">
                  <c:v>Neu</c:v>
                </c:pt>
                <c:pt idx="4">
                  <c:v>Ext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0.91700000000000004</c:v>
                </c:pt>
                <c:pt idx="1">
                  <c:v>0.97499999999999998</c:v>
                </c:pt>
                <c:pt idx="2">
                  <c:v>0.86099999999999999</c:v>
                </c:pt>
                <c:pt idx="3">
                  <c:v>0.96899999999999997</c:v>
                </c:pt>
                <c:pt idx="4">
                  <c:v>0.84399999999999997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7673312"/>
        <c:axId val="667672920"/>
      </c:radarChart>
      <c:catAx>
        <c:axId val="66767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7672920"/>
        <c:crosses val="autoZero"/>
        <c:auto val="1"/>
        <c:lblAlgn val="ctr"/>
        <c:lblOffset val="100"/>
        <c:noMultiLvlLbl val="0"/>
      </c:catAx>
      <c:valAx>
        <c:axId val="66767292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767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Sheet1!$A$10</c:f>
              <c:strCache>
                <c:ptCount val="1"/>
                <c:pt idx="0">
                  <c:v>M5Rules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Sheet1!$B$9:$F$9</c:f>
              <c:strCache>
                <c:ptCount val="5"/>
                <c:pt idx="0">
                  <c:v>Agreeableness</c:v>
                </c:pt>
                <c:pt idx="1">
                  <c:v>Openness</c:v>
                </c:pt>
                <c:pt idx="2">
                  <c:v>Conscientiousness</c:v>
                </c:pt>
                <c:pt idx="3">
                  <c:v>Neuroticism</c:v>
                </c:pt>
                <c:pt idx="4">
                  <c:v>Extraversion</c:v>
                </c:pt>
              </c:strCache>
            </c:strRef>
          </c:cat>
          <c:val>
            <c:numRef>
              <c:f>Sheet1!$B$10:$F$10</c:f>
              <c:numCache>
                <c:formatCode>General</c:formatCode>
                <c:ptCount val="5"/>
                <c:pt idx="0">
                  <c:v>0.73529999999999995</c:v>
                </c:pt>
                <c:pt idx="1">
                  <c:v>0.73350000000000004</c:v>
                </c:pt>
                <c:pt idx="2">
                  <c:v>0.82410000000000005</c:v>
                </c:pt>
                <c:pt idx="3">
                  <c:v>0.71960000000000002</c:v>
                </c:pt>
                <c:pt idx="4">
                  <c:v>0.46439999999999998</c:v>
                </c:pt>
              </c:numCache>
            </c:numRef>
          </c:val>
        </c:ser>
        <c:ser>
          <c:idx val="1"/>
          <c:order val="1"/>
          <c:tx>
            <c:strRef>
              <c:f>Sheet1!$A$11</c:f>
              <c:strCache>
                <c:ptCount val="1"/>
                <c:pt idx="0">
                  <c:v>Gaussian Process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Sheet1!$B$9:$F$9</c:f>
              <c:strCache>
                <c:ptCount val="5"/>
                <c:pt idx="0">
                  <c:v>Agreeableness</c:v>
                </c:pt>
                <c:pt idx="1">
                  <c:v>Openness</c:v>
                </c:pt>
                <c:pt idx="2">
                  <c:v>Conscientiousness</c:v>
                </c:pt>
                <c:pt idx="3">
                  <c:v>Neuroticism</c:v>
                </c:pt>
                <c:pt idx="4">
                  <c:v>Extraversion</c:v>
                </c:pt>
              </c:strCache>
            </c:strRef>
          </c:cat>
          <c:val>
            <c:numRef>
              <c:f>Sheet1!$B$11:$F$11</c:f>
              <c:numCache>
                <c:formatCode>General</c:formatCode>
                <c:ptCount val="5"/>
                <c:pt idx="0">
                  <c:v>0.96020000000000005</c:v>
                </c:pt>
                <c:pt idx="1">
                  <c:v>0.96630000000000005</c:v>
                </c:pt>
                <c:pt idx="2">
                  <c:v>0.96179999999999999</c:v>
                </c:pt>
                <c:pt idx="3">
                  <c:v>0.96209999999999996</c:v>
                </c:pt>
                <c:pt idx="4">
                  <c:v>0.95830000000000004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4417928"/>
        <c:axId val="374416752"/>
      </c:barChart>
      <c:catAx>
        <c:axId val="374417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4416752"/>
        <c:crosses val="autoZero"/>
        <c:auto val="1"/>
        <c:lblAlgn val="ctr"/>
        <c:lblOffset val="100"/>
        <c:noMultiLvlLbl val="0"/>
      </c:catAx>
      <c:valAx>
        <c:axId val="37441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4417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11</a:t>
            </a:r>
            <a:r>
              <a:rPr lang="zh-CN"/>
              <a:t>折交叉检验</a:t>
            </a:r>
            <a:r>
              <a:rPr lang="en-US"/>
              <a:t>MAE 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SimpleLinearRegression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Sheet1!$B$1:$F$1</c:f>
              <c:strCache>
                <c:ptCount val="5"/>
                <c:pt idx="0">
                  <c:v>Agreeableness</c:v>
                </c:pt>
                <c:pt idx="1">
                  <c:v>Conscientiousness</c:v>
                </c:pt>
                <c:pt idx="2">
                  <c:v>Extraversion</c:v>
                </c:pt>
                <c:pt idx="3">
                  <c:v>Openness</c:v>
                </c:pt>
                <c:pt idx="4">
                  <c:v>Neuroticism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0.11799999999999999</c:v>
                </c:pt>
                <c:pt idx="1">
                  <c:v>0.1181</c:v>
                </c:pt>
                <c:pt idx="2">
                  <c:v>0.11799999999999999</c:v>
                </c:pt>
                <c:pt idx="3">
                  <c:v>0.1245</c:v>
                </c:pt>
                <c:pt idx="4">
                  <c:v>0.1517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DecisionStump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Sheet1!$B$1:$F$1</c:f>
              <c:strCache>
                <c:ptCount val="5"/>
                <c:pt idx="0">
                  <c:v>Agreeableness</c:v>
                </c:pt>
                <c:pt idx="1">
                  <c:v>Conscientiousness</c:v>
                </c:pt>
                <c:pt idx="2">
                  <c:v>Extraversion</c:v>
                </c:pt>
                <c:pt idx="3">
                  <c:v>Openness</c:v>
                </c:pt>
                <c:pt idx="4">
                  <c:v>Neuroticism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0.1171</c:v>
                </c:pt>
                <c:pt idx="1">
                  <c:v>0.1313</c:v>
                </c:pt>
                <c:pt idx="2">
                  <c:v>0.1037</c:v>
                </c:pt>
                <c:pt idx="3">
                  <c:v>0.13089999999999999</c:v>
                </c:pt>
                <c:pt idx="4">
                  <c:v>0.12889999999999999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RBFNetwork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Sheet1!$B$1:$F$1</c:f>
              <c:strCache>
                <c:ptCount val="5"/>
                <c:pt idx="0">
                  <c:v>Agreeableness</c:v>
                </c:pt>
                <c:pt idx="1">
                  <c:v>Conscientiousness</c:v>
                </c:pt>
                <c:pt idx="2">
                  <c:v>Extraversion</c:v>
                </c:pt>
                <c:pt idx="3">
                  <c:v>Openness</c:v>
                </c:pt>
                <c:pt idx="4">
                  <c:v>Neuroticism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0.1181</c:v>
                </c:pt>
                <c:pt idx="1">
                  <c:v>0.1227</c:v>
                </c:pt>
                <c:pt idx="2">
                  <c:v>0.11169999999999999</c:v>
                </c:pt>
                <c:pt idx="3">
                  <c:v>0.1148</c:v>
                </c:pt>
                <c:pt idx="4">
                  <c:v>0.1389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CVParameterSelection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Sheet1!$B$1:$F$1</c:f>
              <c:strCache>
                <c:ptCount val="5"/>
                <c:pt idx="0">
                  <c:v>Agreeableness</c:v>
                </c:pt>
                <c:pt idx="1">
                  <c:v>Conscientiousness</c:v>
                </c:pt>
                <c:pt idx="2">
                  <c:v>Extraversion</c:v>
                </c:pt>
                <c:pt idx="3">
                  <c:v>Openness</c:v>
                </c:pt>
                <c:pt idx="4">
                  <c:v>Neuroticism</c:v>
                </c:pt>
              </c:strCache>
            </c:strRef>
          </c:cat>
          <c:val>
            <c:numRef>
              <c:f>Sheet1!$B$5:$F$5</c:f>
              <c:numCache>
                <c:formatCode>General</c:formatCode>
                <c:ptCount val="5"/>
                <c:pt idx="0">
                  <c:v>0.11650000000000001</c:v>
                </c:pt>
                <c:pt idx="1">
                  <c:v>0.1197</c:v>
                </c:pt>
                <c:pt idx="2">
                  <c:v>0.1094</c:v>
                </c:pt>
                <c:pt idx="3">
                  <c:v>0.1149</c:v>
                </c:pt>
                <c:pt idx="4">
                  <c:v>0.13789999999999999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M5Rules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Sheet1!$B$1:$F$1</c:f>
              <c:strCache>
                <c:ptCount val="5"/>
                <c:pt idx="0">
                  <c:v>Agreeableness</c:v>
                </c:pt>
                <c:pt idx="1">
                  <c:v>Conscientiousness</c:v>
                </c:pt>
                <c:pt idx="2">
                  <c:v>Extraversion</c:v>
                </c:pt>
                <c:pt idx="3">
                  <c:v>Openness</c:v>
                </c:pt>
                <c:pt idx="4">
                  <c:v>Neuroticism</c:v>
                </c:pt>
              </c:strCache>
            </c:strRef>
          </c:cat>
          <c:val>
            <c:numRef>
              <c:f>Sheet1!$B$6:$F$6</c:f>
              <c:numCache>
                <c:formatCode>General</c:formatCode>
                <c:ptCount val="5"/>
                <c:pt idx="0">
                  <c:v>0.1331</c:v>
                </c:pt>
                <c:pt idx="1">
                  <c:v>0.14269999999999999</c:v>
                </c:pt>
                <c:pt idx="2">
                  <c:v>0.13139999999999999</c:v>
                </c:pt>
                <c:pt idx="3">
                  <c:v>0.1295</c:v>
                </c:pt>
                <c:pt idx="4">
                  <c:v>0.2205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GaussianProcesses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Sheet1!$B$1:$F$1</c:f>
              <c:strCache>
                <c:ptCount val="5"/>
                <c:pt idx="0">
                  <c:v>Agreeableness</c:v>
                </c:pt>
                <c:pt idx="1">
                  <c:v>Conscientiousness</c:v>
                </c:pt>
                <c:pt idx="2">
                  <c:v>Extraversion</c:v>
                </c:pt>
                <c:pt idx="3">
                  <c:v>Openness</c:v>
                </c:pt>
                <c:pt idx="4">
                  <c:v>Neuroticism</c:v>
                </c:pt>
              </c:strCache>
            </c:strRef>
          </c:cat>
          <c:val>
            <c:numRef>
              <c:f>Sheet1!$B$7:$F$7</c:f>
              <c:numCache>
                <c:formatCode>General</c:formatCode>
                <c:ptCount val="5"/>
                <c:pt idx="0">
                  <c:v>0.1153</c:v>
                </c:pt>
                <c:pt idx="1">
                  <c:v>0.11650000000000001</c:v>
                </c:pt>
                <c:pt idx="2">
                  <c:v>0.10589999999999999</c:v>
                </c:pt>
                <c:pt idx="3">
                  <c:v>0.1202</c:v>
                </c:pt>
                <c:pt idx="4">
                  <c:v>0.13769999999999999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4413616"/>
        <c:axId val="374414400"/>
      </c:lineChart>
      <c:catAx>
        <c:axId val="374413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4414400"/>
        <c:crosses val="autoZero"/>
        <c:auto val="1"/>
        <c:lblAlgn val="ctr"/>
        <c:lblOffset val="100"/>
        <c:noMultiLvlLbl val="0"/>
      </c:catAx>
      <c:valAx>
        <c:axId val="374414400"/>
        <c:scaling>
          <c:orientation val="minMax"/>
          <c:min val="9.0000000000000024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4413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415D6F-0ADD-467B-8EA1-5FFA7B739C52}" type="doc">
      <dgm:prSet loTypeId="urn:microsoft.com/office/officeart/2005/8/layout/vProcess5" loCatId="process" qsTypeId="urn:microsoft.com/office/officeart/2005/8/quickstyle/3d1" qsCatId="3D" csTypeId="urn:microsoft.com/office/officeart/2005/8/colors/accent4_3" csCatId="accent4" phldr="1"/>
      <dgm:spPr/>
      <dgm:t>
        <a:bodyPr/>
        <a:lstStyle/>
        <a:p>
          <a:endParaRPr lang="zh-CN" altLang="en-US"/>
        </a:p>
      </dgm:t>
    </dgm:pt>
    <dgm:pt modelId="{4F54B0F0-680A-49F7-915E-8681B1338601}">
      <dgm:prSet phldrT="[文本]"/>
      <dgm:spPr/>
      <dgm:t>
        <a:bodyPr/>
        <a:lstStyle/>
        <a:p>
          <a:r>
            <a:rPr kumimoji="1"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rPr>
            <a:t>利用丰富的人人网的用户数据（文字、图片、音频），分析用户的性格特点</a:t>
          </a:r>
          <a:endParaRPr lang="zh-CN" altLang="en-US" b="1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CBFE297-4FD1-45AE-B0BB-D1D0BE6FF4C0}" type="parTrans" cxnId="{34E0CDCF-49F0-4E41-BF4F-1DC36912AAB8}">
      <dgm:prSet/>
      <dgm:spPr/>
      <dgm:t>
        <a:bodyPr/>
        <a:lstStyle/>
        <a:p>
          <a:endParaRPr lang="zh-CN" altLang="en-US"/>
        </a:p>
      </dgm:t>
    </dgm:pt>
    <dgm:pt modelId="{36731D71-58D0-4EB4-B993-3E958E8BDDC0}" type="sibTrans" cxnId="{34E0CDCF-49F0-4E41-BF4F-1DC36912AAB8}">
      <dgm:prSet/>
      <dgm:spPr/>
      <dgm:t>
        <a:bodyPr/>
        <a:lstStyle/>
        <a:p>
          <a:endParaRPr lang="zh-CN" altLang="en-US"/>
        </a:p>
      </dgm:t>
    </dgm:pt>
    <dgm:pt modelId="{E6DA0329-A522-47C7-B9EE-084A2F732BCB}">
      <dgm:prSet phldrT="[文本]"/>
      <dgm:spPr/>
      <dgm:t>
        <a:bodyPr/>
        <a:lstStyle/>
        <a:p>
          <a:r>
            <a:rPr kumimoji="1"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rPr>
            <a:t>从数据中提取特征，训练出可预测用户性格的模型</a:t>
          </a:r>
          <a:endParaRPr lang="zh-CN" altLang="en-US" b="1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6F4CA65D-350F-4B01-A8DF-85C4DCA17831}" type="parTrans" cxnId="{FC42B746-A459-4D5A-813C-43BC4767729A}">
      <dgm:prSet/>
      <dgm:spPr/>
      <dgm:t>
        <a:bodyPr/>
        <a:lstStyle/>
        <a:p>
          <a:endParaRPr lang="zh-CN" altLang="en-US"/>
        </a:p>
      </dgm:t>
    </dgm:pt>
    <dgm:pt modelId="{C4B6F021-039C-4F7A-BCDA-86C5C3E559D7}" type="sibTrans" cxnId="{FC42B746-A459-4D5A-813C-43BC4767729A}">
      <dgm:prSet/>
      <dgm:spPr/>
      <dgm:t>
        <a:bodyPr/>
        <a:lstStyle/>
        <a:p>
          <a:endParaRPr lang="zh-CN" altLang="en-US"/>
        </a:p>
      </dgm:t>
    </dgm:pt>
    <dgm:pt modelId="{700D10DE-628E-4DB2-8480-B732AD42EC45}">
      <dgm:prSet phldrT="[文本]"/>
      <dgm:spPr/>
      <dgm:t>
        <a:bodyPr/>
        <a:lstStyle/>
        <a:p>
          <a:r>
            <a:rPr kumimoji="1"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rPr>
            <a:t>提供一个人人用户性格测试</a:t>
          </a:r>
          <a:r>
            <a:rPr kumimoji="1" lang="en-US" altLang="zh-CN" b="1" dirty="0" smtClean="0">
              <a:latin typeface="黑体" panose="02010609060101010101" pitchFamily="49" charset="-122"/>
              <a:ea typeface="黑体" panose="02010609060101010101" pitchFamily="49" charset="-122"/>
            </a:rPr>
            <a:t>APP</a:t>
          </a:r>
          <a:endParaRPr lang="zh-CN" altLang="en-US" b="1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2A72BEFA-BB8F-4F7B-811B-75ECFA84A50B}" type="parTrans" cxnId="{EF93964E-2A8C-4AFF-A317-4C354C325B92}">
      <dgm:prSet/>
      <dgm:spPr/>
      <dgm:t>
        <a:bodyPr/>
        <a:lstStyle/>
        <a:p>
          <a:endParaRPr lang="zh-CN" altLang="en-US"/>
        </a:p>
      </dgm:t>
    </dgm:pt>
    <dgm:pt modelId="{FE64053B-296D-4702-94BC-E89C1BA58C70}" type="sibTrans" cxnId="{EF93964E-2A8C-4AFF-A317-4C354C325B92}">
      <dgm:prSet/>
      <dgm:spPr/>
      <dgm:t>
        <a:bodyPr/>
        <a:lstStyle/>
        <a:p>
          <a:endParaRPr lang="zh-CN" altLang="en-US"/>
        </a:p>
      </dgm:t>
    </dgm:pt>
    <dgm:pt modelId="{80F169A7-8DC4-4696-952B-EC9AACDB62A9}" type="pres">
      <dgm:prSet presAssocID="{36415D6F-0ADD-467B-8EA1-5FFA7B739C52}" presName="outerComposite" presStyleCnt="0">
        <dgm:presLayoutVars>
          <dgm:chMax val="5"/>
          <dgm:dir/>
          <dgm:resizeHandles val="exact"/>
        </dgm:presLayoutVars>
      </dgm:prSet>
      <dgm:spPr/>
    </dgm:pt>
    <dgm:pt modelId="{725B9B5D-05C7-45F9-81D2-68214A14DB72}" type="pres">
      <dgm:prSet presAssocID="{36415D6F-0ADD-467B-8EA1-5FFA7B739C52}" presName="dummyMaxCanvas" presStyleCnt="0">
        <dgm:presLayoutVars/>
      </dgm:prSet>
      <dgm:spPr/>
    </dgm:pt>
    <dgm:pt modelId="{0A24078B-8170-4AA7-A7BE-DBE99D3D9BC8}" type="pres">
      <dgm:prSet presAssocID="{36415D6F-0ADD-467B-8EA1-5FFA7B739C52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C42A8E-06F5-4294-BB1C-C6566B8B29DD}" type="pres">
      <dgm:prSet presAssocID="{36415D6F-0ADD-467B-8EA1-5FFA7B739C52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E0582F-977E-46B2-A9B1-A7BB9DBF667F}" type="pres">
      <dgm:prSet presAssocID="{36415D6F-0ADD-467B-8EA1-5FFA7B739C52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E0DCAA-6F19-4067-87C9-F318C3ADEC9F}" type="pres">
      <dgm:prSet presAssocID="{36415D6F-0ADD-467B-8EA1-5FFA7B739C52}" presName="ThreeConn_1-2" presStyleLbl="fgAccFollowNode1" presStyleIdx="0" presStyleCnt="2">
        <dgm:presLayoutVars>
          <dgm:bulletEnabled val="1"/>
        </dgm:presLayoutVars>
      </dgm:prSet>
      <dgm:spPr/>
    </dgm:pt>
    <dgm:pt modelId="{EC964A97-9B7C-4E40-878E-8AB5E542915D}" type="pres">
      <dgm:prSet presAssocID="{36415D6F-0ADD-467B-8EA1-5FFA7B739C52}" presName="ThreeConn_2-3" presStyleLbl="fgAccFollowNode1" presStyleIdx="1" presStyleCnt="2">
        <dgm:presLayoutVars>
          <dgm:bulletEnabled val="1"/>
        </dgm:presLayoutVars>
      </dgm:prSet>
      <dgm:spPr/>
    </dgm:pt>
    <dgm:pt modelId="{74C7EC02-A16C-480E-9C6A-AD09277E312E}" type="pres">
      <dgm:prSet presAssocID="{36415D6F-0ADD-467B-8EA1-5FFA7B739C52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547BD2-D798-4661-992A-E85CC624522E}" type="pres">
      <dgm:prSet presAssocID="{36415D6F-0ADD-467B-8EA1-5FFA7B739C52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94775D-E493-4A8A-BE39-9C3B573F12AF}" type="pres">
      <dgm:prSet presAssocID="{36415D6F-0ADD-467B-8EA1-5FFA7B739C52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CFEBB8A-0B00-40C8-B12D-7C7181357317}" type="presOf" srcId="{C4B6F021-039C-4F7A-BCDA-86C5C3E559D7}" destId="{EC964A97-9B7C-4E40-878E-8AB5E542915D}" srcOrd="0" destOrd="0" presId="urn:microsoft.com/office/officeart/2005/8/layout/vProcess5"/>
    <dgm:cxn modelId="{CA5609AC-E8E9-4065-9EF5-346F51977BFE}" type="presOf" srcId="{700D10DE-628E-4DB2-8480-B732AD42EC45}" destId="{7494775D-E493-4A8A-BE39-9C3B573F12AF}" srcOrd="1" destOrd="0" presId="urn:microsoft.com/office/officeart/2005/8/layout/vProcess5"/>
    <dgm:cxn modelId="{EF93964E-2A8C-4AFF-A317-4C354C325B92}" srcId="{36415D6F-0ADD-467B-8EA1-5FFA7B739C52}" destId="{700D10DE-628E-4DB2-8480-B732AD42EC45}" srcOrd="2" destOrd="0" parTransId="{2A72BEFA-BB8F-4F7B-811B-75ECFA84A50B}" sibTransId="{FE64053B-296D-4702-94BC-E89C1BA58C70}"/>
    <dgm:cxn modelId="{C0D1803B-F296-4CD2-9EA5-0494A0E4DB15}" type="presOf" srcId="{36415D6F-0ADD-467B-8EA1-5FFA7B739C52}" destId="{80F169A7-8DC4-4696-952B-EC9AACDB62A9}" srcOrd="0" destOrd="0" presId="urn:microsoft.com/office/officeart/2005/8/layout/vProcess5"/>
    <dgm:cxn modelId="{FC42B746-A459-4D5A-813C-43BC4767729A}" srcId="{36415D6F-0ADD-467B-8EA1-5FFA7B739C52}" destId="{E6DA0329-A522-47C7-B9EE-084A2F732BCB}" srcOrd="1" destOrd="0" parTransId="{6F4CA65D-350F-4B01-A8DF-85C4DCA17831}" sibTransId="{C4B6F021-039C-4F7A-BCDA-86C5C3E559D7}"/>
    <dgm:cxn modelId="{34E0CDCF-49F0-4E41-BF4F-1DC36912AAB8}" srcId="{36415D6F-0ADD-467B-8EA1-5FFA7B739C52}" destId="{4F54B0F0-680A-49F7-915E-8681B1338601}" srcOrd="0" destOrd="0" parTransId="{ACBFE297-4FD1-45AE-B0BB-D1D0BE6FF4C0}" sibTransId="{36731D71-58D0-4EB4-B993-3E958E8BDDC0}"/>
    <dgm:cxn modelId="{FCE70A39-633F-4A82-8E91-F16D9910B13C}" type="presOf" srcId="{4F54B0F0-680A-49F7-915E-8681B1338601}" destId="{0A24078B-8170-4AA7-A7BE-DBE99D3D9BC8}" srcOrd="0" destOrd="0" presId="urn:microsoft.com/office/officeart/2005/8/layout/vProcess5"/>
    <dgm:cxn modelId="{4FAC32EE-7385-41C9-8D78-05877644CCE5}" type="presOf" srcId="{700D10DE-628E-4DB2-8480-B732AD42EC45}" destId="{EBE0582F-977E-46B2-A9B1-A7BB9DBF667F}" srcOrd="0" destOrd="0" presId="urn:microsoft.com/office/officeart/2005/8/layout/vProcess5"/>
    <dgm:cxn modelId="{5AC2C91D-AC20-4E55-A1C5-924FAD17A31B}" type="presOf" srcId="{36731D71-58D0-4EB4-B993-3E958E8BDDC0}" destId="{21E0DCAA-6F19-4067-87C9-F318C3ADEC9F}" srcOrd="0" destOrd="0" presId="urn:microsoft.com/office/officeart/2005/8/layout/vProcess5"/>
    <dgm:cxn modelId="{C95B615C-7CD7-431A-ACBB-F23973A44D82}" type="presOf" srcId="{E6DA0329-A522-47C7-B9EE-084A2F732BCB}" destId="{87547BD2-D798-4661-992A-E85CC624522E}" srcOrd="1" destOrd="0" presId="urn:microsoft.com/office/officeart/2005/8/layout/vProcess5"/>
    <dgm:cxn modelId="{7C29629D-D706-41D5-B1E8-08CC37D61967}" type="presOf" srcId="{4F54B0F0-680A-49F7-915E-8681B1338601}" destId="{74C7EC02-A16C-480E-9C6A-AD09277E312E}" srcOrd="1" destOrd="0" presId="urn:microsoft.com/office/officeart/2005/8/layout/vProcess5"/>
    <dgm:cxn modelId="{E3480CAA-7FE8-4E1A-B8D1-A37B42E19910}" type="presOf" srcId="{E6DA0329-A522-47C7-B9EE-084A2F732BCB}" destId="{42C42A8E-06F5-4294-BB1C-C6566B8B29DD}" srcOrd="0" destOrd="0" presId="urn:microsoft.com/office/officeart/2005/8/layout/vProcess5"/>
    <dgm:cxn modelId="{FD3651D9-312E-425C-9B8B-A570BDB7EA68}" type="presParOf" srcId="{80F169A7-8DC4-4696-952B-EC9AACDB62A9}" destId="{725B9B5D-05C7-45F9-81D2-68214A14DB72}" srcOrd="0" destOrd="0" presId="urn:microsoft.com/office/officeart/2005/8/layout/vProcess5"/>
    <dgm:cxn modelId="{0E636921-5CD5-4190-922E-758994C998EF}" type="presParOf" srcId="{80F169A7-8DC4-4696-952B-EC9AACDB62A9}" destId="{0A24078B-8170-4AA7-A7BE-DBE99D3D9BC8}" srcOrd="1" destOrd="0" presId="urn:microsoft.com/office/officeart/2005/8/layout/vProcess5"/>
    <dgm:cxn modelId="{73625E05-70F9-4155-AF10-28696BFD61CA}" type="presParOf" srcId="{80F169A7-8DC4-4696-952B-EC9AACDB62A9}" destId="{42C42A8E-06F5-4294-BB1C-C6566B8B29DD}" srcOrd="2" destOrd="0" presId="urn:microsoft.com/office/officeart/2005/8/layout/vProcess5"/>
    <dgm:cxn modelId="{1B1A1824-DD42-49A6-A881-18F6A154A36C}" type="presParOf" srcId="{80F169A7-8DC4-4696-952B-EC9AACDB62A9}" destId="{EBE0582F-977E-46B2-A9B1-A7BB9DBF667F}" srcOrd="3" destOrd="0" presId="urn:microsoft.com/office/officeart/2005/8/layout/vProcess5"/>
    <dgm:cxn modelId="{59DBD7FF-3421-4DBE-B4B9-271102C3938A}" type="presParOf" srcId="{80F169A7-8DC4-4696-952B-EC9AACDB62A9}" destId="{21E0DCAA-6F19-4067-87C9-F318C3ADEC9F}" srcOrd="4" destOrd="0" presId="urn:microsoft.com/office/officeart/2005/8/layout/vProcess5"/>
    <dgm:cxn modelId="{D2285BD0-71BD-44C6-A6FB-2E4A835E126C}" type="presParOf" srcId="{80F169A7-8DC4-4696-952B-EC9AACDB62A9}" destId="{EC964A97-9B7C-4E40-878E-8AB5E542915D}" srcOrd="5" destOrd="0" presId="urn:microsoft.com/office/officeart/2005/8/layout/vProcess5"/>
    <dgm:cxn modelId="{3BEE49C0-6D9A-47D8-9948-F5977609993A}" type="presParOf" srcId="{80F169A7-8DC4-4696-952B-EC9AACDB62A9}" destId="{74C7EC02-A16C-480E-9C6A-AD09277E312E}" srcOrd="6" destOrd="0" presId="urn:microsoft.com/office/officeart/2005/8/layout/vProcess5"/>
    <dgm:cxn modelId="{7710695D-E8FD-4E4A-ABA7-10D1415063C6}" type="presParOf" srcId="{80F169A7-8DC4-4696-952B-EC9AACDB62A9}" destId="{87547BD2-D798-4661-992A-E85CC624522E}" srcOrd="7" destOrd="0" presId="urn:microsoft.com/office/officeart/2005/8/layout/vProcess5"/>
    <dgm:cxn modelId="{695AA292-92B3-44B5-A9D5-B70C5D5D40E3}" type="presParOf" srcId="{80F169A7-8DC4-4696-952B-EC9AACDB62A9}" destId="{7494775D-E493-4A8A-BE39-9C3B573F12A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24078B-8170-4AA7-A7BE-DBE99D3D9BC8}">
      <dsp:nvSpPr>
        <dsp:cNvPr id="0" name=""/>
        <dsp:cNvSpPr/>
      </dsp:nvSpPr>
      <dsp:spPr>
        <a:xfrm>
          <a:off x="0" y="0"/>
          <a:ext cx="5181600" cy="1219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shade val="8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shade val="8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1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利用丰富的人人网的用户数据（文字、图片、音频），分析用户的性格特点</a:t>
          </a:r>
          <a:endParaRPr lang="zh-CN" altLang="en-US" sz="2100" b="1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5709" y="35709"/>
        <a:ext cx="3865988" cy="1147782"/>
      </dsp:txXfrm>
    </dsp:sp>
    <dsp:sp modelId="{42C42A8E-06F5-4294-BB1C-C6566B8B29DD}">
      <dsp:nvSpPr>
        <dsp:cNvPr id="0" name=""/>
        <dsp:cNvSpPr/>
      </dsp:nvSpPr>
      <dsp:spPr>
        <a:xfrm>
          <a:off x="457199" y="1422399"/>
          <a:ext cx="5181600" cy="1219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-144909"/>
                <a:satOff val="-5639"/>
                <a:lumOff val="13721"/>
                <a:alphaOff val="0"/>
                <a:shade val="85000"/>
                <a:satMod val="130000"/>
              </a:schemeClr>
            </a:gs>
            <a:gs pos="34000">
              <a:schemeClr val="accent4">
                <a:shade val="80000"/>
                <a:hueOff val="-144909"/>
                <a:satOff val="-5639"/>
                <a:lumOff val="13721"/>
                <a:alphaOff val="0"/>
                <a:shade val="87000"/>
                <a:satMod val="125000"/>
              </a:schemeClr>
            </a:gs>
            <a:gs pos="70000">
              <a:schemeClr val="accent4">
                <a:shade val="80000"/>
                <a:hueOff val="-144909"/>
                <a:satOff val="-5639"/>
                <a:lumOff val="1372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shade val="80000"/>
                <a:hueOff val="-144909"/>
                <a:satOff val="-5639"/>
                <a:lumOff val="1372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1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从数据中提取特征，训练出可预测用户性格的模型</a:t>
          </a:r>
          <a:endParaRPr lang="zh-CN" altLang="en-US" sz="2100" b="1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92908" y="1458108"/>
        <a:ext cx="3860502" cy="1147782"/>
      </dsp:txXfrm>
    </dsp:sp>
    <dsp:sp modelId="{EBE0582F-977E-46B2-A9B1-A7BB9DBF667F}">
      <dsp:nvSpPr>
        <dsp:cNvPr id="0" name=""/>
        <dsp:cNvSpPr/>
      </dsp:nvSpPr>
      <dsp:spPr>
        <a:xfrm>
          <a:off x="914399" y="2844799"/>
          <a:ext cx="5181600" cy="1219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shade val="80000"/>
                <a:hueOff val="-289818"/>
                <a:satOff val="-11278"/>
                <a:lumOff val="27443"/>
                <a:alphaOff val="0"/>
                <a:shade val="85000"/>
                <a:satMod val="130000"/>
              </a:schemeClr>
            </a:gs>
            <a:gs pos="34000">
              <a:schemeClr val="accent4">
                <a:shade val="80000"/>
                <a:hueOff val="-289818"/>
                <a:satOff val="-11278"/>
                <a:lumOff val="27443"/>
                <a:alphaOff val="0"/>
                <a:shade val="87000"/>
                <a:satMod val="125000"/>
              </a:schemeClr>
            </a:gs>
            <a:gs pos="70000">
              <a:schemeClr val="accent4">
                <a:shade val="80000"/>
                <a:hueOff val="-289818"/>
                <a:satOff val="-11278"/>
                <a:lumOff val="2744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shade val="80000"/>
                <a:hueOff val="-289818"/>
                <a:satOff val="-11278"/>
                <a:lumOff val="2744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1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提供一个人人用户性格测试</a:t>
          </a:r>
          <a:r>
            <a:rPr kumimoji="1" lang="en-US" altLang="zh-CN" sz="21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APP</a:t>
          </a:r>
          <a:endParaRPr lang="zh-CN" altLang="en-US" sz="2100" b="1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950108" y="2880508"/>
        <a:ext cx="3860502" cy="1147782"/>
      </dsp:txXfrm>
    </dsp:sp>
    <dsp:sp modelId="{21E0DCAA-6F19-4067-87C9-F318C3ADEC9F}">
      <dsp:nvSpPr>
        <dsp:cNvPr id="0" name=""/>
        <dsp:cNvSpPr/>
      </dsp:nvSpPr>
      <dsp:spPr>
        <a:xfrm>
          <a:off x="4389120" y="924560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>
        <a:off x="4567428" y="924560"/>
        <a:ext cx="435864" cy="596341"/>
      </dsp:txXfrm>
    </dsp:sp>
    <dsp:sp modelId="{EC964A97-9B7C-4E40-878E-8AB5E542915D}">
      <dsp:nvSpPr>
        <dsp:cNvPr id="0" name=""/>
        <dsp:cNvSpPr/>
      </dsp:nvSpPr>
      <dsp:spPr>
        <a:xfrm>
          <a:off x="4846320" y="2338832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>
        <a:off x="5024628" y="2338832"/>
        <a:ext cx="435864" cy="596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52E7E-A21E-5843-BAFD-321DE44D297A}" type="datetimeFigureOut">
              <a:rPr kumimoji="1" lang="zh-CN" altLang="en-US" smtClean="0"/>
              <a:t>2014/3/8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7FE17-BF83-CB4C-BD7E-35F6024003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163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为了足够“标准”，我们设置了最后一题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7FE17-BF83-CB4C-BD7E-35F60240033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90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2014/3/8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83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2014/3/8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363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2014/3/8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899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2014/3/8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803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2014/3/8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72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2014/3/8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710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2014/3/8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194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2014/3/8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987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2014/3/8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38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0134E3A-0F35-DE4F-AD49-AAA2915957C4}" type="datetimeFigureOut">
              <a:rPr kumimoji="1" lang="zh-CN" altLang="en-US" smtClean="0"/>
              <a:t>2014/3/8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087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2014/3/8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737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134E3A-0F35-DE4F-AD49-AAA2915957C4}" type="datetimeFigureOut">
              <a:rPr kumimoji="1" lang="zh-CN" altLang="en-US" smtClean="0"/>
              <a:t>2014/3/8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04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>
                <a:solidFill>
                  <a:srgbClr val="2626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人人</a:t>
            </a:r>
            <a:r>
              <a:rPr kumimoji="1"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用户性格分析与预测</a:t>
            </a:r>
            <a:endParaRPr kumimoji="1"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011011279 </a:t>
            </a:r>
            <a:r>
              <a:rPr kumimoji="1" lang="zh-CN" altLang="en-US" dirty="0" smtClean="0"/>
              <a:t>汪忆辰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011011300 </a:t>
            </a:r>
            <a:r>
              <a:rPr kumimoji="1" lang="zh-CN" altLang="en-US" dirty="0" smtClean="0"/>
              <a:t>周若凡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011011308 </a:t>
            </a:r>
            <a:r>
              <a:rPr kumimoji="1" lang="zh-CN" altLang="en-US" dirty="0" smtClean="0"/>
              <a:t>叶</a:t>
            </a:r>
            <a:r>
              <a:rPr kumimoji="1" lang="en-US" altLang="zh-CN" dirty="0" smtClean="0"/>
              <a:t>    </a:t>
            </a:r>
            <a:r>
              <a:rPr kumimoji="1" lang="zh-CN" altLang="en-US" dirty="0" smtClean="0"/>
              <a:t>紫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7088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数据收集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总共收到</a:t>
            </a:r>
            <a:r>
              <a:rPr kumimoji="1" lang="en-US" altLang="zh-CN" dirty="0" smtClean="0"/>
              <a:t>88</a:t>
            </a:r>
            <a:r>
              <a:rPr kumimoji="1" lang="zh-CN" altLang="en-US" dirty="0" smtClean="0"/>
              <a:t>份</a:t>
            </a:r>
            <a:r>
              <a:rPr kumimoji="1" lang="zh-CN" altLang="en-US" dirty="0"/>
              <a:t>有效</a:t>
            </a:r>
            <a:r>
              <a:rPr kumimoji="1" lang="zh-CN" altLang="en-US" dirty="0" smtClean="0"/>
              <a:t>问卷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通过人人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接口抓取数据（一切可以能抓到的数据：基本信息，状态，分享，日志，照片，以及各种“加密”信息</a:t>
            </a:r>
            <a:r>
              <a:rPr kumimoji="1" lang="en-US" altLang="zh-CN" dirty="0" smtClean="0"/>
              <a:t>……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庞大的</a:t>
            </a:r>
            <a:r>
              <a:rPr kumimoji="1" lang="zh-CN" altLang="en-US" dirty="0" smtClean="0"/>
              <a:t>数据</a:t>
            </a:r>
            <a:r>
              <a:rPr kumimoji="1" lang="zh-CN" altLang="en-US" dirty="0"/>
              <a:t>耗费</a:t>
            </a:r>
            <a:r>
              <a:rPr kumimoji="1" lang="zh-CN" altLang="en-US" dirty="0" smtClean="0"/>
              <a:t>了许多</a:t>
            </a:r>
            <a:r>
              <a:rPr kumimoji="1" lang="zh-CN" altLang="en-US" dirty="0" smtClean="0"/>
              <a:t>时间</a:t>
            </a:r>
            <a:r>
              <a:rPr kumimoji="1" lang="en-US" altLang="zh-CN" dirty="0" smtClean="0"/>
              <a:t>……</a:t>
            </a:r>
            <a:endParaRPr kumimoji="1" lang="en-US" altLang="zh-CN" dirty="0" smtClean="0"/>
          </a:p>
        </p:txBody>
      </p:sp>
      <p:pic>
        <p:nvPicPr>
          <p:cNvPr id="4" name="图片 3" descr="屏幕快照 2013-12-30 下午6.36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059" y="4303294"/>
            <a:ext cx="4524701" cy="15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9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统计分析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384654"/>
              </p:ext>
            </p:extLst>
          </p:nvPr>
        </p:nvGraphicFramePr>
        <p:xfrm>
          <a:off x="286604" y="2054795"/>
          <a:ext cx="5063320" cy="3833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1694"/>
                <a:gridCol w="1091821"/>
                <a:gridCol w="1146412"/>
                <a:gridCol w="972485"/>
                <a:gridCol w="910908"/>
              </a:tblGrid>
              <a:tr h="6021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Personality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/>
                        <a:t>Avg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/>
                        <a:t>StdDev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Min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Max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6021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/>
                        <a:t>Agr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smtClean="0"/>
                        <a:t>0.6368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0.1449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0.278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0.917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6021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/>
                        <a:t>Ope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0.6154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0.1426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0.975</a:t>
                      </a:r>
                    </a:p>
                  </a:txBody>
                  <a:tcPr anchor="ctr"/>
                </a:tc>
              </a:tr>
              <a:tr h="6021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Con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0.5209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0.1453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0.194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0.861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6021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/>
                        <a:t>Neu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0.5209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0.1713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0.062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0.969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6021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Ext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smtClean="0"/>
                        <a:t>0.5266</a:t>
                      </a:r>
                      <a:endParaRPr lang="zh-CN" altLang="en-US" sz="24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0.1343</a:t>
                      </a:r>
                      <a:endParaRPr lang="zh-CN" alt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0.219</a:t>
                      </a:r>
                      <a:endParaRPr lang="zh-CN" alt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0.844</a:t>
                      </a:r>
                      <a:endParaRPr lang="zh-CN" altLang="en-US" sz="2400" dirty="0" smtClean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3" name="图表 22"/>
          <p:cNvGraphicFramePr/>
          <p:nvPr>
            <p:extLst>
              <p:ext uri="{D42A27DB-BD31-4B8C-83A1-F6EECF244321}">
                <p14:modId xmlns:p14="http://schemas.microsoft.com/office/powerpoint/2010/main" val="1818590379"/>
              </p:ext>
            </p:extLst>
          </p:nvPr>
        </p:nvGraphicFramePr>
        <p:xfrm>
          <a:off x="4626590" y="2054795"/>
          <a:ext cx="4981433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805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平均性格指数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251" y="1767681"/>
            <a:ext cx="5469217" cy="4372265"/>
          </a:xfrm>
        </p:spPr>
      </p:pic>
    </p:spTree>
    <p:extLst>
      <p:ext uri="{BB962C8B-B14F-4D97-AF65-F5344CB8AC3E}">
        <p14:creationId xmlns:p14="http://schemas.microsoft.com/office/powerpoint/2010/main" val="292110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文本特征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对</a:t>
            </a:r>
            <a:r>
              <a:rPr kumimoji="1" lang="zh-CN" altLang="en-US" dirty="0" smtClean="0"/>
              <a:t>状态、日志、分享、个人主页的信息进行量化</a:t>
            </a:r>
            <a:r>
              <a:rPr kumimoji="1" lang="zh-CN" altLang="en-US" dirty="0" smtClean="0"/>
              <a:t>处理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条</a:t>
            </a:r>
            <a:r>
              <a:rPr kumimoji="1" lang="zh-CN" altLang="en-US" dirty="0" smtClean="0"/>
              <a:t>数、频率、长短、类型、情感倾向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正</a:t>
            </a:r>
            <a:r>
              <a:rPr kumimoji="1" lang="zh-CN" altLang="en-US" dirty="0" smtClean="0"/>
              <a:t>负面</a:t>
            </a:r>
            <a:r>
              <a:rPr kumimoji="1" lang="zh-CN" altLang="en-US" dirty="0" smtClean="0"/>
              <a:t>情感分类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89094" y="3189348"/>
            <a:ext cx="7369817" cy="1336131"/>
            <a:chOff x="889094" y="4044877"/>
            <a:chExt cx="7369817" cy="133613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9094" y="4044877"/>
              <a:ext cx="7369817" cy="1336131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787857" y="4135270"/>
              <a:ext cx="900752" cy="27295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114294" y="4735621"/>
            <a:ext cx="6919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看</a:t>
            </a:r>
            <a:r>
              <a:rPr lang="en-US" altLang="zh-CN" dirty="0"/>
              <a:t>/v </a:t>
            </a:r>
            <a:r>
              <a:rPr lang="zh-CN" altLang="en-US" dirty="0"/>
              <a:t>了</a:t>
            </a:r>
            <a:r>
              <a:rPr lang="en-US" altLang="zh-CN" dirty="0"/>
              <a:t>/u X/</a:t>
            </a:r>
            <a:r>
              <a:rPr lang="en-US" altLang="zh-CN" dirty="0" err="1"/>
              <a:t>nx</a:t>
            </a:r>
            <a:r>
              <a:rPr lang="en-US" altLang="zh-CN" dirty="0"/>
              <a:t> </a:t>
            </a:r>
            <a:r>
              <a:rPr lang="zh-CN" altLang="en-US" dirty="0"/>
              <a:t>战警</a:t>
            </a:r>
            <a:r>
              <a:rPr lang="en-US" altLang="zh-CN" dirty="0"/>
              <a:t>/n </a:t>
            </a:r>
            <a:r>
              <a:rPr lang="zh-CN" altLang="en-US" dirty="0"/>
              <a:t>前传</a:t>
            </a:r>
            <a:r>
              <a:rPr lang="en-US" altLang="zh-CN" dirty="0"/>
              <a:t>/n First/</a:t>
            </a:r>
            <a:r>
              <a:rPr lang="en-US" altLang="zh-CN" dirty="0" err="1"/>
              <a:t>nx</a:t>
            </a:r>
            <a:r>
              <a:rPr lang="en-US" altLang="zh-CN" dirty="0"/>
              <a:t>  /w Class/</a:t>
            </a:r>
            <a:r>
              <a:rPr lang="en-US" altLang="zh-CN" dirty="0" err="1"/>
              <a:t>nx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/>
              <a:t>/w </a:t>
            </a:r>
            <a:r>
              <a:rPr lang="zh-CN" altLang="en-US" dirty="0"/>
              <a:t>人物</a:t>
            </a:r>
            <a:r>
              <a:rPr lang="en-US" altLang="zh-CN" dirty="0"/>
              <a:t>/n </a:t>
            </a:r>
            <a:r>
              <a:rPr lang="zh-CN" altLang="en-US" dirty="0"/>
              <a:t>很</a:t>
            </a:r>
            <a:r>
              <a:rPr lang="en-US" altLang="zh-CN" dirty="0"/>
              <a:t>/d </a:t>
            </a:r>
            <a:r>
              <a:rPr lang="zh-CN" altLang="en-US" dirty="0"/>
              <a:t>饱满</a:t>
            </a:r>
            <a:r>
              <a:rPr lang="en-US" altLang="zh-CN" dirty="0"/>
              <a:t>/a </a:t>
            </a:r>
            <a:r>
              <a:rPr lang="zh-CN" altLang="en-US" dirty="0"/>
              <a:t>，</a:t>
            </a:r>
            <a:r>
              <a:rPr lang="en-US" altLang="zh-CN" dirty="0"/>
              <a:t>/w </a:t>
            </a:r>
            <a:r>
              <a:rPr lang="zh-CN" altLang="en-US" dirty="0"/>
              <a:t>好</a:t>
            </a:r>
            <a:r>
              <a:rPr lang="en-US" altLang="zh-CN" dirty="0"/>
              <a:t>/a </a:t>
            </a:r>
            <a:r>
              <a:rPr lang="zh-CN" altLang="en-US" dirty="0"/>
              <a:t>基</a:t>
            </a:r>
            <a:r>
              <a:rPr lang="en-US" altLang="zh-CN" dirty="0"/>
              <a:t>/n </a:t>
            </a:r>
            <a:r>
              <a:rPr lang="zh-CN" altLang="en-US" dirty="0"/>
              <a:t>友</a:t>
            </a:r>
            <a:r>
              <a:rPr lang="en-US" altLang="zh-CN" dirty="0"/>
              <a:t>/n </a:t>
            </a:r>
            <a:r>
              <a:rPr lang="zh-CN" altLang="en-US" dirty="0"/>
              <a:t>相爱</a:t>
            </a:r>
            <a:r>
              <a:rPr lang="en-US" altLang="zh-CN" dirty="0"/>
              <a:t>/v </a:t>
            </a:r>
            <a:r>
              <a:rPr lang="zh-CN" altLang="en-US" dirty="0"/>
              <a:t>相</a:t>
            </a:r>
            <a:r>
              <a:rPr lang="en-US" altLang="zh-CN" dirty="0"/>
              <a:t>/d </a:t>
            </a:r>
            <a:r>
              <a:rPr lang="zh-CN" altLang="en-US" dirty="0"/>
              <a:t>杀</a:t>
            </a:r>
            <a:r>
              <a:rPr lang="en-US" altLang="zh-CN" dirty="0"/>
              <a:t>/v </a:t>
            </a:r>
            <a:r>
              <a:rPr lang="zh-CN" altLang="en-US" dirty="0"/>
              <a:t>看</a:t>
            </a:r>
            <a:r>
              <a:rPr lang="en-US" altLang="zh-CN" dirty="0"/>
              <a:t>/v </a:t>
            </a:r>
            <a:r>
              <a:rPr lang="zh-CN" altLang="en-US" dirty="0"/>
              <a:t>的</a:t>
            </a:r>
            <a:r>
              <a:rPr lang="en-US" altLang="zh-CN" dirty="0"/>
              <a:t>/u </a:t>
            </a:r>
            <a:r>
              <a:rPr lang="zh-CN" altLang="en-US" dirty="0"/>
              <a:t>好</a:t>
            </a:r>
            <a:r>
              <a:rPr lang="en-US" altLang="zh-CN" dirty="0"/>
              <a:t>/a </a:t>
            </a:r>
            <a:r>
              <a:rPr lang="zh-CN" altLang="en-US" dirty="0"/>
              <a:t>纠结</a:t>
            </a:r>
            <a:r>
              <a:rPr lang="en-US" altLang="zh-CN" dirty="0"/>
              <a:t>/v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92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图片特征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选择使用</a:t>
            </a:r>
            <a:r>
              <a:rPr kumimoji="1" lang="en-US" altLang="zh-CN" dirty="0" err="1" smtClean="0"/>
              <a:t>matlab</a:t>
            </a:r>
            <a:r>
              <a:rPr kumimoji="1" lang="zh-CN" altLang="en-US" dirty="0" smtClean="0"/>
              <a:t>强大的图片</a:t>
            </a:r>
            <a:r>
              <a:rPr kumimoji="1" lang="zh-CN" altLang="en-US" dirty="0" smtClean="0"/>
              <a:t>处理工具</a:t>
            </a:r>
            <a:endParaRPr kumimoji="1" lang="en-US" altLang="zh-CN" dirty="0" smtClean="0"/>
          </a:p>
          <a:p>
            <a:r>
              <a:rPr kumimoji="1" lang="zh-CN" altLang="en-US" dirty="0" smtClean="0"/>
              <a:t>特征选择：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256</a:t>
            </a:r>
            <a:r>
              <a:rPr kumimoji="1" lang="zh-CN" altLang="en-US" dirty="0" smtClean="0"/>
              <a:t>色颜色直方图（</a:t>
            </a:r>
            <a:r>
              <a:rPr kumimoji="1" lang="en-US" altLang="zh-CN" dirty="0" smtClean="0"/>
              <a:t>HSV</a:t>
            </a:r>
            <a:r>
              <a:rPr kumimoji="1" lang="zh-CN" altLang="en-US" dirty="0" smtClean="0"/>
              <a:t>＝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纹理</a:t>
            </a:r>
            <a:r>
              <a:rPr kumimoji="1" lang="zh-CN" altLang="en-US" dirty="0" smtClean="0"/>
              <a:t>的粗糙度、对比度、方向</a:t>
            </a:r>
            <a:r>
              <a:rPr kumimoji="1" lang="zh-CN" altLang="en-US" dirty="0" smtClean="0"/>
              <a:t>度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人脸</a:t>
            </a:r>
            <a:r>
              <a:rPr kumimoji="1" lang="zh-CN" altLang="en-US" dirty="0" smtClean="0"/>
              <a:t>识别</a:t>
            </a:r>
            <a:endParaRPr kumimoji="1" lang="en-US" altLang="zh-CN" dirty="0" smtClean="0"/>
          </a:p>
          <a:p>
            <a:r>
              <a:rPr kumimoji="1" lang="zh-CN" altLang="en-US" dirty="0" smtClean="0"/>
              <a:t>所有图片取</a:t>
            </a:r>
            <a:r>
              <a:rPr kumimoji="1" lang="zh-CN" altLang="en-US" dirty="0" smtClean="0"/>
              <a:t>均值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速度</a:t>
            </a:r>
            <a:r>
              <a:rPr kumimoji="1" lang="zh-CN" altLang="en-US" dirty="0" smtClean="0"/>
              <a:t>瓶颈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6342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256</a:t>
            </a:r>
            <a:r>
              <a:rPr kumimoji="1" lang="zh-CN" altLang="en-US" dirty="0" smtClean="0"/>
              <a:t>维颜色直方图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描述不同色彩在整副图像所占的比例</a:t>
            </a:r>
            <a:endParaRPr kumimoji="1" lang="en-US" altLang="zh-CN" dirty="0" smtClean="0"/>
          </a:p>
          <a:p>
            <a:r>
              <a:rPr kumimoji="1" lang="en-US" altLang="zh-CN" dirty="0" smtClean="0"/>
              <a:t>RGB-&gt;HSV</a:t>
            </a:r>
            <a:r>
              <a:rPr kumimoji="1" lang="zh-CN" altLang="en-US" dirty="0" smtClean="0"/>
              <a:t>，做累积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3061469"/>
            <a:ext cx="4234180" cy="2807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799" y="2085319"/>
            <a:ext cx="2427027" cy="393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5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人脸识别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简单的算法识别图片中人脸的个数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截取和肤色相近的色块，并对比长宽比</a:t>
            </a:r>
            <a:endParaRPr kumimoji="1"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9651" t="1262" r="9761" b="10200"/>
          <a:stretch/>
        </p:blipFill>
        <p:spPr>
          <a:xfrm>
            <a:off x="822960" y="2922442"/>
            <a:ext cx="4650900" cy="32334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15" y="3357349"/>
            <a:ext cx="2687811" cy="130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5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纹理特征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视觉特征</a:t>
            </a:r>
            <a:endParaRPr kumimoji="1" lang="en-US" altLang="zh-CN" dirty="0" smtClean="0"/>
          </a:p>
          <a:p>
            <a:r>
              <a:rPr kumimoji="1" lang="en-US" altLang="zh-CN" dirty="0" smtClean="0"/>
              <a:t>Tamura</a:t>
            </a:r>
            <a:r>
              <a:rPr kumimoji="1" lang="zh-CN" altLang="en-US" dirty="0" smtClean="0"/>
              <a:t>纹理特征中的三个：粗糙度，对比度，方向度</a:t>
            </a:r>
            <a:endParaRPr kumimoji="1" lang="en-US" altLang="zh-CN" dirty="0" smtClean="0"/>
          </a:p>
          <a:p>
            <a:r>
              <a:rPr kumimoji="1" lang="zh-CN" altLang="en-US" dirty="0" smtClean="0"/>
              <a:t>粗糙度：活动窗口像素的平均强度值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对比度：灰度图片的方差与</a:t>
            </a:r>
            <a:r>
              <a:rPr kumimoji="1" lang="en-US" altLang="zh-CN" dirty="0" smtClean="0"/>
              <a:t>alpha</a:t>
            </a:r>
            <a:r>
              <a:rPr kumimoji="1" lang="zh-CN" altLang="en-US" dirty="0" smtClean="0"/>
              <a:t>通道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方向度：每个像素的梯度向量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123" y="3595178"/>
            <a:ext cx="4012634" cy="26607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663" y="4676866"/>
            <a:ext cx="3103905" cy="119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8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音频处理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仍然</a:t>
            </a:r>
            <a:r>
              <a:rPr kumimoji="1" lang="zh-CN" altLang="en-US" dirty="0" smtClean="0"/>
              <a:t>选用</a:t>
            </a:r>
            <a:r>
              <a:rPr kumimoji="1" lang="en-US" altLang="zh-CN" dirty="0" err="1" smtClean="0"/>
              <a:t>matlab</a:t>
            </a:r>
            <a:r>
              <a:rPr kumimoji="1" lang="zh-CN" altLang="en-US" dirty="0" smtClean="0"/>
              <a:t>的音频处理工具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能量熵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均值信息熵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过</a:t>
            </a:r>
            <a:r>
              <a:rPr kumimoji="1" lang="zh-CN" altLang="en-US" dirty="0" smtClean="0"/>
              <a:t>零</a:t>
            </a:r>
            <a:r>
              <a:rPr kumimoji="1" lang="zh-CN" altLang="en-US" dirty="0" smtClean="0"/>
              <a:t>率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频谱衰减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频谱流量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矩心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618" y="4419561"/>
            <a:ext cx="5108482" cy="155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6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746" y="521985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相关性检验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678585"/>
              </p:ext>
            </p:extLst>
          </p:nvPr>
        </p:nvGraphicFramePr>
        <p:xfrm>
          <a:off x="525438" y="1822999"/>
          <a:ext cx="8229600" cy="44276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3803"/>
                <a:gridCol w="1743803"/>
                <a:gridCol w="987059"/>
                <a:gridCol w="974720"/>
                <a:gridCol w="1003509"/>
                <a:gridCol w="888353"/>
                <a:gridCol w="888353"/>
              </a:tblGrid>
              <a:tr h="68737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 </a:t>
                      </a:r>
                      <a:endParaRPr lang="zh-CN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8" marR="7158" marT="7158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Agreeableness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Openness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Conscientiousness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Neuroticism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Extraversion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311691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 err="1">
                          <a:effectLst/>
                        </a:rPr>
                        <a:t>PosWordNum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Pearson </a:t>
                      </a:r>
                      <a:r>
                        <a:rPr lang="zh-CN" altLang="en-US" sz="1800" u="none" strike="noStrike" dirty="0">
                          <a:effectLst/>
                        </a:rPr>
                        <a:t>相关性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 dirty="0">
                          <a:effectLst/>
                        </a:rPr>
                        <a:t>-.091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-.022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-.007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-.019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.072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3116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u="none" strike="noStrike" dirty="0">
                          <a:effectLst/>
                        </a:rPr>
                        <a:t>显著性（双侧）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.400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.835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.945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.861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.507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3116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311691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NegWordNum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Pearson </a:t>
                      </a:r>
                      <a:r>
                        <a:rPr lang="zh-CN" altLang="en-US" sz="1800" u="none" strike="noStrike">
                          <a:effectLst/>
                        </a:rPr>
                        <a:t>相关性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 dirty="0">
                          <a:effectLst/>
                        </a:rPr>
                        <a:t>-.128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.041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.181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.098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.131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3116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u="none" strike="noStrike">
                          <a:effectLst/>
                        </a:rPr>
                        <a:t>显著性（双侧）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.236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.706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.091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.365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.223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3116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311691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PosStatusRatio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Pearson </a:t>
                      </a:r>
                      <a:r>
                        <a:rPr lang="zh-CN" altLang="en-US" sz="1800" u="none" strike="noStrike">
                          <a:effectLst/>
                        </a:rPr>
                        <a:t>相关性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.062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-.090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-.223</a:t>
                      </a:r>
                      <a:r>
                        <a:rPr lang="zh-CN" altLang="en-US" sz="1800" u="none" strike="noStrike" baseline="30000">
                          <a:effectLst/>
                        </a:rPr>
                        <a:t>*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-.088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-.080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3116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u="none" strike="noStrike">
                          <a:effectLst/>
                        </a:rPr>
                        <a:t>显著性（双侧）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 dirty="0">
                          <a:effectLst/>
                        </a:rPr>
                        <a:t>.564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 dirty="0">
                          <a:effectLst/>
                        </a:rPr>
                        <a:t>.405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.036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.413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.461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3116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 dirty="0">
                          <a:effectLst/>
                        </a:rPr>
                        <a:t>88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311691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NegStatusRatio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Pearson </a:t>
                      </a:r>
                      <a:r>
                        <a:rPr lang="zh-CN" altLang="en-US" sz="1800" u="none" strike="noStrike">
                          <a:effectLst/>
                        </a:rPr>
                        <a:t>相关性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-.062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 dirty="0">
                          <a:effectLst/>
                        </a:rPr>
                        <a:t>.090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.223</a:t>
                      </a:r>
                      <a:r>
                        <a:rPr lang="zh-CN" altLang="en-US" sz="1800" u="none" strike="noStrike" baseline="30000">
                          <a:effectLst/>
                        </a:rPr>
                        <a:t>*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.088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.080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3116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u="none" strike="noStrike">
                          <a:effectLst/>
                        </a:rPr>
                        <a:t>显著性（双侧）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.564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 dirty="0">
                          <a:effectLst/>
                        </a:rPr>
                        <a:t>.405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 dirty="0">
                          <a:effectLst/>
                        </a:rPr>
                        <a:t>.036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.413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.461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  <a:tr h="3116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 dirty="0">
                          <a:effectLst/>
                        </a:rPr>
                        <a:t>88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>
                          <a:effectLst/>
                        </a:rPr>
                        <a:t>88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u="none" strike="noStrike" dirty="0">
                          <a:effectLst/>
                        </a:rPr>
                        <a:t>88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MingLiU" panose="02020509000000000000" pitchFamily="49" charset="-120"/>
                        <a:ea typeface="MingLiU" panose="02020509000000000000" pitchFamily="49" charset="-120"/>
                      </a:endParaRPr>
                    </a:p>
                  </a:txBody>
                  <a:tcPr marL="7158" marR="7158" marT="715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97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项目初衷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SRT</a:t>
            </a:r>
            <a:r>
              <a:rPr lang="zh-CN" altLang="en-US" sz="2800" dirty="0" smtClean="0"/>
              <a:t>可以</a:t>
            </a:r>
            <a:r>
              <a:rPr lang="zh-CN" altLang="en-US" sz="2800" dirty="0" smtClean="0">
                <a:solidFill>
                  <a:srgbClr val="FF0000"/>
                </a:solidFill>
              </a:rPr>
              <a:t>免考</a:t>
            </a:r>
            <a:r>
              <a:rPr lang="zh-CN" altLang="en-US" sz="2800" dirty="0" smtClean="0"/>
              <a:t>？！</a:t>
            </a:r>
            <a:endParaRPr lang="en-US" altLang="zh-CN" sz="2800" dirty="0" smtClean="0"/>
          </a:p>
          <a:p>
            <a:r>
              <a:rPr lang="en-US" altLang="zh-CN" sz="2800" dirty="0" smtClean="0"/>
              <a:t>It’s interesting!</a:t>
            </a:r>
          </a:p>
          <a:p>
            <a:r>
              <a:rPr lang="zh-CN" altLang="en-US" sz="2800" dirty="0"/>
              <a:t>研究</a:t>
            </a:r>
            <a:r>
              <a:rPr lang="zh-CN" altLang="en-US" sz="2800" dirty="0" smtClean="0"/>
              <a:t>社交网络用户群体的性格其实就是在研究我们自己。</a:t>
            </a:r>
            <a:endParaRPr lang="en-US" altLang="zh-CN" sz="2800" dirty="0" smtClean="0"/>
          </a:p>
          <a:p>
            <a:r>
              <a:rPr lang="zh-CN" altLang="en-US" sz="2800" dirty="0" smtClean="0"/>
              <a:t>另外，社交网络中我们表现出的性格，和现实中是一致的吗？值得思考</a:t>
            </a:r>
            <a:r>
              <a:rPr lang="en-US" altLang="zh-CN" sz="2800" dirty="0" smtClean="0"/>
              <a:t>……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6607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拟合效果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3844282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6580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模型性能对比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726529"/>
              </p:ext>
            </p:extLst>
          </p:nvPr>
        </p:nvGraphicFramePr>
        <p:xfrm>
          <a:off x="822325" y="1846263"/>
          <a:ext cx="7543800" cy="4390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889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屏幕快照 2013-12-31 上午3.33.06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52" y="567199"/>
            <a:ext cx="6188684" cy="571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9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 be continued…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增加数据量</a:t>
            </a:r>
            <a:endParaRPr kumimoji="1" lang="en-US" altLang="zh-CN" dirty="0" smtClean="0"/>
          </a:p>
          <a:p>
            <a:r>
              <a:rPr kumimoji="1" lang="zh-CN" altLang="en-US" dirty="0"/>
              <a:t>增加</a:t>
            </a:r>
            <a:r>
              <a:rPr kumimoji="1" lang="zh-CN" altLang="en-US" dirty="0" smtClean="0"/>
              <a:t>新的机器学习算法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美化应用界面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78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</a:t>
            </a:r>
            <a:r>
              <a:rPr lang="zh-CN" altLang="en-US" dirty="0"/>
              <a:t> </a:t>
            </a:r>
            <a:r>
              <a:rPr lang="zh-CN" altLang="en-US" dirty="0" smtClean="0"/>
              <a:t>                               ？</a:t>
            </a:r>
            <a:endParaRPr lang="zh-CN" altLang="en-US" dirty="0"/>
          </a:p>
        </p:txBody>
      </p:sp>
      <p:pic>
        <p:nvPicPr>
          <p:cNvPr id="1028" name="Picture 4" descr="http://i2.img.969g.com/news/imgx2013/03/12/196_091842_6c99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2" t="34367" r="8171" b="34928"/>
          <a:stretch/>
        </p:blipFill>
        <p:spPr bwMode="auto">
          <a:xfrm>
            <a:off x="2142699" y="713778"/>
            <a:ext cx="3985146" cy="102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016" y="1850637"/>
            <a:ext cx="6711688" cy="442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752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以大学生为代表的用户群体</a:t>
            </a:r>
            <a:endParaRPr lang="zh-CN" altLang="en-US" dirty="0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1962149"/>
            <a:ext cx="6603633" cy="4152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312" y="1962149"/>
            <a:ext cx="6603448" cy="4152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911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丰富的数据信息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319" y="1846263"/>
            <a:ext cx="6847082" cy="436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6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Our Idea</a:t>
            </a:r>
            <a:endParaRPr kumimoji="1" lang="zh-CN" altLang="en-US" dirty="0"/>
          </a:p>
        </p:txBody>
      </p:sp>
      <p:pic>
        <p:nvPicPr>
          <p:cNvPr id="2050" name="Picture 2" descr="http://kp.kexing100.com/resfile/2010-12-07/03/p119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1001">
            <a:off x="3558950" y="311406"/>
            <a:ext cx="948292" cy="128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061472970"/>
              </p:ext>
            </p:extLst>
          </p:nvPr>
        </p:nvGraphicFramePr>
        <p:xfrm>
          <a:off x="1332932" y="199535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619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研究价值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 smtClean="0"/>
          </a:p>
          <a:p>
            <a:r>
              <a:rPr lang="zh-CN" altLang="en-US" b="1" dirty="0" smtClean="0"/>
              <a:t>社会科学价值</a:t>
            </a:r>
            <a:endParaRPr lang="en-US" altLang="zh-CN" b="1" dirty="0" smtClean="0"/>
          </a:p>
          <a:p>
            <a:r>
              <a:rPr lang="zh-CN" altLang="en-US" dirty="0" smtClean="0"/>
              <a:t>社交网络用户是否存在群体性的性格特征？</a:t>
            </a:r>
            <a:endParaRPr lang="en-US" altLang="zh-CN" dirty="0" smtClean="0"/>
          </a:p>
          <a:p>
            <a:r>
              <a:rPr lang="zh-CN" altLang="en-US" dirty="0" smtClean="0"/>
              <a:t>社交网络用户在网页上的真实行为是怎样反映自身性格的？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/>
              <a:t>市场价值</a:t>
            </a:r>
            <a:endParaRPr lang="en-US" altLang="zh-CN" b="1" dirty="0" smtClean="0"/>
          </a:p>
          <a:p>
            <a:r>
              <a:rPr lang="zh-CN" altLang="en-US" dirty="0"/>
              <a:t>社交</a:t>
            </a:r>
            <a:r>
              <a:rPr lang="zh-CN" altLang="en-US" dirty="0" smtClean="0"/>
              <a:t>网络的运营商能否根据用户的性格特点提供更好的服务？</a:t>
            </a:r>
            <a:endParaRPr lang="en-US" altLang="zh-CN" dirty="0" smtClean="0"/>
          </a:p>
          <a:p>
            <a:r>
              <a:rPr lang="zh-CN" altLang="en-US" dirty="0" smtClean="0"/>
              <a:t>是否会根据用户的性格特点改进营销策略？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86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文献综述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200" dirty="0"/>
              <a:t>Predicting Personality With Social </a:t>
            </a:r>
            <a:r>
              <a:rPr kumimoji="1" lang="en-US" altLang="zh-CN" sz="2200" dirty="0" smtClean="0"/>
              <a:t>Media</a:t>
            </a:r>
          </a:p>
          <a:p>
            <a:pPr lvl="1"/>
            <a:r>
              <a:rPr kumimoji="1" lang="zh-CN" altLang="en-US" dirty="0" smtClean="0"/>
              <a:t>－</a:t>
            </a:r>
            <a:r>
              <a:rPr kumimoji="1" lang="en-US" altLang="zh-CN" dirty="0" err="1"/>
              <a:t>Golbeck</a:t>
            </a:r>
            <a:r>
              <a:rPr kumimoji="1" lang="en-US" altLang="zh-CN" dirty="0"/>
              <a:t> J, Robles C, Turner K </a:t>
            </a:r>
          </a:p>
          <a:p>
            <a:r>
              <a:rPr kumimoji="1" lang="en-US" altLang="zh-CN" sz="2200" dirty="0"/>
              <a:t>Our Twitter </a:t>
            </a:r>
            <a:r>
              <a:rPr kumimoji="1" lang="en-US" altLang="zh-CN" sz="2200" dirty="0" smtClean="0"/>
              <a:t>Profiles</a:t>
            </a:r>
            <a:r>
              <a:rPr kumimoji="1" lang="en-US" altLang="zh-CN" sz="2200" dirty="0"/>
              <a:t>, </a:t>
            </a:r>
            <a:r>
              <a:rPr kumimoji="1" lang="en-US" altLang="zh-CN" sz="2200" dirty="0" smtClean="0"/>
              <a:t>Our Selves</a:t>
            </a:r>
            <a:r>
              <a:rPr kumimoji="1" lang="en-US" altLang="zh-CN" sz="2200" dirty="0"/>
              <a:t>: Predicting </a:t>
            </a:r>
            <a:r>
              <a:rPr kumimoji="1" lang="en-US" altLang="zh-CN" sz="2200" dirty="0" smtClean="0"/>
              <a:t>Personality With Twitter</a:t>
            </a:r>
          </a:p>
          <a:p>
            <a:pPr lvl="1"/>
            <a:r>
              <a:rPr kumimoji="1" lang="zh-CN" altLang="en-US" dirty="0" smtClean="0"/>
              <a:t>－</a:t>
            </a:r>
            <a:r>
              <a:rPr kumimoji="1" lang="en-US" altLang="zh-CN" dirty="0" err="1"/>
              <a:t>Quercia</a:t>
            </a:r>
            <a:r>
              <a:rPr kumimoji="1" lang="en-US" altLang="zh-CN" dirty="0"/>
              <a:t> D, </a:t>
            </a:r>
            <a:r>
              <a:rPr kumimoji="1" lang="en-US" altLang="zh-CN" dirty="0" err="1"/>
              <a:t>Kosinski</a:t>
            </a:r>
            <a:r>
              <a:rPr kumimoji="1" lang="en-US" altLang="zh-CN" dirty="0"/>
              <a:t> M, Stillwell D </a:t>
            </a: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839" y="3643953"/>
            <a:ext cx="4966110" cy="2661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78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前期工作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阅读</a:t>
            </a:r>
            <a:r>
              <a:rPr kumimoji="1" lang="en-US" altLang="zh-CN" dirty="0" smtClean="0"/>
              <a:t>paper</a:t>
            </a:r>
          </a:p>
          <a:p>
            <a:r>
              <a:rPr kumimoji="1" lang="zh-CN" altLang="en-US" dirty="0" smtClean="0"/>
              <a:t>制作问卷，通过人人应用获取“标准集”</a:t>
            </a:r>
            <a:endParaRPr kumimoji="1" lang="zh-CN" altLang="en-US" dirty="0"/>
          </a:p>
        </p:txBody>
      </p:sp>
      <p:pic>
        <p:nvPicPr>
          <p:cNvPr id="4" name="图片 3" descr="屏幕快照 2013-12-30 下午6.26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57" y="2805308"/>
            <a:ext cx="4163684" cy="3067978"/>
          </a:xfrm>
          <a:prstGeom prst="rect">
            <a:avLst/>
          </a:prstGeom>
        </p:spPr>
      </p:pic>
      <p:pic>
        <p:nvPicPr>
          <p:cNvPr id="5" name="图片 4" descr="屏幕快照 2013-12-30 下午6.26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96" y="2943634"/>
            <a:ext cx="3515904" cy="2401668"/>
          </a:xfrm>
          <a:prstGeom prst="rect">
            <a:avLst/>
          </a:prstGeom>
        </p:spPr>
      </p:pic>
      <p:pic>
        <p:nvPicPr>
          <p:cNvPr id="6" name="图片 5" descr="屏幕快照 2013-12-30 下午6.27.5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74" y="5016919"/>
            <a:ext cx="7192788" cy="111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5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811</TotalTime>
  <Words>739</Words>
  <Application>Microsoft Office PowerPoint</Application>
  <PresentationFormat>全屏显示(4:3)</PresentationFormat>
  <Paragraphs>194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MingLiU</vt:lpstr>
      <vt:lpstr>黑体</vt:lpstr>
      <vt:lpstr>SimSun</vt:lpstr>
      <vt:lpstr>Arial</vt:lpstr>
      <vt:lpstr>Calibri</vt:lpstr>
      <vt:lpstr>Calibri Light</vt:lpstr>
      <vt:lpstr>回顾</vt:lpstr>
      <vt:lpstr>人人用户性格分析与预测</vt:lpstr>
      <vt:lpstr>项目初衷</vt:lpstr>
      <vt:lpstr>Why                                 ？</vt:lpstr>
      <vt:lpstr>以大学生为代表的用户群体</vt:lpstr>
      <vt:lpstr>丰富的数据信息</vt:lpstr>
      <vt:lpstr>Our Idea</vt:lpstr>
      <vt:lpstr>研究价值</vt:lpstr>
      <vt:lpstr>文献综述</vt:lpstr>
      <vt:lpstr>前期工作</vt:lpstr>
      <vt:lpstr>数据收集</vt:lpstr>
      <vt:lpstr>统计分析</vt:lpstr>
      <vt:lpstr>平均性格指数</vt:lpstr>
      <vt:lpstr>文本特征</vt:lpstr>
      <vt:lpstr>图片特征</vt:lpstr>
      <vt:lpstr>256维颜色直方图</vt:lpstr>
      <vt:lpstr>人脸识别</vt:lpstr>
      <vt:lpstr>纹理特征</vt:lpstr>
      <vt:lpstr>音频处理</vt:lpstr>
      <vt:lpstr>相关性检验</vt:lpstr>
      <vt:lpstr>拟合效果</vt:lpstr>
      <vt:lpstr>模型性能对比</vt:lpstr>
      <vt:lpstr>PowerPoint 演示文稿</vt:lpstr>
      <vt:lpstr>To be continued…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Ruofan Zhou</dc:creator>
  <cp:lastModifiedBy>wangyc</cp:lastModifiedBy>
  <cp:revision>44</cp:revision>
  <dcterms:created xsi:type="dcterms:W3CDTF">2013-12-30T10:06:00Z</dcterms:created>
  <dcterms:modified xsi:type="dcterms:W3CDTF">2014-03-08T17:31:35Z</dcterms:modified>
</cp:coreProperties>
</file>