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notesMasterIdLst>
    <p:notesMasterId r:id="rId26"/>
  </p:notesMasterIdLst>
  <p:sldIdLst>
    <p:sldId id="256" r:id="rId2"/>
    <p:sldId id="278" r:id="rId3"/>
    <p:sldId id="279" r:id="rId4"/>
    <p:sldId id="280" r:id="rId5"/>
    <p:sldId id="281" r:id="rId6"/>
    <p:sldId id="257" r:id="rId7"/>
    <p:sldId id="282" r:id="rId8"/>
    <p:sldId id="277" r:id="rId9"/>
    <p:sldId id="258" r:id="rId10"/>
    <p:sldId id="259" r:id="rId11"/>
    <p:sldId id="284" r:id="rId12"/>
    <p:sldId id="283" r:id="rId13"/>
    <p:sldId id="261" r:id="rId14"/>
    <p:sldId id="262" r:id="rId15"/>
    <p:sldId id="263" r:id="rId16"/>
    <p:sldId id="264" r:id="rId17"/>
    <p:sldId id="265" r:id="rId18"/>
    <p:sldId id="273" r:id="rId19"/>
    <p:sldId id="271" r:id="rId20"/>
    <p:sldId id="267" r:id="rId21"/>
    <p:sldId id="268" r:id="rId22"/>
    <p:sldId id="274" r:id="rId23"/>
    <p:sldId id="275" r:id="rId24"/>
    <p:sldId id="285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rt\analysis\personality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0.63680000000000003</c:v>
                </c:pt>
                <c:pt idx="1">
                  <c:v>0.61539999999999995</c:v>
                </c:pt>
                <c:pt idx="2">
                  <c:v>0.52090000000000003</c:v>
                </c:pt>
                <c:pt idx="3">
                  <c:v>0.52090000000000003</c:v>
                </c:pt>
                <c:pt idx="4">
                  <c:v>0.52659999999999996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0.27800000000000002</c:v>
                </c:pt>
                <c:pt idx="1">
                  <c:v>0.2</c:v>
                </c:pt>
                <c:pt idx="2">
                  <c:v>0.19400000000000001</c:v>
                </c:pt>
                <c:pt idx="3">
                  <c:v>6.2E-2</c:v>
                </c:pt>
                <c:pt idx="4">
                  <c:v>0.219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0.91700000000000004</c:v>
                </c:pt>
                <c:pt idx="1">
                  <c:v>0.97499999999999998</c:v>
                </c:pt>
                <c:pt idx="2">
                  <c:v>0.86099999999999999</c:v>
                </c:pt>
                <c:pt idx="3">
                  <c:v>0.96899999999999997</c:v>
                </c:pt>
                <c:pt idx="4">
                  <c:v>0.84399999999999997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440808"/>
        <c:axId val="403441200"/>
      </c:radarChart>
      <c:catAx>
        <c:axId val="40344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441200"/>
        <c:crosses val="autoZero"/>
        <c:auto val="1"/>
        <c:lblAlgn val="ctr"/>
        <c:lblOffset val="100"/>
        <c:noMultiLvlLbl val="0"/>
      </c:catAx>
      <c:valAx>
        <c:axId val="403441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440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M5Rules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Agreeableness</c:v>
                </c:pt>
                <c:pt idx="1">
                  <c:v>Openness</c:v>
                </c:pt>
                <c:pt idx="2">
                  <c:v>Conscientiousness</c:v>
                </c:pt>
                <c:pt idx="3">
                  <c:v>Neuroticism</c:v>
                </c:pt>
                <c:pt idx="4">
                  <c:v>Extraversion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0.73529999999999995</c:v>
                </c:pt>
                <c:pt idx="1">
                  <c:v>0.73350000000000004</c:v>
                </c:pt>
                <c:pt idx="2">
                  <c:v>0.82410000000000005</c:v>
                </c:pt>
                <c:pt idx="3">
                  <c:v>0.71960000000000002</c:v>
                </c:pt>
                <c:pt idx="4">
                  <c:v>0.46439999999999998</c:v>
                </c:pt>
              </c:numCache>
            </c:numRef>
          </c:val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Gaussian Process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Agreeableness</c:v>
                </c:pt>
                <c:pt idx="1">
                  <c:v>Openness</c:v>
                </c:pt>
                <c:pt idx="2">
                  <c:v>Conscientiousness</c:v>
                </c:pt>
                <c:pt idx="3">
                  <c:v>Neuroticism</c:v>
                </c:pt>
                <c:pt idx="4">
                  <c:v>Extraversion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0.96020000000000005</c:v>
                </c:pt>
                <c:pt idx="1">
                  <c:v>0.96630000000000005</c:v>
                </c:pt>
                <c:pt idx="2">
                  <c:v>0.96179999999999999</c:v>
                </c:pt>
                <c:pt idx="3">
                  <c:v>0.96209999999999996</c:v>
                </c:pt>
                <c:pt idx="4">
                  <c:v>0.95830000000000004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7667128"/>
        <c:axId val="297667520"/>
      </c:barChart>
      <c:catAx>
        <c:axId val="29766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7667520"/>
        <c:crosses val="autoZero"/>
        <c:auto val="1"/>
        <c:lblAlgn val="ctr"/>
        <c:lblOffset val="100"/>
        <c:noMultiLvlLbl val="0"/>
      </c:catAx>
      <c:valAx>
        <c:axId val="29766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766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11</a:t>
            </a:r>
            <a:r>
              <a:rPr lang="zh-CN"/>
              <a:t>折交叉检验</a:t>
            </a:r>
            <a:r>
              <a:rPr lang="en-US"/>
              <a:t>MAE 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SimpleLinearRegression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0.11799999999999999</c:v>
                </c:pt>
                <c:pt idx="1">
                  <c:v>0.1181</c:v>
                </c:pt>
                <c:pt idx="2">
                  <c:v>0.11799999999999999</c:v>
                </c:pt>
                <c:pt idx="3">
                  <c:v>0.1245</c:v>
                </c:pt>
                <c:pt idx="4">
                  <c:v>0.1517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DecisionStump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0.1171</c:v>
                </c:pt>
                <c:pt idx="1">
                  <c:v>0.1313</c:v>
                </c:pt>
                <c:pt idx="2">
                  <c:v>0.1037</c:v>
                </c:pt>
                <c:pt idx="3">
                  <c:v>0.13089999999999999</c:v>
                </c:pt>
                <c:pt idx="4">
                  <c:v>0.12889999999999999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RBFNetwork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0.1181</c:v>
                </c:pt>
                <c:pt idx="1">
                  <c:v>0.1227</c:v>
                </c:pt>
                <c:pt idx="2">
                  <c:v>0.11169999999999999</c:v>
                </c:pt>
                <c:pt idx="3">
                  <c:v>0.1148</c:v>
                </c:pt>
                <c:pt idx="4">
                  <c:v>0.1389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CVParameterSelection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0.11650000000000001</c:v>
                </c:pt>
                <c:pt idx="1">
                  <c:v>0.1197</c:v>
                </c:pt>
                <c:pt idx="2">
                  <c:v>0.1094</c:v>
                </c:pt>
                <c:pt idx="3">
                  <c:v>0.1149</c:v>
                </c:pt>
                <c:pt idx="4">
                  <c:v>0.13789999999999999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M5Rules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0.1331</c:v>
                </c:pt>
                <c:pt idx="1">
                  <c:v>0.14269999999999999</c:v>
                </c:pt>
                <c:pt idx="2">
                  <c:v>0.13139999999999999</c:v>
                </c:pt>
                <c:pt idx="3">
                  <c:v>0.1295</c:v>
                </c:pt>
                <c:pt idx="4">
                  <c:v>0.2205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GaussianProcesses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0.1153</c:v>
                </c:pt>
                <c:pt idx="1">
                  <c:v>0.11650000000000001</c:v>
                </c:pt>
                <c:pt idx="2">
                  <c:v>0.10589999999999999</c:v>
                </c:pt>
                <c:pt idx="3">
                  <c:v>0.1202</c:v>
                </c:pt>
                <c:pt idx="4">
                  <c:v>0.13769999999999999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3441984"/>
        <c:axId val="403441592"/>
      </c:lineChart>
      <c:catAx>
        <c:axId val="40344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441592"/>
        <c:crosses val="autoZero"/>
        <c:auto val="1"/>
        <c:lblAlgn val="ctr"/>
        <c:lblOffset val="100"/>
        <c:noMultiLvlLbl val="0"/>
      </c:catAx>
      <c:valAx>
        <c:axId val="403441592"/>
        <c:scaling>
          <c:orientation val="minMax"/>
          <c:min val="9.000000000000002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44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15D6F-0ADD-467B-8EA1-5FFA7B739C52}" type="doc">
      <dgm:prSet loTypeId="urn:microsoft.com/office/officeart/2005/8/layout/vProcess5" loCatId="process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4F54B0F0-680A-49F7-915E-8681B1338601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利用丰富的人人网的用户数据（文字、图片、音频），分析用户的性格特点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BFE297-4FD1-45AE-B0BB-D1D0BE6FF4C0}" type="parTrans" cxnId="{34E0CDCF-49F0-4E41-BF4F-1DC36912AAB8}">
      <dgm:prSet/>
      <dgm:spPr/>
      <dgm:t>
        <a:bodyPr/>
        <a:lstStyle/>
        <a:p>
          <a:endParaRPr lang="zh-CN" altLang="en-US"/>
        </a:p>
      </dgm:t>
    </dgm:pt>
    <dgm:pt modelId="{36731D71-58D0-4EB4-B993-3E958E8BDDC0}" type="sibTrans" cxnId="{34E0CDCF-49F0-4E41-BF4F-1DC36912AAB8}">
      <dgm:prSet/>
      <dgm:spPr/>
      <dgm:t>
        <a:bodyPr/>
        <a:lstStyle/>
        <a:p>
          <a:endParaRPr lang="zh-CN" altLang="en-US"/>
        </a:p>
      </dgm:t>
    </dgm:pt>
    <dgm:pt modelId="{E6DA0329-A522-47C7-B9EE-084A2F732BCB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从数据中提取特征，训练出可预测用户性格的模型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F4CA65D-350F-4B01-A8DF-85C4DCA17831}" type="parTrans" cxnId="{FC42B746-A459-4D5A-813C-43BC4767729A}">
      <dgm:prSet/>
      <dgm:spPr/>
      <dgm:t>
        <a:bodyPr/>
        <a:lstStyle/>
        <a:p>
          <a:endParaRPr lang="zh-CN" altLang="en-US"/>
        </a:p>
      </dgm:t>
    </dgm:pt>
    <dgm:pt modelId="{C4B6F021-039C-4F7A-BCDA-86C5C3E559D7}" type="sibTrans" cxnId="{FC42B746-A459-4D5A-813C-43BC4767729A}">
      <dgm:prSet/>
      <dgm:spPr/>
      <dgm:t>
        <a:bodyPr/>
        <a:lstStyle/>
        <a:p>
          <a:endParaRPr lang="zh-CN" altLang="en-US"/>
        </a:p>
      </dgm:t>
    </dgm:pt>
    <dgm:pt modelId="{700D10DE-628E-4DB2-8480-B732AD42EC45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提供一个人人用户性格测试</a:t>
          </a:r>
          <a:r>
            <a:rPr kumimoji="1"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rPr>
            <a:t>APP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A72BEFA-BB8F-4F7B-811B-75ECFA84A50B}" type="parTrans" cxnId="{EF93964E-2A8C-4AFF-A317-4C354C325B92}">
      <dgm:prSet/>
      <dgm:spPr/>
      <dgm:t>
        <a:bodyPr/>
        <a:lstStyle/>
        <a:p>
          <a:endParaRPr lang="zh-CN" altLang="en-US"/>
        </a:p>
      </dgm:t>
    </dgm:pt>
    <dgm:pt modelId="{FE64053B-296D-4702-94BC-E89C1BA58C70}" type="sibTrans" cxnId="{EF93964E-2A8C-4AFF-A317-4C354C325B92}">
      <dgm:prSet/>
      <dgm:spPr/>
      <dgm:t>
        <a:bodyPr/>
        <a:lstStyle/>
        <a:p>
          <a:endParaRPr lang="zh-CN" altLang="en-US"/>
        </a:p>
      </dgm:t>
    </dgm:pt>
    <dgm:pt modelId="{80F169A7-8DC4-4696-952B-EC9AACDB62A9}" type="pres">
      <dgm:prSet presAssocID="{36415D6F-0ADD-467B-8EA1-5FFA7B739C5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5B9B5D-05C7-45F9-81D2-68214A14DB72}" type="pres">
      <dgm:prSet presAssocID="{36415D6F-0ADD-467B-8EA1-5FFA7B739C52}" presName="dummyMaxCanvas" presStyleCnt="0">
        <dgm:presLayoutVars/>
      </dgm:prSet>
      <dgm:spPr/>
    </dgm:pt>
    <dgm:pt modelId="{0A24078B-8170-4AA7-A7BE-DBE99D3D9BC8}" type="pres">
      <dgm:prSet presAssocID="{36415D6F-0ADD-467B-8EA1-5FFA7B739C5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C42A8E-06F5-4294-BB1C-C6566B8B29DD}" type="pres">
      <dgm:prSet presAssocID="{36415D6F-0ADD-467B-8EA1-5FFA7B739C5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582F-977E-46B2-A9B1-A7BB9DBF667F}" type="pres">
      <dgm:prSet presAssocID="{36415D6F-0ADD-467B-8EA1-5FFA7B739C5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0DCAA-6F19-4067-87C9-F318C3ADEC9F}" type="pres">
      <dgm:prSet presAssocID="{36415D6F-0ADD-467B-8EA1-5FFA7B739C5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64A97-9B7C-4E40-878E-8AB5E542915D}" type="pres">
      <dgm:prSet presAssocID="{36415D6F-0ADD-467B-8EA1-5FFA7B739C5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7EC02-A16C-480E-9C6A-AD09277E312E}" type="pres">
      <dgm:prSet presAssocID="{36415D6F-0ADD-467B-8EA1-5FFA7B739C5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47BD2-D798-4661-992A-E85CC624522E}" type="pres">
      <dgm:prSet presAssocID="{36415D6F-0ADD-467B-8EA1-5FFA7B739C5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4775D-E493-4A8A-BE39-9C3B573F12AF}" type="pres">
      <dgm:prSet presAssocID="{36415D6F-0ADD-467B-8EA1-5FFA7B739C5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609AC-E8E9-4065-9EF5-346F51977BFE}" type="presOf" srcId="{700D10DE-628E-4DB2-8480-B732AD42EC45}" destId="{7494775D-E493-4A8A-BE39-9C3B573F12AF}" srcOrd="1" destOrd="0" presId="urn:microsoft.com/office/officeart/2005/8/layout/vProcess5"/>
    <dgm:cxn modelId="{4CFEBB8A-0B00-40C8-B12D-7C7181357317}" type="presOf" srcId="{C4B6F021-039C-4F7A-BCDA-86C5C3E559D7}" destId="{EC964A97-9B7C-4E40-878E-8AB5E542915D}" srcOrd="0" destOrd="0" presId="urn:microsoft.com/office/officeart/2005/8/layout/vProcess5"/>
    <dgm:cxn modelId="{EF93964E-2A8C-4AFF-A317-4C354C325B92}" srcId="{36415D6F-0ADD-467B-8EA1-5FFA7B739C52}" destId="{700D10DE-628E-4DB2-8480-B732AD42EC45}" srcOrd="2" destOrd="0" parTransId="{2A72BEFA-BB8F-4F7B-811B-75ECFA84A50B}" sibTransId="{FE64053B-296D-4702-94BC-E89C1BA58C70}"/>
    <dgm:cxn modelId="{C0D1803B-F296-4CD2-9EA5-0494A0E4DB15}" type="presOf" srcId="{36415D6F-0ADD-467B-8EA1-5FFA7B739C52}" destId="{80F169A7-8DC4-4696-952B-EC9AACDB62A9}" srcOrd="0" destOrd="0" presId="urn:microsoft.com/office/officeart/2005/8/layout/vProcess5"/>
    <dgm:cxn modelId="{FC42B746-A459-4D5A-813C-43BC4767729A}" srcId="{36415D6F-0ADD-467B-8EA1-5FFA7B739C52}" destId="{E6DA0329-A522-47C7-B9EE-084A2F732BCB}" srcOrd="1" destOrd="0" parTransId="{6F4CA65D-350F-4B01-A8DF-85C4DCA17831}" sibTransId="{C4B6F021-039C-4F7A-BCDA-86C5C3E559D7}"/>
    <dgm:cxn modelId="{34E0CDCF-49F0-4E41-BF4F-1DC36912AAB8}" srcId="{36415D6F-0ADD-467B-8EA1-5FFA7B739C52}" destId="{4F54B0F0-680A-49F7-915E-8681B1338601}" srcOrd="0" destOrd="0" parTransId="{ACBFE297-4FD1-45AE-B0BB-D1D0BE6FF4C0}" sibTransId="{36731D71-58D0-4EB4-B993-3E958E8BDDC0}"/>
    <dgm:cxn modelId="{FCE70A39-633F-4A82-8E91-F16D9910B13C}" type="presOf" srcId="{4F54B0F0-680A-49F7-915E-8681B1338601}" destId="{0A24078B-8170-4AA7-A7BE-DBE99D3D9BC8}" srcOrd="0" destOrd="0" presId="urn:microsoft.com/office/officeart/2005/8/layout/vProcess5"/>
    <dgm:cxn modelId="{4FAC32EE-7385-41C9-8D78-05877644CCE5}" type="presOf" srcId="{700D10DE-628E-4DB2-8480-B732AD42EC45}" destId="{EBE0582F-977E-46B2-A9B1-A7BB9DBF667F}" srcOrd="0" destOrd="0" presId="urn:microsoft.com/office/officeart/2005/8/layout/vProcess5"/>
    <dgm:cxn modelId="{5AC2C91D-AC20-4E55-A1C5-924FAD17A31B}" type="presOf" srcId="{36731D71-58D0-4EB4-B993-3E958E8BDDC0}" destId="{21E0DCAA-6F19-4067-87C9-F318C3ADEC9F}" srcOrd="0" destOrd="0" presId="urn:microsoft.com/office/officeart/2005/8/layout/vProcess5"/>
    <dgm:cxn modelId="{C95B615C-7CD7-431A-ACBB-F23973A44D82}" type="presOf" srcId="{E6DA0329-A522-47C7-B9EE-084A2F732BCB}" destId="{87547BD2-D798-4661-992A-E85CC624522E}" srcOrd="1" destOrd="0" presId="urn:microsoft.com/office/officeart/2005/8/layout/vProcess5"/>
    <dgm:cxn modelId="{7C29629D-D706-41D5-B1E8-08CC37D61967}" type="presOf" srcId="{4F54B0F0-680A-49F7-915E-8681B1338601}" destId="{74C7EC02-A16C-480E-9C6A-AD09277E312E}" srcOrd="1" destOrd="0" presId="urn:microsoft.com/office/officeart/2005/8/layout/vProcess5"/>
    <dgm:cxn modelId="{E3480CAA-7FE8-4E1A-B8D1-A37B42E19910}" type="presOf" srcId="{E6DA0329-A522-47C7-B9EE-084A2F732BCB}" destId="{42C42A8E-06F5-4294-BB1C-C6566B8B29DD}" srcOrd="0" destOrd="0" presId="urn:microsoft.com/office/officeart/2005/8/layout/vProcess5"/>
    <dgm:cxn modelId="{FD3651D9-312E-425C-9B8B-A570BDB7EA68}" type="presParOf" srcId="{80F169A7-8DC4-4696-952B-EC9AACDB62A9}" destId="{725B9B5D-05C7-45F9-81D2-68214A14DB72}" srcOrd="0" destOrd="0" presId="urn:microsoft.com/office/officeart/2005/8/layout/vProcess5"/>
    <dgm:cxn modelId="{0E636921-5CD5-4190-922E-758994C998EF}" type="presParOf" srcId="{80F169A7-8DC4-4696-952B-EC9AACDB62A9}" destId="{0A24078B-8170-4AA7-A7BE-DBE99D3D9BC8}" srcOrd="1" destOrd="0" presId="urn:microsoft.com/office/officeart/2005/8/layout/vProcess5"/>
    <dgm:cxn modelId="{73625E05-70F9-4155-AF10-28696BFD61CA}" type="presParOf" srcId="{80F169A7-8DC4-4696-952B-EC9AACDB62A9}" destId="{42C42A8E-06F5-4294-BB1C-C6566B8B29DD}" srcOrd="2" destOrd="0" presId="urn:microsoft.com/office/officeart/2005/8/layout/vProcess5"/>
    <dgm:cxn modelId="{1B1A1824-DD42-49A6-A881-18F6A154A36C}" type="presParOf" srcId="{80F169A7-8DC4-4696-952B-EC9AACDB62A9}" destId="{EBE0582F-977E-46B2-A9B1-A7BB9DBF667F}" srcOrd="3" destOrd="0" presId="urn:microsoft.com/office/officeart/2005/8/layout/vProcess5"/>
    <dgm:cxn modelId="{59DBD7FF-3421-4DBE-B4B9-271102C3938A}" type="presParOf" srcId="{80F169A7-8DC4-4696-952B-EC9AACDB62A9}" destId="{21E0DCAA-6F19-4067-87C9-F318C3ADEC9F}" srcOrd="4" destOrd="0" presId="urn:microsoft.com/office/officeart/2005/8/layout/vProcess5"/>
    <dgm:cxn modelId="{D2285BD0-71BD-44C6-A6FB-2E4A835E126C}" type="presParOf" srcId="{80F169A7-8DC4-4696-952B-EC9AACDB62A9}" destId="{EC964A97-9B7C-4E40-878E-8AB5E542915D}" srcOrd="5" destOrd="0" presId="urn:microsoft.com/office/officeart/2005/8/layout/vProcess5"/>
    <dgm:cxn modelId="{3BEE49C0-6D9A-47D8-9948-F5977609993A}" type="presParOf" srcId="{80F169A7-8DC4-4696-952B-EC9AACDB62A9}" destId="{74C7EC02-A16C-480E-9C6A-AD09277E312E}" srcOrd="6" destOrd="0" presId="urn:microsoft.com/office/officeart/2005/8/layout/vProcess5"/>
    <dgm:cxn modelId="{7710695D-E8FD-4E4A-ABA7-10D1415063C6}" type="presParOf" srcId="{80F169A7-8DC4-4696-952B-EC9AACDB62A9}" destId="{87547BD2-D798-4661-992A-E85CC624522E}" srcOrd="7" destOrd="0" presId="urn:microsoft.com/office/officeart/2005/8/layout/vProcess5"/>
    <dgm:cxn modelId="{695AA292-92B3-44B5-A9D5-B70C5D5D40E3}" type="presParOf" srcId="{80F169A7-8DC4-4696-952B-EC9AACDB62A9}" destId="{7494775D-E493-4A8A-BE39-9C3B573F12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4078B-8170-4AA7-A7BE-DBE99D3D9BC8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利用丰富的人人网的用户数据（文字、图片、音频），分析用户的性格特点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5709" y="35709"/>
        <a:ext cx="3865988" cy="1147782"/>
      </dsp:txXfrm>
    </dsp:sp>
    <dsp:sp modelId="{42C42A8E-06F5-4294-BB1C-C6566B8B29DD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44909"/>
                <a:satOff val="-5639"/>
                <a:lumOff val="13721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-144909"/>
                <a:satOff val="-5639"/>
                <a:lumOff val="13721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-144909"/>
                <a:satOff val="-5639"/>
                <a:lumOff val="1372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-144909"/>
                <a:satOff val="-5639"/>
                <a:lumOff val="1372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从数据中提取特征，训练出可预测用户性格的模型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2908" y="1458108"/>
        <a:ext cx="3860502" cy="1147782"/>
      </dsp:txXfrm>
    </dsp:sp>
    <dsp:sp modelId="{EBE0582F-977E-46B2-A9B1-A7BB9DBF667F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289818"/>
                <a:satOff val="-11278"/>
                <a:lumOff val="27443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-289818"/>
                <a:satOff val="-11278"/>
                <a:lumOff val="27443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-289818"/>
                <a:satOff val="-11278"/>
                <a:lumOff val="2744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-289818"/>
                <a:satOff val="-11278"/>
                <a:lumOff val="2744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提供一个人人用户性格测试</a:t>
          </a:r>
          <a:r>
            <a:rPr kumimoji="1" lang="en-US" altLang="zh-CN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APP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50108" y="2880508"/>
        <a:ext cx="3860502" cy="1147782"/>
      </dsp:txXfrm>
    </dsp:sp>
    <dsp:sp modelId="{21E0DCAA-6F19-4067-87C9-F318C3ADEC9F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567428" y="924560"/>
        <a:ext cx="435864" cy="596341"/>
      </dsp:txXfrm>
    </dsp:sp>
    <dsp:sp modelId="{EC964A97-9B7C-4E40-878E-8AB5E542915D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3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6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9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80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2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1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9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8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37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人人</a:t>
            </a:r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用户性格分析与预测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份</a:t>
            </a:r>
            <a:r>
              <a:rPr kumimoji="1" lang="zh-CN" altLang="en-US" dirty="0"/>
              <a:t>有效</a:t>
            </a:r>
            <a:r>
              <a:rPr kumimoji="1" lang="zh-CN" altLang="en-US" dirty="0" smtClean="0"/>
              <a:t>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</a:t>
            </a:r>
            <a:r>
              <a:rPr kumimoji="1" lang="zh-CN" altLang="en-US" dirty="0"/>
              <a:t>耗费</a:t>
            </a:r>
            <a:r>
              <a:rPr kumimoji="1" lang="zh-CN" altLang="en-US" dirty="0" smtClean="0"/>
              <a:t>了许多时间</a:t>
            </a:r>
            <a:r>
              <a:rPr kumimoji="1" lang="en-US" altLang="zh-CN" dirty="0" smtClean="0"/>
              <a:t>……</a:t>
            </a:r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9" y="4303294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84654"/>
              </p:ext>
            </p:extLst>
          </p:nvPr>
        </p:nvGraphicFramePr>
        <p:xfrm>
          <a:off x="286604" y="2054795"/>
          <a:ext cx="5063320" cy="3833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694"/>
                <a:gridCol w="1091821"/>
                <a:gridCol w="1146412"/>
                <a:gridCol w="972485"/>
                <a:gridCol w="910908"/>
              </a:tblGrid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Personality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Avg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StdDev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Max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Agr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0.6368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0.1449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0.278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0.917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Ope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0.6154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0.1426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0.975</a:t>
                      </a:r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0.5209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0.1453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0.194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0.861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Neu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0.5209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0.1713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0.062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0.969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Ext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/>
                        <a:t>0.5266</a:t>
                      </a:r>
                      <a:endParaRPr lang="zh-CN" altLang="en-US" sz="2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0.1343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0.219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0.844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818590379"/>
              </p:ext>
            </p:extLst>
          </p:nvPr>
        </p:nvGraphicFramePr>
        <p:xfrm>
          <a:off x="4626590" y="2054795"/>
          <a:ext cx="4981433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0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平均性格指数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1" y="1767681"/>
            <a:ext cx="5469217" cy="4372265"/>
          </a:xfrm>
        </p:spPr>
      </p:pic>
    </p:spTree>
    <p:extLst>
      <p:ext uri="{BB962C8B-B14F-4D97-AF65-F5344CB8AC3E}">
        <p14:creationId xmlns:p14="http://schemas.microsoft.com/office/powerpoint/2010/main" val="29211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对状态、日志、分享、个人主页的信息进行量化处理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条</a:t>
            </a:r>
            <a:r>
              <a:rPr kumimoji="1" lang="zh-CN" altLang="en-US" dirty="0" smtClean="0"/>
              <a:t>数、频率、长短、类型、情感倾向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正</a:t>
            </a:r>
            <a:r>
              <a:rPr kumimoji="1" lang="zh-CN" altLang="en-US" dirty="0" smtClean="0"/>
              <a:t>负面情感分类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9094" y="3189348"/>
            <a:ext cx="7369817" cy="1336131"/>
            <a:chOff x="889094" y="4044877"/>
            <a:chExt cx="7369817" cy="1336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94" y="4044877"/>
              <a:ext cx="7369817" cy="13361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87857" y="4135270"/>
              <a:ext cx="900752" cy="272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14294" y="4735621"/>
            <a:ext cx="691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了</a:t>
            </a:r>
            <a:r>
              <a:rPr lang="en-US" altLang="zh-CN" dirty="0"/>
              <a:t>/u X/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战警</a:t>
            </a:r>
            <a:r>
              <a:rPr lang="en-US" altLang="zh-CN" dirty="0"/>
              <a:t>/n </a:t>
            </a:r>
            <a:r>
              <a:rPr lang="zh-CN" altLang="en-US" dirty="0"/>
              <a:t>前传</a:t>
            </a:r>
            <a:r>
              <a:rPr lang="en-US" altLang="zh-CN" dirty="0"/>
              <a:t>/n First/</a:t>
            </a:r>
            <a:r>
              <a:rPr lang="en-US" altLang="zh-CN" dirty="0" err="1"/>
              <a:t>nx</a:t>
            </a:r>
            <a:r>
              <a:rPr lang="en-US" altLang="zh-CN" dirty="0"/>
              <a:t>  /w Class/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人物</a:t>
            </a:r>
            <a:r>
              <a:rPr lang="en-US" altLang="zh-CN" dirty="0"/>
              <a:t>/n </a:t>
            </a:r>
            <a:r>
              <a:rPr lang="zh-CN" altLang="en-US" dirty="0"/>
              <a:t>很</a:t>
            </a:r>
            <a:r>
              <a:rPr lang="en-US" altLang="zh-CN" dirty="0"/>
              <a:t>/d </a:t>
            </a:r>
            <a:r>
              <a:rPr lang="zh-CN" altLang="en-US" dirty="0"/>
              <a:t>饱满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基</a:t>
            </a:r>
            <a:r>
              <a:rPr lang="en-US" altLang="zh-CN" dirty="0"/>
              <a:t>/n </a:t>
            </a:r>
            <a:r>
              <a:rPr lang="zh-CN" altLang="en-US" dirty="0"/>
              <a:t>友</a:t>
            </a:r>
            <a:r>
              <a:rPr lang="en-US" altLang="zh-CN" dirty="0"/>
              <a:t>/n </a:t>
            </a:r>
            <a:r>
              <a:rPr lang="zh-CN" altLang="en-US" dirty="0"/>
              <a:t>相爱</a:t>
            </a:r>
            <a:r>
              <a:rPr lang="en-US" altLang="zh-CN" dirty="0"/>
              <a:t>/v </a:t>
            </a:r>
            <a:r>
              <a:rPr lang="zh-CN" altLang="en-US" dirty="0"/>
              <a:t>相</a:t>
            </a:r>
            <a:r>
              <a:rPr lang="en-US" altLang="zh-CN" dirty="0"/>
              <a:t>/d </a:t>
            </a:r>
            <a:r>
              <a:rPr lang="zh-CN" altLang="en-US" dirty="0"/>
              <a:t>杀</a:t>
            </a:r>
            <a:r>
              <a:rPr lang="en-US" altLang="zh-CN" dirty="0"/>
              <a:t>/v </a:t>
            </a:r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的</a:t>
            </a:r>
            <a:r>
              <a:rPr lang="en-US" altLang="zh-CN" dirty="0"/>
              <a:t>/u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纠结</a:t>
            </a:r>
            <a:r>
              <a:rPr lang="en-US" altLang="zh-CN" dirty="0"/>
              <a:t>/v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纹理的粗糙度、对比度、方向度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人脸</a:t>
            </a:r>
            <a:r>
              <a:rPr kumimoji="1" lang="zh-CN" altLang="en-US" dirty="0" smtClean="0"/>
              <a:t>识别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维颜色直方图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061469"/>
            <a:ext cx="4234180" cy="2807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2085319"/>
            <a:ext cx="2427027" cy="39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651" t="1262" r="9761" b="10200"/>
          <a:stretch/>
        </p:blipFill>
        <p:spPr>
          <a:xfrm>
            <a:off x="822960" y="2922442"/>
            <a:ext cx="4650900" cy="32334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15" y="3357349"/>
            <a:ext cx="2687811" cy="1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23" y="3595178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63" y="4676866"/>
            <a:ext cx="3103905" cy="11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音频处理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仍然选用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的音频处理工具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能量熵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均值信息熵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过零率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频谱衰减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频谱流量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矩心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18" y="4419561"/>
            <a:ext cx="5108482" cy="15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746" y="521985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相关性检验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678585"/>
              </p:ext>
            </p:extLst>
          </p:nvPr>
        </p:nvGraphicFramePr>
        <p:xfrm>
          <a:off x="525438" y="1822999"/>
          <a:ext cx="8229600" cy="4427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03"/>
                <a:gridCol w="1743803"/>
                <a:gridCol w="987059"/>
                <a:gridCol w="974720"/>
                <a:gridCol w="1003509"/>
                <a:gridCol w="888353"/>
                <a:gridCol w="888353"/>
              </a:tblGrid>
              <a:tr h="6873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endParaRPr lang="zh-CN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Agreeableness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Openness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Conscientiousness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Neuroticism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Extraversion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err="1">
                          <a:effectLst/>
                        </a:rPr>
                        <a:t>PosWordNum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Pearson </a:t>
                      </a:r>
                      <a:r>
                        <a:rPr lang="zh-CN" altLang="en-US" sz="1800" u="none" strike="noStrike" dirty="0">
                          <a:effectLst/>
                        </a:rPr>
                        <a:t>相关性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-.091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dirty="0">
                          <a:effectLst/>
                        </a:rPr>
                        <a:t>显著性（双侧）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.835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.945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.861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.507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NegWordNum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-.128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.181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.098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.131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.706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.365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PosStatusRatio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-.223</a:t>
                      </a:r>
                      <a:r>
                        <a:rPr lang="zh-CN" altLang="en-US" sz="1800" u="none" strike="noStrike" baseline="30000">
                          <a:effectLst/>
                        </a:rPr>
                        <a:t>*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.564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.405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NegStatusRatio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.090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.223</a:t>
                      </a:r>
                      <a:r>
                        <a:rPr lang="zh-CN" altLang="en-US" sz="1800" u="none" strike="noStrike" baseline="30000">
                          <a:effectLst/>
                        </a:rPr>
                        <a:t>*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.564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.405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.036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项目初衷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SRT</a:t>
            </a:r>
            <a:r>
              <a:rPr lang="zh-CN" altLang="en-US" sz="2800" dirty="0" smtClean="0"/>
              <a:t>可以</a:t>
            </a:r>
            <a:r>
              <a:rPr lang="zh-CN" altLang="en-US" sz="2800" dirty="0" smtClean="0">
                <a:solidFill>
                  <a:srgbClr val="FF0000"/>
                </a:solidFill>
              </a:rPr>
              <a:t>免考</a:t>
            </a:r>
            <a:r>
              <a:rPr lang="zh-CN" altLang="en-US" sz="2800" dirty="0" smtClean="0"/>
              <a:t>？！</a:t>
            </a:r>
            <a:endParaRPr lang="en-US" altLang="zh-CN" sz="2800" dirty="0" smtClean="0"/>
          </a:p>
          <a:p>
            <a:r>
              <a:rPr lang="en-US" altLang="zh-CN" sz="2800" dirty="0" smtClean="0"/>
              <a:t>It’s interesting!</a:t>
            </a:r>
          </a:p>
          <a:p>
            <a:r>
              <a:rPr lang="zh-CN" altLang="en-US" sz="2800" dirty="0"/>
              <a:t>研究</a:t>
            </a:r>
            <a:r>
              <a:rPr lang="zh-CN" altLang="en-US" sz="2800" dirty="0" smtClean="0"/>
              <a:t>社交网络用户群体的性格其实就是在研究我们自己。</a:t>
            </a:r>
            <a:endParaRPr lang="en-US" altLang="zh-CN" sz="2800" dirty="0" smtClean="0"/>
          </a:p>
          <a:p>
            <a:r>
              <a:rPr lang="zh-CN" altLang="en-US" sz="2800" dirty="0" smtClean="0"/>
              <a:t>另外，社交网络中我们表现出的性格，和现实中是一致的吗？值得思考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607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84428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模型性能对比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726529"/>
              </p:ext>
            </p:extLst>
          </p:nvPr>
        </p:nvGraphicFramePr>
        <p:xfrm>
          <a:off x="822325" y="1846263"/>
          <a:ext cx="7543800" cy="43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8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快照 2013-12-31 上午3.33.0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2" y="567199"/>
            <a:ext cx="6188684" cy="57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 be continued…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增加数据量</a:t>
            </a:r>
            <a:endParaRPr kumimoji="1" lang="en-US" altLang="zh-CN" dirty="0" smtClean="0"/>
          </a:p>
          <a:p>
            <a:r>
              <a:rPr kumimoji="1" lang="zh-CN" altLang="en-US" dirty="0"/>
              <a:t>增加</a:t>
            </a:r>
            <a:r>
              <a:rPr kumimoji="1" lang="zh-CN" altLang="en-US" dirty="0" smtClean="0"/>
              <a:t>新的机器学习算法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美化应用界面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2" y="2362726"/>
            <a:ext cx="4866773" cy="37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8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Q&amp;A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7892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   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8" name="Picture 4" descr="http://i2.img.969g.com/news/imgx2013/03/12/196_091842_6c99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34367" r="8171" b="34928"/>
          <a:stretch/>
        </p:blipFill>
        <p:spPr bwMode="auto">
          <a:xfrm>
            <a:off x="2047164" y="713778"/>
            <a:ext cx="3985146" cy="102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16" y="1850637"/>
            <a:ext cx="6711688" cy="44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以大学生为代表的用户群体</a:t>
            </a:r>
            <a:endParaRPr lang="zh-CN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62149"/>
            <a:ext cx="6603633" cy="41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2" y="1962149"/>
            <a:ext cx="6603448" cy="41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1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丰富的数据信息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319" y="1846263"/>
            <a:ext cx="6847082" cy="43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Idea</a:t>
            </a:r>
            <a:endParaRPr kumimoji="1" lang="zh-CN" altLang="en-US" dirty="0"/>
          </a:p>
        </p:txBody>
      </p:sp>
      <p:pic>
        <p:nvPicPr>
          <p:cNvPr id="2050" name="Picture 2" descr="http://kp.kexing100.com/resfile/2010-12-07/03/p11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1001">
            <a:off x="3558950" y="311406"/>
            <a:ext cx="948292" cy="128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61472970"/>
              </p:ext>
            </p:extLst>
          </p:nvPr>
        </p:nvGraphicFramePr>
        <p:xfrm>
          <a:off x="1332932" y="19953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zh-CN" altLang="en-US" b="1" dirty="0" smtClean="0"/>
              <a:t>社会科学价值</a:t>
            </a:r>
            <a:endParaRPr lang="en-US" altLang="zh-CN" b="1" dirty="0" smtClean="0"/>
          </a:p>
          <a:p>
            <a:r>
              <a:rPr lang="zh-CN" altLang="en-US" dirty="0" smtClean="0"/>
              <a:t>社交网络用户是否存在群体性的性格特征？</a:t>
            </a:r>
            <a:endParaRPr lang="en-US" altLang="zh-CN" dirty="0" smtClean="0"/>
          </a:p>
          <a:p>
            <a:r>
              <a:rPr lang="zh-CN" altLang="en-US" dirty="0" smtClean="0"/>
              <a:t>社交网络用户在网页上的真实行为是怎样反映自身性格的？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市场价值</a:t>
            </a:r>
            <a:endParaRPr lang="en-US" altLang="zh-CN" b="1" dirty="0" smtClean="0"/>
          </a:p>
          <a:p>
            <a:r>
              <a:rPr lang="zh-CN" altLang="en-US" dirty="0"/>
              <a:t>社交</a:t>
            </a:r>
            <a:r>
              <a:rPr lang="zh-CN" altLang="en-US" dirty="0" smtClean="0"/>
              <a:t>网络的运营商能否根据用户的性格特点提供更好的服务？</a:t>
            </a:r>
            <a:endParaRPr lang="en-US" altLang="zh-CN" dirty="0" smtClean="0"/>
          </a:p>
          <a:p>
            <a:r>
              <a:rPr lang="zh-CN" altLang="en-US" dirty="0" smtClean="0"/>
              <a:t>是否会根据用户的性格特点改进营销策略？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8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文献综述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/>
              <a:t>Predicting Personality With Social </a:t>
            </a:r>
            <a:r>
              <a:rPr kumimoji="1" lang="en-US" altLang="zh-CN" sz="2200" dirty="0" smtClean="0"/>
              <a:t>Media</a:t>
            </a:r>
          </a:p>
          <a:p>
            <a:pPr lvl="1"/>
            <a:r>
              <a:rPr kumimoji="1" lang="zh-CN" altLang="en-US" dirty="0" smtClean="0"/>
              <a:t>－</a:t>
            </a:r>
            <a:r>
              <a:rPr kumimoji="1" lang="en-US" altLang="zh-CN" dirty="0" err="1"/>
              <a:t>Golbeck</a:t>
            </a:r>
            <a:r>
              <a:rPr kumimoji="1" lang="en-US" altLang="zh-CN" dirty="0"/>
              <a:t> J, Robles C, Turner K </a:t>
            </a:r>
          </a:p>
          <a:p>
            <a:r>
              <a:rPr kumimoji="1" lang="en-US" altLang="zh-CN" sz="2200" dirty="0"/>
              <a:t>Our Twitter </a:t>
            </a:r>
            <a:r>
              <a:rPr kumimoji="1" lang="en-US" altLang="zh-CN" sz="2200" dirty="0" smtClean="0"/>
              <a:t>Profiles</a:t>
            </a:r>
            <a:r>
              <a:rPr kumimoji="1" lang="en-US" altLang="zh-CN" sz="2200" dirty="0"/>
              <a:t>, </a:t>
            </a:r>
            <a:r>
              <a:rPr kumimoji="1" lang="en-US" altLang="zh-CN" sz="2200" dirty="0" smtClean="0"/>
              <a:t>Our Selves</a:t>
            </a:r>
            <a:r>
              <a:rPr kumimoji="1" lang="en-US" altLang="zh-CN" sz="2200" dirty="0"/>
              <a:t>: Predicting </a:t>
            </a:r>
            <a:r>
              <a:rPr kumimoji="1" lang="en-US" altLang="zh-CN" sz="2200" dirty="0" smtClean="0"/>
              <a:t>Personality With Twitter</a:t>
            </a:r>
          </a:p>
          <a:p>
            <a:pPr lvl="1"/>
            <a:r>
              <a:rPr kumimoji="1" lang="zh-CN" altLang="en-US" dirty="0" smtClean="0"/>
              <a:t>－</a:t>
            </a:r>
            <a:r>
              <a:rPr kumimoji="1" lang="en-US" altLang="zh-CN" dirty="0" err="1"/>
              <a:t>Quercia</a:t>
            </a:r>
            <a:r>
              <a:rPr kumimoji="1" lang="en-US" altLang="zh-CN" dirty="0"/>
              <a:t> D, </a:t>
            </a:r>
            <a:r>
              <a:rPr kumimoji="1" lang="en-US" altLang="zh-CN" dirty="0" err="1"/>
              <a:t>Kosinski</a:t>
            </a:r>
            <a:r>
              <a:rPr kumimoji="1" lang="en-US" altLang="zh-CN" dirty="0"/>
              <a:t> M, Stillwell D 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39" y="3643953"/>
            <a:ext cx="4966110" cy="266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</a:t>
            </a:r>
            <a:r>
              <a:rPr kumimoji="1" lang="zh-CN" altLang="en-US" dirty="0" smtClean="0"/>
              <a:t>人人应用</a:t>
            </a:r>
            <a:r>
              <a:rPr kumimoji="1" lang="zh-CN" altLang="en-US" dirty="0" smtClean="0"/>
              <a:t>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74" y="501691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848</TotalTime>
  <Words>743</Words>
  <Application>Microsoft Office PowerPoint</Application>
  <PresentationFormat>全屏显示(4:3)</PresentationFormat>
  <Paragraphs>196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MingLiU</vt:lpstr>
      <vt:lpstr>黑体</vt:lpstr>
      <vt:lpstr>宋体</vt:lpstr>
      <vt:lpstr>Arial</vt:lpstr>
      <vt:lpstr>Calibri</vt:lpstr>
      <vt:lpstr>Calibri Light</vt:lpstr>
      <vt:lpstr>回顾</vt:lpstr>
      <vt:lpstr>人人用户性格分析与预测</vt:lpstr>
      <vt:lpstr>项目初衷</vt:lpstr>
      <vt:lpstr>Why                              ？</vt:lpstr>
      <vt:lpstr>以大学生为代表的用户群体</vt:lpstr>
      <vt:lpstr>丰富的数据信息</vt:lpstr>
      <vt:lpstr>Our Idea</vt:lpstr>
      <vt:lpstr>研究价值</vt:lpstr>
      <vt:lpstr>文献综述</vt:lpstr>
      <vt:lpstr>前期工作</vt:lpstr>
      <vt:lpstr>数据收集</vt:lpstr>
      <vt:lpstr>统计分析</vt:lpstr>
      <vt:lpstr>平均性格指数</vt:lpstr>
      <vt:lpstr>文本特征</vt:lpstr>
      <vt:lpstr>图片特征</vt:lpstr>
      <vt:lpstr>256维颜色直方图</vt:lpstr>
      <vt:lpstr>人脸识别</vt:lpstr>
      <vt:lpstr>纹理特征</vt:lpstr>
      <vt:lpstr>音频处理</vt:lpstr>
      <vt:lpstr>相关性检验</vt:lpstr>
      <vt:lpstr>拟合效果</vt:lpstr>
      <vt:lpstr>模型性能对比</vt:lpstr>
      <vt:lpstr>PowerPoint 演示文稿</vt:lpstr>
      <vt:lpstr>To be continued…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wangyc</cp:lastModifiedBy>
  <cp:revision>47</cp:revision>
  <dcterms:created xsi:type="dcterms:W3CDTF">2013-12-30T10:06:00Z</dcterms:created>
  <dcterms:modified xsi:type="dcterms:W3CDTF">2014-03-09T06:51:16Z</dcterms:modified>
</cp:coreProperties>
</file>