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70" r:id="rId11"/>
    <p:sldId id="271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rt\analysis\personality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标准测试结果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Agreeableness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personality!$AU$90</c:f>
              <c:numCache>
                <c:formatCode>General</c:formatCode>
                <c:ptCount val="1"/>
                <c:pt idx="0">
                  <c:v>0.63676136363636371</c:v>
                </c:pt>
              </c:numCache>
            </c:numRef>
          </c:val>
        </c:ser>
        <c:ser>
          <c:idx val="1"/>
          <c:order val="1"/>
          <c:tx>
            <c:v>Openness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personality!$AV$90</c:f>
              <c:numCache>
                <c:formatCode>General</c:formatCode>
                <c:ptCount val="1"/>
                <c:pt idx="0">
                  <c:v>0.61544318181818181</c:v>
                </c:pt>
              </c:numCache>
            </c:numRef>
          </c:val>
        </c:ser>
        <c:ser>
          <c:idx val="2"/>
          <c:order val="2"/>
          <c:tx>
            <c:v>Conscientiousness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personality!$AW$90</c:f>
              <c:numCache>
                <c:formatCode>General</c:formatCode>
                <c:ptCount val="1"/>
                <c:pt idx="0">
                  <c:v>0.52086363636363653</c:v>
                </c:pt>
              </c:numCache>
            </c:numRef>
          </c:val>
        </c:ser>
        <c:ser>
          <c:idx val="3"/>
          <c:order val="3"/>
          <c:tx>
            <c:v>Neuroticism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personality!$AX$90</c:f>
              <c:numCache>
                <c:formatCode>General</c:formatCode>
                <c:ptCount val="1"/>
                <c:pt idx="0">
                  <c:v>0.52094318181818189</c:v>
                </c:pt>
              </c:numCache>
            </c:numRef>
          </c:val>
        </c:ser>
        <c:ser>
          <c:idx val="4"/>
          <c:order val="4"/>
          <c:tx>
            <c:v>Extraversion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personality!$AY$90</c:f>
              <c:numCache>
                <c:formatCode>General</c:formatCode>
                <c:ptCount val="1"/>
                <c:pt idx="0">
                  <c:v>0.52660227272727267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84615008"/>
        <c:axId val="384612264"/>
      </c:barChart>
      <c:catAx>
        <c:axId val="384615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4612264"/>
        <c:crosses val="autoZero"/>
        <c:auto val="1"/>
        <c:lblAlgn val="ctr"/>
        <c:lblOffset val="100"/>
        <c:noMultiLvlLbl val="0"/>
      </c:catAx>
      <c:valAx>
        <c:axId val="38461226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4615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52E7E-A21E-5843-BAFD-321DE44D297A}" type="datetimeFigureOut">
              <a:rPr kumimoji="1" lang="zh-CN" altLang="en-US" smtClean="0"/>
              <a:t>2013/12/31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7FE17-BF83-CB4C-BD7E-35F6024003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163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为了足够“标准”，我们设置了最后一题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7FE17-BF83-CB4C-BD7E-35F60240033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90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2013/12/31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03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2013/12/31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795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2013/12/31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16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2013/12/31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14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2013/12/31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596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2013/12/31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175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2013/12/31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06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2013/12/31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500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2013/12/31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702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2013/12/31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945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2013/12/31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48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34E3A-0F35-DE4F-AD49-AAA2915957C4}" type="datetimeFigureOut">
              <a:rPr kumimoji="1" lang="zh-CN" altLang="en-US" smtClean="0"/>
              <a:t>2013/12/31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54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人人用户性格分析与预测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011011279 </a:t>
            </a:r>
            <a:r>
              <a:rPr kumimoji="1" lang="zh-CN" altLang="en-US" dirty="0" smtClean="0"/>
              <a:t>汪忆辰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011011300 </a:t>
            </a:r>
            <a:r>
              <a:rPr kumimoji="1" lang="zh-CN" altLang="en-US" dirty="0" smtClean="0"/>
              <a:t>周若凡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011011308 </a:t>
            </a:r>
            <a:r>
              <a:rPr kumimoji="1" lang="zh-CN" altLang="en-US" dirty="0" smtClean="0"/>
              <a:t>叶</a:t>
            </a: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紫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7088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平均性格指数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309531"/>
              </p:ext>
            </p:extLst>
          </p:nvPr>
        </p:nvGraphicFramePr>
        <p:xfrm>
          <a:off x="1712793" y="1253865"/>
          <a:ext cx="5616054" cy="5310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883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3031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相关性检验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768376"/>
              </p:ext>
            </p:extLst>
          </p:nvPr>
        </p:nvGraphicFramePr>
        <p:xfrm>
          <a:off x="457200" y="754036"/>
          <a:ext cx="8229600" cy="59952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3803"/>
                <a:gridCol w="1743803"/>
                <a:gridCol w="987059"/>
                <a:gridCol w="974720"/>
                <a:gridCol w="1003509"/>
                <a:gridCol w="888353"/>
                <a:gridCol w="888353"/>
              </a:tblGrid>
              <a:tr h="45270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</a:rPr>
                        <a:t> </a:t>
                      </a:r>
                      <a:endParaRPr lang="zh-CN" alt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8" marR="7158" marT="7158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Agreeableness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Openness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Conscientiousness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Neuroticism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Extraversion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7914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 err="1">
                          <a:effectLst/>
                        </a:rPr>
                        <a:t>PosWordNum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effectLst/>
                        </a:rPr>
                        <a:t>Pearson </a:t>
                      </a:r>
                      <a:r>
                        <a:rPr lang="zh-CN" altLang="en-US" sz="1300" u="none" strike="noStrike" dirty="0">
                          <a:effectLst/>
                        </a:rPr>
                        <a:t>相关性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-.091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-.022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-.007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-.019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.072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300" u="none" strike="noStrike">
                          <a:effectLst/>
                        </a:rPr>
                        <a:t>显著性（双侧）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.400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.835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.945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.861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.507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effectLst/>
                        </a:rPr>
                        <a:t>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79373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NegWordNum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Pearson </a:t>
                      </a:r>
                      <a:r>
                        <a:rPr lang="zh-CN" altLang="en-US" sz="1300" u="none" strike="noStrike">
                          <a:effectLst/>
                        </a:rPr>
                        <a:t>相关性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-.128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.041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.181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.098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.131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793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300" u="none" strike="noStrike">
                          <a:effectLst/>
                        </a:rPr>
                        <a:t>显著性（双侧）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.236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.706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.091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.365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.223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793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204997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PosStatusRatio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Pearson </a:t>
                      </a:r>
                      <a:r>
                        <a:rPr lang="zh-CN" altLang="en-US" sz="1300" u="none" strike="noStrike">
                          <a:effectLst/>
                        </a:rPr>
                        <a:t>相关性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.062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-.090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-.223</a:t>
                      </a:r>
                      <a:r>
                        <a:rPr lang="zh-CN" altLang="en-US" sz="1300" u="none" strike="noStrike" baseline="30000">
                          <a:effectLst/>
                        </a:rPr>
                        <a:t>*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-.088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-.080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2049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300" u="none" strike="noStrike">
                          <a:effectLst/>
                        </a:rPr>
                        <a:t>显著性（双侧）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.564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.405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.036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.413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.461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793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88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NegStatusRatio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Pearson </a:t>
                      </a:r>
                      <a:r>
                        <a:rPr lang="zh-CN" altLang="en-US" sz="1300" u="none" strike="noStrike">
                          <a:effectLst/>
                        </a:rPr>
                        <a:t>相关性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-.062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.090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.223</a:t>
                      </a:r>
                      <a:r>
                        <a:rPr lang="zh-CN" altLang="en-US" sz="1300" u="none" strike="noStrike" baseline="30000">
                          <a:effectLst/>
                        </a:rPr>
                        <a:t>*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.080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300" u="none" strike="noStrike">
                          <a:effectLst/>
                        </a:rPr>
                        <a:t>显著性（双侧）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.564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.405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.036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.413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.461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88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Agreeableness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Pearson </a:t>
                      </a:r>
                      <a:r>
                        <a:rPr lang="zh-CN" altLang="en-US" sz="1300" u="none" strike="noStrike">
                          <a:effectLst/>
                        </a:rPr>
                        <a:t>相关性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.056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-.006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-.477</a:t>
                      </a:r>
                      <a:r>
                        <a:rPr lang="zh-CN" altLang="en-US" sz="1300" u="none" strike="noStrike" baseline="30000">
                          <a:effectLst/>
                        </a:rPr>
                        <a:t>**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.272</a:t>
                      </a:r>
                      <a:r>
                        <a:rPr lang="zh-CN" altLang="en-US" sz="1300" u="none" strike="noStrike" baseline="30000">
                          <a:effectLst/>
                        </a:rPr>
                        <a:t>*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300" u="none" strike="noStrike">
                          <a:effectLst/>
                        </a:rPr>
                        <a:t>显著性（双侧）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.601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.955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.010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88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Openness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Pearson </a:t>
                      </a:r>
                      <a:r>
                        <a:rPr lang="zh-CN" altLang="en-US" sz="1300" u="none" strike="noStrike">
                          <a:effectLst/>
                        </a:rPr>
                        <a:t>相关性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.056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.173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.104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.183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300" u="none" strike="noStrike">
                          <a:effectLst/>
                        </a:rPr>
                        <a:t>显著性（双侧）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.601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.107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.333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Conscientiousness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Pearson </a:t>
                      </a:r>
                      <a:r>
                        <a:rPr lang="zh-CN" altLang="en-US" sz="1300" u="none" strike="noStrike">
                          <a:effectLst/>
                        </a:rPr>
                        <a:t>相关性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-.006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.173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1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-.170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.200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300" u="none" strike="noStrike">
                          <a:effectLst/>
                        </a:rPr>
                        <a:t>显著性（双侧）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.955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.107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</a:rPr>
                        <a:t>　</a:t>
                      </a:r>
                      <a:endParaRPr lang="zh-CN" alt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.114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.061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88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Neuroticism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Pearson </a:t>
                      </a:r>
                      <a:r>
                        <a:rPr lang="zh-CN" altLang="en-US" sz="1300" u="none" strike="noStrike">
                          <a:effectLst/>
                        </a:rPr>
                        <a:t>相关性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-.477</a:t>
                      </a:r>
                      <a:r>
                        <a:rPr lang="zh-CN" altLang="en-US" sz="1300" u="none" strike="noStrike" baseline="30000">
                          <a:effectLst/>
                        </a:rPr>
                        <a:t>**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.104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-.170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-.251</a:t>
                      </a:r>
                      <a:r>
                        <a:rPr lang="zh-CN" altLang="en-US" sz="1300" u="none" strike="noStrike" baseline="30000" dirty="0">
                          <a:effectLst/>
                        </a:rPr>
                        <a:t>*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300" u="none" strike="noStrike">
                          <a:effectLst/>
                        </a:rPr>
                        <a:t>显著性（双侧）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.333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.114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</a:rPr>
                        <a:t>　</a:t>
                      </a:r>
                      <a:endParaRPr lang="zh-CN" alt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.018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88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effectLst/>
                        </a:rPr>
                        <a:t>Extraversion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Pearson </a:t>
                      </a:r>
                      <a:r>
                        <a:rPr lang="zh-CN" altLang="en-US" sz="1300" u="none" strike="noStrike">
                          <a:effectLst/>
                        </a:rPr>
                        <a:t>相关性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.272</a:t>
                      </a:r>
                      <a:r>
                        <a:rPr lang="zh-CN" altLang="en-US" sz="1300" u="none" strike="noStrike" baseline="30000">
                          <a:effectLst/>
                        </a:rPr>
                        <a:t>*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.183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.200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-.251</a:t>
                      </a:r>
                      <a:r>
                        <a:rPr lang="zh-CN" altLang="en-US" sz="1300" u="none" strike="noStrike" baseline="30000" dirty="0">
                          <a:effectLst/>
                        </a:rPr>
                        <a:t>*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1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300" u="none" strike="noStrike">
                          <a:effectLst/>
                        </a:rPr>
                        <a:t>显著性（双侧）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.010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.061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.018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</a:rPr>
                        <a:t>　</a:t>
                      </a:r>
                      <a:endParaRPr lang="zh-CN" alt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88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971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拟合效果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293389"/>
              </p:ext>
            </p:extLst>
          </p:nvPr>
        </p:nvGraphicFramePr>
        <p:xfrm>
          <a:off x="259305" y="2074459"/>
          <a:ext cx="8679978" cy="26340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5967"/>
                <a:gridCol w="1445967"/>
                <a:gridCol w="1447011"/>
                <a:gridCol w="1447011"/>
                <a:gridCol w="1447011"/>
                <a:gridCol w="1447011"/>
              </a:tblGrid>
              <a:tr h="106093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Correlation Coefficient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Agreeableness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Openness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Conscientiousness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Neuroticism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Extraversion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121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M5Rules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0.7353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0.7335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0.8241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0.7196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0.4644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6093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Gaussian Process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0.9602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0.9663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0.9618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0.9621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0.9583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80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预测效果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745048"/>
              </p:ext>
            </p:extLst>
          </p:nvPr>
        </p:nvGraphicFramePr>
        <p:xfrm>
          <a:off x="1023579" y="2115402"/>
          <a:ext cx="7151429" cy="3220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7832"/>
                <a:gridCol w="1135815"/>
                <a:gridCol w="1135815"/>
                <a:gridCol w="1346152"/>
                <a:gridCol w="1135815"/>
              </a:tblGrid>
              <a:tr h="536812"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actual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predict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std_error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max_diff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36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Agreeabless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0.6368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0.6369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0.079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0.19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36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Conscientiousness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0.5186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0.5275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0.077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0.17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36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Extraversion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0.5266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0.5253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0.073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0.15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36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Openness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0.6154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0.6154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0.081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0.22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36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Neuroticism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0.5209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0.5209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0.095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0.28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89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Srt</a:t>
            </a:r>
            <a:r>
              <a:rPr kumimoji="1" lang="zh-CN" altLang="en-US" dirty="0" smtClean="0"/>
              <a:t>目的和目标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利用丰富的人人网的用户数据（文字、图片、音频）</a:t>
            </a:r>
            <a:endParaRPr kumimoji="1" lang="en-US" altLang="zh-CN" dirty="0"/>
          </a:p>
          <a:p>
            <a:r>
              <a:rPr kumimoji="1" lang="zh-CN" altLang="en-US" dirty="0"/>
              <a:t>分析用户的性格特点（</a:t>
            </a:r>
            <a:r>
              <a:rPr kumimoji="1" lang="en-US" altLang="zh-CN" dirty="0"/>
              <a:t>Agreeableness, Openness, Conscientiousness, Neuroticism, Extraversion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从数据中提取特征，训练出可预测用户性格的模型</a:t>
            </a:r>
          </a:p>
          <a:p>
            <a:r>
              <a:rPr kumimoji="1" lang="zh-CN" altLang="en-US" dirty="0" smtClean="0"/>
              <a:t>提供一个人人</a:t>
            </a:r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619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前期工作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阅读</a:t>
            </a:r>
            <a:r>
              <a:rPr kumimoji="1" lang="en-US" altLang="zh-CN" dirty="0" smtClean="0"/>
              <a:t>paper</a:t>
            </a:r>
          </a:p>
          <a:p>
            <a:r>
              <a:rPr kumimoji="1" lang="zh-CN" altLang="en-US" dirty="0" smtClean="0"/>
              <a:t>制作问卷，通过人人应用获取“标准集”</a:t>
            </a:r>
            <a:endParaRPr kumimoji="1" lang="zh-CN" altLang="en-US" dirty="0"/>
          </a:p>
        </p:txBody>
      </p:sp>
      <p:pic>
        <p:nvPicPr>
          <p:cNvPr id="4" name="图片 3" descr="屏幕快照 2013-12-30 下午6.26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57" y="2805308"/>
            <a:ext cx="4163684" cy="3067978"/>
          </a:xfrm>
          <a:prstGeom prst="rect">
            <a:avLst/>
          </a:prstGeom>
        </p:spPr>
      </p:pic>
      <p:pic>
        <p:nvPicPr>
          <p:cNvPr id="5" name="图片 4" descr="屏幕快照 2013-12-30 下午6.26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96" y="2943634"/>
            <a:ext cx="3515904" cy="2401668"/>
          </a:xfrm>
          <a:prstGeom prst="rect">
            <a:avLst/>
          </a:prstGeom>
        </p:spPr>
      </p:pic>
      <p:pic>
        <p:nvPicPr>
          <p:cNvPr id="6" name="图片 5" descr="屏幕快照 2013-12-30 下午6.27.5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02" y="5687249"/>
            <a:ext cx="7192788" cy="111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5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数据收集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总共收到</a:t>
            </a:r>
            <a:r>
              <a:rPr kumimoji="1" lang="en-US" altLang="zh-CN" dirty="0" smtClean="0"/>
              <a:t>88</a:t>
            </a:r>
            <a:r>
              <a:rPr kumimoji="1" lang="zh-CN" altLang="en-US" dirty="0" smtClean="0"/>
              <a:t>份问卷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通过人人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接口抓取数据（一切可以能抓到的数据：基本信息，状态，分享，日志，照片，以及各种“加密”信息</a:t>
            </a:r>
            <a:r>
              <a:rPr kumimoji="1" lang="en-US" altLang="zh-CN" dirty="0" smtClean="0"/>
              <a:t>……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庞大的数据和抓取时间</a:t>
            </a:r>
            <a:r>
              <a:rPr kumimoji="1" lang="en-US" altLang="zh-CN" dirty="0" smtClean="0"/>
              <a:t>……</a:t>
            </a:r>
          </a:p>
          <a:p>
            <a:r>
              <a:rPr kumimoji="1" lang="zh-CN" altLang="en-US" dirty="0" smtClean="0"/>
              <a:t>还在尝试抓取音频</a:t>
            </a:r>
            <a:endParaRPr kumimoji="1" lang="zh-CN" altLang="en-US" dirty="0"/>
          </a:p>
        </p:txBody>
      </p:sp>
      <p:pic>
        <p:nvPicPr>
          <p:cNvPr id="4" name="图片 3" descr="屏幕快照 2013-12-30 下午6.36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269" y="4406838"/>
            <a:ext cx="4524701" cy="15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9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特征抓取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文本特征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对状态、日志、分享、个人主页的信息进行量化处理</a:t>
            </a:r>
            <a:endParaRPr kumimoji="1" lang="en-US" altLang="zh-CN" dirty="0" smtClean="0"/>
          </a:p>
          <a:p>
            <a:r>
              <a:rPr kumimoji="1" lang="zh-CN" altLang="en-US" dirty="0"/>
              <a:t>正</a:t>
            </a:r>
            <a:r>
              <a:rPr kumimoji="1" lang="zh-CN" altLang="en-US" dirty="0" smtClean="0"/>
              <a:t>负面情感词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89094" y="4044877"/>
            <a:ext cx="7369817" cy="1336131"/>
            <a:chOff x="889094" y="4044877"/>
            <a:chExt cx="7369817" cy="133613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9094" y="4044877"/>
              <a:ext cx="7369817" cy="1336131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787857" y="4135270"/>
              <a:ext cx="900752" cy="2729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092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图像处理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选择使用</a:t>
            </a:r>
            <a:r>
              <a:rPr kumimoji="1" lang="en-US" altLang="zh-CN" dirty="0" err="1" smtClean="0"/>
              <a:t>matlab</a:t>
            </a:r>
            <a:r>
              <a:rPr kumimoji="1" lang="zh-CN" altLang="en-US" dirty="0" smtClean="0"/>
              <a:t>强大的图片处理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（当然也留下了接口的问题</a:t>
            </a:r>
            <a:r>
              <a:rPr kumimoji="1" lang="en-US" altLang="zh-CN" dirty="0" smtClean="0"/>
              <a:t>T T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特征选择：</a:t>
            </a:r>
            <a:r>
              <a:rPr kumimoji="1" lang="en-US" altLang="zh-CN" dirty="0" smtClean="0"/>
              <a:t>256</a:t>
            </a:r>
            <a:r>
              <a:rPr kumimoji="1" lang="zh-CN" altLang="en-US" dirty="0" smtClean="0"/>
              <a:t>色颜色直方图（</a:t>
            </a:r>
            <a:r>
              <a:rPr kumimoji="1" lang="en-US" altLang="zh-CN" dirty="0" smtClean="0"/>
              <a:t>HSV</a:t>
            </a:r>
            <a:r>
              <a:rPr kumimoji="1" lang="zh-CN" altLang="en-US" dirty="0" smtClean="0"/>
              <a:t>＝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），人脸识别，纹理的粗糙度、对比度、方向度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所有图片取均值</a:t>
            </a:r>
            <a:endParaRPr kumimoji="1" lang="en-US" altLang="zh-CN" dirty="0" smtClean="0"/>
          </a:p>
          <a:p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可以考虑方差）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速度瓶颈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6342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256</a:t>
            </a:r>
            <a:r>
              <a:rPr kumimoji="1" lang="zh-CN" altLang="en-US" dirty="0" smtClean="0"/>
              <a:t>色颜色直方图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描述不同色彩在整副图像所占的比例</a:t>
            </a:r>
            <a:endParaRPr kumimoji="1" lang="en-US" altLang="zh-CN" dirty="0" smtClean="0"/>
          </a:p>
          <a:p>
            <a:r>
              <a:rPr kumimoji="1" lang="en-US" altLang="zh-CN" dirty="0" smtClean="0"/>
              <a:t>RGB-&gt;HSV</a:t>
            </a:r>
            <a:r>
              <a:rPr kumimoji="1" lang="zh-CN" altLang="en-US" dirty="0" smtClean="0"/>
              <a:t>，做累积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54226"/>
            <a:ext cx="4012634" cy="26607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540462"/>
            <a:ext cx="21463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5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人脸识别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简单的算法识别图片中人脸的个数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截取和肤色相近的色块，并对比长宽比</a:t>
            </a:r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0" y="2932639"/>
            <a:ext cx="5334618" cy="33758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226" y="3620094"/>
            <a:ext cx="21463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5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纹理特征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078" y="4059202"/>
            <a:ext cx="4012634" cy="26607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012" y="5983323"/>
            <a:ext cx="1917700" cy="7366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视觉特征</a:t>
            </a:r>
            <a:endParaRPr kumimoji="1" lang="en-US" altLang="zh-CN" dirty="0" smtClean="0"/>
          </a:p>
          <a:p>
            <a:r>
              <a:rPr kumimoji="1" lang="en-US" altLang="zh-CN" dirty="0" smtClean="0"/>
              <a:t>Tamura</a:t>
            </a:r>
            <a:r>
              <a:rPr kumimoji="1" lang="zh-CN" altLang="en-US" dirty="0" smtClean="0"/>
              <a:t>纹理特征中的三个：粗糙度，对比度，方向度</a:t>
            </a:r>
            <a:endParaRPr kumimoji="1" lang="en-US" altLang="zh-CN" dirty="0" smtClean="0"/>
          </a:p>
          <a:p>
            <a:r>
              <a:rPr kumimoji="1" lang="zh-CN" altLang="en-US" dirty="0" smtClean="0"/>
              <a:t>粗糙度：活动窗口像素的平均强度值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对比度：灰度图片的方差与</a:t>
            </a:r>
            <a:r>
              <a:rPr kumimoji="1" lang="en-US" altLang="zh-CN" dirty="0" smtClean="0"/>
              <a:t>alpha</a:t>
            </a:r>
            <a:r>
              <a:rPr kumimoji="1" lang="zh-CN" altLang="en-US" dirty="0" smtClean="0"/>
              <a:t>通道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方向度：每个像素的梯度向量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2858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684</Words>
  <Application>Microsoft Office PowerPoint</Application>
  <PresentationFormat>全屏显示(4:3)</PresentationFormat>
  <Paragraphs>271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MingLiU</vt:lpstr>
      <vt:lpstr>宋体</vt:lpstr>
      <vt:lpstr>Arial</vt:lpstr>
      <vt:lpstr>Calibri</vt:lpstr>
      <vt:lpstr>Times New Roman</vt:lpstr>
      <vt:lpstr>Office 主题</vt:lpstr>
      <vt:lpstr>人人用户性格分析与预测</vt:lpstr>
      <vt:lpstr>Srt目的和目标</vt:lpstr>
      <vt:lpstr>前期工作</vt:lpstr>
      <vt:lpstr>数据收集</vt:lpstr>
      <vt:lpstr>特征抓取</vt:lpstr>
      <vt:lpstr>图像处理</vt:lpstr>
      <vt:lpstr>256色颜色直方图</vt:lpstr>
      <vt:lpstr>人脸识别</vt:lpstr>
      <vt:lpstr>纹理特征</vt:lpstr>
      <vt:lpstr>平均性格指数</vt:lpstr>
      <vt:lpstr>相关性检验</vt:lpstr>
      <vt:lpstr>拟合效果</vt:lpstr>
      <vt:lpstr>预测效果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Ruofan Zhou</dc:creator>
  <cp:lastModifiedBy>wangyc</cp:lastModifiedBy>
  <cp:revision>19</cp:revision>
  <dcterms:created xsi:type="dcterms:W3CDTF">2013-12-30T10:06:00Z</dcterms:created>
  <dcterms:modified xsi:type="dcterms:W3CDTF">2013-12-30T20:48:08Z</dcterms:modified>
</cp:coreProperties>
</file>