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4" r:id="rId3"/>
    <p:sldId id="269" r:id="rId4"/>
    <p:sldId id="260" r:id="rId5"/>
    <p:sldId id="263" r:id="rId6"/>
    <p:sldId id="265" r:id="rId7"/>
    <p:sldId id="275" r:id="rId8"/>
    <p:sldId id="267" r:id="rId9"/>
    <p:sldId id="270" r:id="rId10"/>
    <p:sldId id="272" r:id="rId11"/>
    <p:sldId id="271" r:id="rId12"/>
    <p:sldId id="268" r:id="rId13"/>
    <p:sldId id="273" r:id="rId14"/>
    <p:sldId id="274" r:id="rId15"/>
    <p:sldId id="278" r:id="rId16"/>
    <p:sldId id="277" r:id="rId17"/>
    <p:sldId id="279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/>
    <p:restoredTop sz="93371"/>
  </p:normalViewPr>
  <p:slideViewPr>
    <p:cSldViewPr snapToGrid="0">
      <p:cViewPr varScale="1">
        <p:scale>
          <a:sx n="134" d="100"/>
          <a:sy n="134" d="100"/>
        </p:scale>
        <p:origin x="20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9813-DDF3-FC4E-81FD-BA7643E15730}" type="datetimeFigureOut">
              <a:rPr kumimoji="1" lang="ko-Kore-KR" altLang="en-US" smtClean="0"/>
              <a:t>5/23/25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8DA12-BE16-004B-B8B6-65FBA8B9946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6092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8DA12-BE16-004B-B8B6-65FBA8B99469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4860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8DA12-BE16-004B-B8B6-65FBA8B99469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6329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8DA12-BE16-004B-B8B6-65FBA8B99469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1250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D11AB-6F5E-DBA9-D1DB-EF606BBC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FCCDBB-8F63-ECE1-D0D8-8F36F15F0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D1488A-DDFE-B3AD-143C-BD05F6005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89981-DEAC-71F8-590A-920E61631E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F8DA12-BE16-004B-B8B6-65FBA8B99469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5470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13324-28F0-E476-F25F-88E11E689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048" y="1076751"/>
            <a:ext cx="9144000" cy="2387600"/>
          </a:xfrm>
        </p:spPr>
        <p:txBody>
          <a:bodyPr anchor="b">
            <a:normAutofit/>
          </a:bodyPr>
          <a:lstStyle>
            <a:lvl1pPr algn="l">
              <a:defRPr sz="3200" b="1" i="0">
                <a:latin typeface="+mn-lt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327034-2443-FBC1-E97D-C6AC7405E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048" y="3473852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latin typeface="+mn-lt"/>
                <a:ea typeface="NanumGothic" panose="020D0604000000000000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331662-1DFF-C50E-8ABD-0A0698503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62E-E24A-A243-B37B-0B10D7AF6DD8}" type="datetime1">
              <a:rPr kumimoji="1" lang="ko-KR" altLang="en-US" smtClean="0"/>
              <a:t>2025. 5. 23.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78469-35B0-3555-E6A4-985E9722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9FF84-62D1-5101-9C95-39394BA6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5EB060-905F-1242-AD74-2AA94AA9455C}"/>
              </a:ext>
            </a:extLst>
          </p:cNvPr>
          <p:cNvSpPr/>
          <p:nvPr userDrawn="1"/>
        </p:nvSpPr>
        <p:spPr>
          <a:xfrm>
            <a:off x="641645" y="2926660"/>
            <a:ext cx="102551" cy="8608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652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305BE-AC0C-832F-AD94-6FF3713C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51FFAE-21F6-A776-29CD-C73621AD2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9C24A-695D-E05B-E691-CA841AC7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B5BF-6E02-5046-8880-56CCEA03B060}" type="datetime1">
              <a:rPr kumimoji="1" lang="ko-KR" altLang="en-US" smtClean="0"/>
              <a:t>2025. 5. 23.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F8F09-B60E-0E19-F7FA-B9EED7C9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39CB1-E360-B0EF-3149-63D59FE7C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577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069065-069A-DE6F-2666-DB7775D5A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9EC38-D037-4CAD-BE24-80B545977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A30DE-4757-DD5B-7375-FB1CE424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4E259-1B26-0246-82F1-C7ED43B06242}" type="datetime1">
              <a:rPr kumimoji="1" lang="ko-KR" altLang="en-US" smtClean="0"/>
              <a:t>2025. 5. 23.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84B52-6782-7527-B5A0-E9CB441F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F3F5B-79B8-9B24-046C-D5F58E9A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27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F378D8-89BC-D8E5-0383-F4E06EE1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07" y="136525"/>
            <a:ext cx="11827380" cy="315912"/>
          </a:xfrm>
        </p:spPr>
        <p:txBody>
          <a:bodyPr>
            <a:normAutofit/>
          </a:bodyPr>
          <a:lstStyle>
            <a:lvl1pPr>
              <a:defRPr sz="1800" b="1" i="0">
                <a:latin typeface="+mn-lt"/>
                <a:ea typeface="NanumGothic" panose="020D0604000000000000" pitchFamily="34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50097-D19F-8926-0855-005814131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59" y="851032"/>
            <a:ext cx="11598928" cy="532593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 b="0" i="0">
                <a:latin typeface="+mn-lt"/>
                <a:ea typeface="NanumGothic" panose="020D0604000000000000" pitchFamily="34" charset="-127"/>
              </a:defRPr>
            </a:lvl1pPr>
            <a:lvl2pPr>
              <a:lnSpc>
                <a:spcPct val="150000"/>
              </a:lnSpc>
              <a:defRPr sz="1800" b="0" i="0">
                <a:latin typeface="+mn-lt"/>
                <a:ea typeface="NanumGothic" panose="020D0604000000000000" pitchFamily="34" charset="-127"/>
              </a:defRPr>
            </a:lvl2pPr>
            <a:lvl3pPr>
              <a:lnSpc>
                <a:spcPct val="150000"/>
              </a:lnSpc>
              <a:defRPr sz="1600" b="0" i="0">
                <a:latin typeface="+mn-lt"/>
                <a:ea typeface="NanumGothic" panose="020D0604000000000000" pitchFamily="34" charset="-127"/>
              </a:defRPr>
            </a:lvl3pPr>
            <a:lvl4pPr>
              <a:lnSpc>
                <a:spcPct val="150000"/>
              </a:lnSpc>
              <a:defRPr sz="1400" b="0" i="0">
                <a:latin typeface="+mn-lt"/>
                <a:ea typeface="NanumGothic" panose="020D0604000000000000" pitchFamily="34" charset="-127"/>
              </a:defRPr>
            </a:lvl4pPr>
            <a:lvl5pPr>
              <a:lnSpc>
                <a:spcPct val="150000"/>
              </a:lnSpc>
              <a:defRPr sz="1400" b="0" i="0">
                <a:latin typeface="+mn-lt"/>
                <a:ea typeface="NanumGothic" panose="020D0604000000000000" pitchFamily="34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75272-6FF9-2D82-5EC6-61EAFAF8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E99BA-271B-0048-9866-325770446157}" type="datetime1">
              <a:rPr kumimoji="1" lang="ko-KR" altLang="en-US" smtClean="0"/>
              <a:t>2025. 5. 23.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8D0CD-959B-247F-8EBA-A40C52C0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6D26BB-5411-2F5A-520B-893A9731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65EBBB9D-CA09-7073-4057-7CC05B788D01}"/>
              </a:ext>
            </a:extLst>
          </p:cNvPr>
          <p:cNvCxnSpPr/>
          <p:nvPr userDrawn="1"/>
        </p:nvCxnSpPr>
        <p:spPr>
          <a:xfrm>
            <a:off x="188007" y="486621"/>
            <a:ext cx="118273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6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88C7E-3C0E-B221-E24C-3031723A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4364"/>
            <a:ext cx="10515600" cy="2852737"/>
          </a:xfrm>
        </p:spPr>
        <p:txBody>
          <a:bodyPr anchor="b">
            <a:normAutofit/>
          </a:bodyPr>
          <a:lstStyle>
            <a:lvl1pPr algn="l">
              <a:defRPr sz="3200" b="1">
                <a:latin typeface="+mn-lt"/>
              </a:defRPr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F12C9-572A-471E-8C8C-A6C988519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D7078-D4D2-0FB5-8798-0ECD1CCC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A72B-D1B9-D348-9000-0E7923F0BFA1}" type="datetime1">
              <a:rPr kumimoji="1" lang="ko-KR" altLang="en-US" smtClean="0"/>
              <a:t>2025. 5. 23.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6BE59-B5F3-0D7A-1F2F-616D883B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0E411-E22C-B791-950F-82DAD58B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63C41C7-4176-5637-C670-29A5513ADE14}"/>
              </a:ext>
            </a:extLst>
          </p:cNvPr>
          <p:cNvSpPr/>
          <p:nvPr userDrawn="1"/>
        </p:nvSpPr>
        <p:spPr>
          <a:xfrm>
            <a:off x="641645" y="3279913"/>
            <a:ext cx="102551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077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CCE16-0C6F-E86A-9984-B47DE5C1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BD116-5F87-5DDB-2EEA-9DD665545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AE5E4E-71AF-5EF2-9D86-289E71F88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2E192-D14E-15CD-44A3-95F68745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ADD6-C67F-CC4C-AF60-820C353758D0}" type="datetime1">
              <a:rPr kumimoji="1" lang="ko-KR" altLang="en-US" smtClean="0"/>
              <a:t>2025. 5. 23.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EC1F8C-3EB7-3148-1F28-B1AF2838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DF7449-8AA9-0960-43FC-3F7DBE94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055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EC983-7F6D-E6A4-CB2E-8A3B715DC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EA6A5C-1104-8959-EB21-8CF2F086C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48D4AE-56D3-BC67-738A-9889B3726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FDE5A4-600C-41AD-C8C0-EDB7E081C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F4B63C-8A46-C7F4-CC8A-45C6A72BF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9FB646-3355-C96E-7A19-85EA209A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F863-CCC6-F64F-8465-444DA673B697}" type="datetime1">
              <a:rPr kumimoji="1" lang="ko-KR" altLang="en-US" smtClean="0"/>
              <a:t>2025. 5. 23.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9FFF58-AAB0-908F-147B-FA00B118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EE6DD4-4E61-2C5E-55C1-99EEA935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64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18741F-45D9-BCA0-6F90-EF048FF15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5B18FB-03C9-B137-DF74-34DDE9F1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B4D03-CEF8-8049-A49A-10392B785903}" type="datetime1">
              <a:rPr kumimoji="1" lang="ko-KR" altLang="en-US" smtClean="0"/>
              <a:t>2025. 5. 23.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CF2250-C008-14F0-C0B5-B5C73DF4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130454-326F-C8C7-7172-35D79001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420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87E0C3-2E88-7FFD-58D2-FFA132D9A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5EC31-3402-E84D-A498-282ABBBAC17F}" type="datetime1">
              <a:rPr kumimoji="1" lang="ko-KR" altLang="en-US" smtClean="0"/>
              <a:t>2025. 5. 23.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E2EEF1-4006-15B4-51B0-9BCEB52F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8747C0-0FBA-77B4-FB1F-703D1760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891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BE31A-369D-755D-8AD7-6F34EEF6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8B79F-9732-D67D-82C8-93DABC1A9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2294AA-9594-D082-A190-3F6862E84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E86907-1CBF-5EF9-1150-152E06C5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B2DD-CA77-C741-8300-8F17E1CC61CB}" type="datetime1">
              <a:rPr kumimoji="1" lang="ko-KR" altLang="en-US" smtClean="0"/>
              <a:t>2025. 5. 23.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270FE2-A4AF-99E0-4BA2-D13299E9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5CD8A9-D316-8EB5-D045-3A4A38B5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254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548AF5-120F-19DC-C0E4-DBF240B7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40B65C-D938-37C4-265F-38B4460AC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81748B-BC62-0348-66CE-7D522EA96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E453C-44C1-5F37-0F82-F2DA71AD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6578-6519-C74C-97AE-FF42E2E72599}" type="datetime1">
              <a:rPr kumimoji="1" lang="ko-KR" altLang="en-US" smtClean="0"/>
              <a:t>2025. 5. 23.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5579D-56D4-F337-D01F-3F051C80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1E1283-5E39-09E9-C458-D252A9E4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4147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A191A7-E8DA-96D4-D3B5-9044DA0F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C1775-009C-8B8C-A8EA-6A821AF1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DC75DA-E77D-C303-27E2-BC42EBF89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887874-E803-E645-A7E6-B967396F16E7}" type="datetime1">
              <a:rPr kumimoji="1" lang="ko-KR" altLang="en-US" smtClean="0"/>
              <a:t>2025. 5. 23.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905ED-D6F1-3214-531E-5D8EB012E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F65299-AC71-688A-6855-22E7C8C63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717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82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</a:defRPr>
            </a:lvl1pPr>
          </a:lstStyle>
          <a:p>
            <a:fld id="{BE115751-7BD7-E145-B132-00EA0605C996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111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fc-editor.org/info/rfc844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40E72-50A7-ADB8-C68A-DACA4A80E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en-US" dirty="0"/>
              <a:t>Security Vulnerabilities of 0-RTT Data in TLS 1.3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80719A-203A-F04E-E777-8D8A548E20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 err="1"/>
              <a:t>DongHyeon</a:t>
            </a:r>
            <a:r>
              <a:rPr kumimoji="1" lang="en-US" altLang="ko-KR" dirty="0"/>
              <a:t> Kim(wlswudpdlf31@kookmin.ac.kr), Future cryptography Design Lab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E791CD-0BAC-E60F-E798-34218A5B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962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D7478-B3E2-1157-C4FF-B8FE0644C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A294E44-F84E-2160-E7D8-E64DF9CB8DA2}"/>
              </a:ext>
            </a:extLst>
          </p:cNvPr>
          <p:cNvSpPr txBox="1"/>
          <p:nvPr/>
        </p:nvSpPr>
        <p:spPr>
          <a:xfrm>
            <a:off x="4924926" y="3669909"/>
            <a:ext cx="2302042" cy="369332"/>
          </a:xfrm>
          <a:prstGeom prst="rect">
            <a:avLst/>
          </a:prstGeom>
          <a:gradFill>
            <a:gsLst>
              <a:gs pos="24014">
                <a:srgbClr val="878787"/>
              </a:gs>
              <a:gs pos="8000">
                <a:schemeClr val="bg1"/>
              </a:gs>
              <a:gs pos="42000">
                <a:schemeClr val="tx1"/>
              </a:gs>
              <a:gs pos="56000">
                <a:schemeClr val="tx1"/>
              </a:gs>
              <a:gs pos="89000">
                <a:schemeClr val="bg1"/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2 RTT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09B7E-1064-7B43-9D91-4713BD6AE63C}"/>
              </a:ext>
            </a:extLst>
          </p:cNvPr>
          <p:cNvSpPr txBox="1"/>
          <p:nvPr/>
        </p:nvSpPr>
        <p:spPr>
          <a:xfrm>
            <a:off x="4924926" y="2931697"/>
            <a:ext cx="2302042" cy="369332"/>
          </a:xfrm>
          <a:prstGeom prst="rect">
            <a:avLst/>
          </a:prstGeom>
          <a:gradFill>
            <a:gsLst>
              <a:gs pos="24014">
                <a:srgbClr val="878787"/>
              </a:gs>
              <a:gs pos="8000">
                <a:schemeClr val="bg1"/>
              </a:gs>
              <a:gs pos="42000">
                <a:schemeClr val="tx1"/>
              </a:gs>
              <a:gs pos="56000">
                <a:schemeClr val="tx1"/>
              </a:gs>
              <a:gs pos="89000">
                <a:schemeClr val="bg1"/>
              </a:gs>
            </a:gsLst>
            <a:lin ang="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1 RTT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CAD105-800E-72D3-50EF-F494789C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0-Round Trip Time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B0E6C6-4BF6-02CA-2AA4-6986F0C9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1F76F-109D-6A5E-01D1-59EABB735A3D}"/>
              </a:ext>
            </a:extLst>
          </p:cNvPr>
          <p:cNvSpPr txBox="1"/>
          <p:nvPr/>
        </p:nvSpPr>
        <p:spPr>
          <a:xfrm>
            <a:off x="3790503" y="329100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ea typeface="NanumGothic" panose="020D0604000000000000" pitchFamily="34" charset="-127"/>
              </a:rPr>
              <a:t>Client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3CE4E3-4D74-82F1-A86D-634425DEE386}"/>
              </a:ext>
            </a:extLst>
          </p:cNvPr>
          <p:cNvSpPr txBox="1"/>
          <p:nvPr/>
        </p:nvSpPr>
        <p:spPr>
          <a:xfrm>
            <a:off x="7584028" y="3291003"/>
            <a:ext cx="81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ea typeface="NanumGothic" panose="020D0604000000000000" pitchFamily="34" charset="-127"/>
              </a:rPr>
              <a:t>Server</a:t>
            </a:r>
            <a:endParaRPr kumimoji="1"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47E3030-E64E-C39D-DB55-CC3B7FECE6A8}"/>
              </a:ext>
            </a:extLst>
          </p:cNvPr>
          <p:cNvCxnSpPr>
            <a:cxnSpLocks/>
          </p:cNvCxnSpPr>
          <p:nvPr/>
        </p:nvCxnSpPr>
        <p:spPr>
          <a:xfrm>
            <a:off x="4751742" y="2925703"/>
            <a:ext cx="263331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BC6DF29-62DD-3E74-FEE3-A73C73407179}"/>
              </a:ext>
            </a:extLst>
          </p:cNvPr>
          <p:cNvCxnSpPr>
            <a:cxnSpLocks/>
          </p:cNvCxnSpPr>
          <p:nvPr/>
        </p:nvCxnSpPr>
        <p:spPr>
          <a:xfrm>
            <a:off x="4761681" y="3279332"/>
            <a:ext cx="26333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C0B5577-3260-BB7C-2001-CB2231EED61B}"/>
              </a:ext>
            </a:extLst>
          </p:cNvPr>
          <p:cNvCxnSpPr>
            <a:cxnSpLocks/>
          </p:cNvCxnSpPr>
          <p:nvPr/>
        </p:nvCxnSpPr>
        <p:spPr>
          <a:xfrm>
            <a:off x="4741803" y="3674219"/>
            <a:ext cx="2633313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BDFBF7-5A1A-38B4-2237-68504463971E}"/>
              </a:ext>
            </a:extLst>
          </p:cNvPr>
          <p:cNvCxnSpPr>
            <a:cxnSpLocks/>
          </p:cNvCxnSpPr>
          <p:nvPr/>
        </p:nvCxnSpPr>
        <p:spPr>
          <a:xfrm>
            <a:off x="4751742" y="4027848"/>
            <a:ext cx="263331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3E355EC-DEF8-CDFE-D2F1-669D353D6228}"/>
              </a:ext>
            </a:extLst>
          </p:cNvPr>
          <p:cNvSpPr txBox="1"/>
          <p:nvPr/>
        </p:nvSpPr>
        <p:spPr>
          <a:xfrm>
            <a:off x="4453531" y="1992522"/>
            <a:ext cx="3284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Round Trip Time, RTT for short</a:t>
            </a:r>
            <a:endParaRPr kumimoji="1" lang="ko-KR" alt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06E796-7271-DFD3-9CAB-5B2E2089134B}"/>
              </a:ext>
            </a:extLst>
          </p:cNvPr>
          <p:cNvSpPr txBox="1"/>
          <p:nvPr/>
        </p:nvSpPr>
        <p:spPr>
          <a:xfrm>
            <a:off x="3010459" y="46172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dirty="0"/>
              <a:t>Fewer RTTs result in reduced time overhead.</a:t>
            </a:r>
          </a:p>
        </p:txBody>
      </p:sp>
    </p:spTree>
    <p:extLst>
      <p:ext uri="{BB962C8B-B14F-4D97-AF65-F5344CB8AC3E}">
        <p14:creationId xmlns:p14="http://schemas.microsoft.com/office/powerpoint/2010/main" val="314491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5F4C2-E27D-6C48-8D64-A3EF5F8EA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0DD76-CB51-56FE-D783-3C2ED202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0-Round Trip Time Mode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682AA6-03D3-4643-93FC-489F00F5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DB8F651C-B406-9D25-0690-B6ABEB8F335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117941" y="1283434"/>
            <a:ext cx="0" cy="4809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17D31AA5-C587-6B46-ABB3-B122917556B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551281" y="1283434"/>
            <a:ext cx="0" cy="4809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6EC07FF-9BFA-5F59-7FBB-7DC0E20BB295}"/>
              </a:ext>
            </a:extLst>
          </p:cNvPr>
          <p:cNvGrpSpPr/>
          <p:nvPr/>
        </p:nvGrpSpPr>
        <p:grpSpPr>
          <a:xfrm>
            <a:off x="5726647" y="834048"/>
            <a:ext cx="4233368" cy="449386"/>
            <a:chOff x="3881887" y="834048"/>
            <a:chExt cx="4233368" cy="449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159BD9-CAE5-9B89-7144-A1478845E070}"/>
                </a:ext>
              </a:extLst>
            </p:cNvPr>
            <p:cNvSpPr txBox="1"/>
            <p:nvPr/>
          </p:nvSpPr>
          <p:spPr>
            <a:xfrm>
              <a:off x="3881887" y="91410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Client</a:t>
              </a:r>
              <a:endParaRPr kumimoji="1"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5A294-E62C-99C7-B04D-295B724D8019}"/>
                </a:ext>
              </a:extLst>
            </p:cNvPr>
            <p:cNvSpPr txBox="1"/>
            <p:nvPr/>
          </p:nvSpPr>
          <p:spPr>
            <a:xfrm>
              <a:off x="7297787" y="914102"/>
              <a:ext cx="817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Server</a:t>
              </a:r>
              <a:endParaRPr kumimoji="1" lang="ko-KR" altLang="en-US" dirty="0"/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0A2C242D-F760-B527-4262-A676AC15267C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664474" y="1098768"/>
              <a:ext cx="26333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5932B7-59DC-F296-EFEC-17AC421395DA}"/>
                </a:ext>
              </a:extLst>
            </p:cNvPr>
            <p:cNvSpPr txBox="1"/>
            <p:nvPr/>
          </p:nvSpPr>
          <p:spPr>
            <a:xfrm>
              <a:off x="5155484" y="834048"/>
              <a:ext cx="16631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TLS 1.3 Handshake</a:t>
              </a:r>
              <a:endParaRPr kumimoji="1" lang="ko-KR" altLang="en-US" sz="1400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D91E50-BD4D-4640-208A-6D300D71CD12}"/>
              </a:ext>
            </a:extLst>
          </p:cNvPr>
          <p:cNvCxnSpPr>
            <a:cxnSpLocks/>
          </p:cNvCxnSpPr>
          <p:nvPr/>
        </p:nvCxnSpPr>
        <p:spPr>
          <a:xfrm>
            <a:off x="6117941" y="2400761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5B8212-8E97-23B5-3B43-E404E69E9037}"/>
              </a:ext>
            </a:extLst>
          </p:cNvPr>
          <p:cNvSpPr txBox="1"/>
          <p:nvPr/>
        </p:nvSpPr>
        <p:spPr>
          <a:xfrm>
            <a:off x="6199267" y="1745099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ClientHello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KeyShare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71E0173-4D3E-7240-E637-1597C3449886}"/>
              </a:ext>
            </a:extLst>
          </p:cNvPr>
          <p:cNvCxnSpPr>
            <a:cxnSpLocks/>
          </p:cNvCxnSpPr>
          <p:nvPr/>
        </p:nvCxnSpPr>
        <p:spPr>
          <a:xfrm flipH="1">
            <a:off x="6883658" y="3868661"/>
            <a:ext cx="26676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7770EB6-FDBB-6DE2-03F9-CBCC49D6361B}"/>
              </a:ext>
            </a:extLst>
          </p:cNvPr>
          <p:cNvSpPr txBox="1"/>
          <p:nvPr/>
        </p:nvSpPr>
        <p:spPr>
          <a:xfrm>
            <a:off x="7896757" y="2954758"/>
            <a:ext cx="1577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ServerHello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KeyShare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D9ABF5C-6B17-0DF0-D37A-E8E995D87FA8}"/>
              </a:ext>
            </a:extLst>
          </p:cNvPr>
          <p:cNvCxnSpPr>
            <a:cxnSpLocks/>
          </p:cNvCxnSpPr>
          <p:nvPr/>
        </p:nvCxnSpPr>
        <p:spPr>
          <a:xfrm>
            <a:off x="6117941" y="5091231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DCF389A-15F4-9B31-FF73-0E3354E695ED}"/>
              </a:ext>
            </a:extLst>
          </p:cNvPr>
          <p:cNvSpPr txBox="1"/>
          <p:nvPr/>
        </p:nvSpPr>
        <p:spPr>
          <a:xfrm>
            <a:off x="6199267" y="4449183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ApplicationData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6117D083-EFE8-EB2F-9F63-8E517C52B207}"/>
              </a:ext>
            </a:extLst>
          </p:cNvPr>
          <p:cNvGrpSpPr/>
          <p:nvPr/>
        </p:nvGrpSpPr>
        <p:grpSpPr>
          <a:xfrm>
            <a:off x="1428751" y="4593562"/>
            <a:ext cx="4770516" cy="646331"/>
            <a:chOff x="-505534" y="2683368"/>
            <a:chExt cx="4770516" cy="646331"/>
          </a:xfrm>
        </p:grpSpPr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5D6690A9-D4BB-08AD-228C-CC3B0D908839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>
              <a:off x="3317116" y="3006534"/>
              <a:ext cx="94786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EDBBB08-AE98-0A72-EF88-04E9974BC6FF}"/>
                </a:ext>
              </a:extLst>
            </p:cNvPr>
            <p:cNvSpPr txBox="1"/>
            <p:nvPr/>
          </p:nvSpPr>
          <p:spPr>
            <a:xfrm>
              <a:off x="-505534" y="2683368"/>
              <a:ext cx="38226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/>
                <a:t>Client encrypts the </a:t>
              </a:r>
              <a:r>
                <a:rPr kumimoji="1" lang="en-US" altLang="ko-KR" dirty="0" err="1"/>
                <a:t>ApplicationData</a:t>
              </a:r>
              <a:r>
                <a:rPr kumimoji="1" lang="en-US" altLang="ko-KR" dirty="0"/>
                <a:t> </a:t>
              </a:r>
            </a:p>
            <a:p>
              <a:pPr algn="r"/>
              <a:r>
                <a:rPr kumimoji="1" lang="en-US" altLang="ko-KR" dirty="0"/>
                <a:t>using new session key.</a:t>
              </a:r>
              <a:endParaRPr kumimoji="1" lang="ko-KR" altLang="en-US" dirty="0"/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33B0B4-2AB0-14F8-8C35-F1FF9D758520}"/>
              </a:ext>
            </a:extLst>
          </p:cNvPr>
          <p:cNvSpPr/>
          <p:nvPr/>
        </p:nvSpPr>
        <p:spPr>
          <a:xfrm>
            <a:off x="6033265" y="1775852"/>
            <a:ext cx="3610877" cy="2178527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5ACDF650-AE58-1960-5CD7-C85617EBBCA4}"/>
              </a:ext>
            </a:extLst>
          </p:cNvPr>
          <p:cNvCxnSpPr>
            <a:cxnSpLocks/>
            <a:stCxn id="25" idx="1"/>
            <a:endCxn id="30" idx="3"/>
          </p:cNvCxnSpPr>
          <p:nvPr/>
        </p:nvCxnSpPr>
        <p:spPr>
          <a:xfrm flipH="1" flipV="1">
            <a:off x="5251401" y="2865115"/>
            <a:ext cx="781864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BFE79DB-BE13-2371-A4DE-B2B63375BC1D}"/>
              </a:ext>
            </a:extLst>
          </p:cNvPr>
          <p:cNvSpPr txBox="1"/>
          <p:nvPr/>
        </p:nvSpPr>
        <p:spPr>
          <a:xfrm>
            <a:off x="1283712" y="2680449"/>
            <a:ext cx="396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/>
              <a:t>We use </a:t>
            </a:r>
            <a:r>
              <a:rPr kumimoji="1" lang="en-US" altLang="ko-KR" b="1" dirty="0"/>
              <a:t>1-RTT</a:t>
            </a:r>
            <a:r>
              <a:rPr kumimoji="1" lang="en-US" altLang="ko-KR" dirty="0"/>
              <a:t> to send application data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76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BB64C-9F37-9D00-8B65-433667CDC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42CEF-FE03-D131-632F-FFD29BC9C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0-Round Trip Time Mode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720366-0BD1-9C14-D389-94072D9C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B95B846A-F26F-0AA4-F735-077FC6B310C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404105" y="1283434"/>
            <a:ext cx="0" cy="4809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1695F104-B9A0-3837-AF31-5AEC85C7BBC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837445" y="1283434"/>
            <a:ext cx="0" cy="4809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1027D4F8-21DC-CE7B-B5F9-CCDE091183BA}"/>
              </a:ext>
            </a:extLst>
          </p:cNvPr>
          <p:cNvGrpSpPr/>
          <p:nvPr/>
        </p:nvGrpSpPr>
        <p:grpSpPr>
          <a:xfrm>
            <a:off x="4012811" y="834048"/>
            <a:ext cx="4233368" cy="449386"/>
            <a:chOff x="3881887" y="834048"/>
            <a:chExt cx="4233368" cy="4493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1BC5E8-DBC1-AB3F-57D2-CC76F527DAB5}"/>
                </a:ext>
              </a:extLst>
            </p:cNvPr>
            <p:cNvSpPr txBox="1"/>
            <p:nvPr/>
          </p:nvSpPr>
          <p:spPr>
            <a:xfrm>
              <a:off x="3881887" y="91410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Client</a:t>
              </a:r>
              <a:endParaRPr kumimoji="1"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3049AF-54D4-A405-71DC-4AB877ADC034}"/>
                </a:ext>
              </a:extLst>
            </p:cNvPr>
            <p:cNvSpPr txBox="1"/>
            <p:nvPr/>
          </p:nvSpPr>
          <p:spPr>
            <a:xfrm>
              <a:off x="7297787" y="914102"/>
              <a:ext cx="817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Server</a:t>
              </a:r>
              <a:endParaRPr kumimoji="1"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F7E4C649-443D-D11E-6C6B-7857406A8520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664474" y="1098768"/>
              <a:ext cx="26333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34197C-2381-DBFC-C2A4-4B6D39D11D03}"/>
                </a:ext>
              </a:extLst>
            </p:cNvPr>
            <p:cNvSpPr txBox="1"/>
            <p:nvPr/>
          </p:nvSpPr>
          <p:spPr>
            <a:xfrm>
              <a:off x="4890671" y="834048"/>
              <a:ext cx="2180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Handshake with </a:t>
              </a:r>
              <a:r>
                <a:rPr kumimoji="1" lang="en-US" altLang="ko-KR" sz="1400" b="1" dirty="0"/>
                <a:t>PSK only</a:t>
              </a:r>
              <a:endParaRPr kumimoji="1" lang="ko-KR" altLang="en-US" sz="1400" b="1" dirty="0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CD1ACA2-B149-25EB-0508-A7DF973771FD}"/>
              </a:ext>
            </a:extLst>
          </p:cNvPr>
          <p:cNvCxnSpPr>
            <a:cxnSpLocks/>
          </p:cNvCxnSpPr>
          <p:nvPr/>
        </p:nvCxnSpPr>
        <p:spPr>
          <a:xfrm>
            <a:off x="4404105" y="2579395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65D503E-3AA3-EAEA-F823-3A41D956D0E1}"/>
              </a:ext>
            </a:extLst>
          </p:cNvPr>
          <p:cNvSpPr txBox="1"/>
          <p:nvPr/>
        </p:nvSpPr>
        <p:spPr>
          <a:xfrm>
            <a:off x="4485431" y="1669990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ClientHello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EarlyData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7021022-D8EA-312D-832B-67DD3D17C9CE}"/>
              </a:ext>
            </a:extLst>
          </p:cNvPr>
          <p:cNvCxnSpPr>
            <a:cxnSpLocks/>
          </p:cNvCxnSpPr>
          <p:nvPr/>
        </p:nvCxnSpPr>
        <p:spPr>
          <a:xfrm flipH="1">
            <a:off x="5169822" y="3868661"/>
            <a:ext cx="26676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32BF254-ACD3-0593-896E-59D90268AF61}"/>
              </a:ext>
            </a:extLst>
          </p:cNvPr>
          <p:cNvSpPr txBox="1"/>
          <p:nvPr/>
        </p:nvSpPr>
        <p:spPr>
          <a:xfrm>
            <a:off x="6182921" y="3237019"/>
            <a:ext cx="1577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ServerHello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3E35B4-FFA1-F2B5-B1C8-47084DAEBAA6}"/>
              </a:ext>
            </a:extLst>
          </p:cNvPr>
          <p:cNvCxnSpPr>
            <a:cxnSpLocks/>
          </p:cNvCxnSpPr>
          <p:nvPr/>
        </p:nvCxnSpPr>
        <p:spPr>
          <a:xfrm>
            <a:off x="4404105" y="4826537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919A96A-4E34-5A33-4738-B477C84F8412}"/>
              </a:ext>
            </a:extLst>
          </p:cNvPr>
          <p:cNvSpPr txBox="1"/>
          <p:nvPr/>
        </p:nvSpPr>
        <p:spPr>
          <a:xfrm>
            <a:off x="4485431" y="445720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78B7054E-7B81-951D-DF83-C601CFEE4574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3503805" y="4381899"/>
            <a:ext cx="9003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43F86D2-3A6A-04D8-C5F0-D5D18300177F}"/>
              </a:ext>
            </a:extLst>
          </p:cNvPr>
          <p:cNvSpPr txBox="1"/>
          <p:nvPr/>
        </p:nvSpPr>
        <p:spPr>
          <a:xfrm>
            <a:off x="1189261" y="4197233"/>
            <a:ext cx="231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/>
              <a:t>Compute session key</a:t>
            </a:r>
            <a:endParaRPr kumimoji="1"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835731A-3DA9-F503-82AB-6BE41DA7D9C1}"/>
              </a:ext>
            </a:extLst>
          </p:cNvPr>
          <p:cNvGrpSpPr/>
          <p:nvPr/>
        </p:nvGrpSpPr>
        <p:grpSpPr>
          <a:xfrm>
            <a:off x="1212000" y="1341324"/>
            <a:ext cx="3192104" cy="646331"/>
            <a:chOff x="1106639" y="2683368"/>
            <a:chExt cx="3192104" cy="646331"/>
          </a:xfrm>
        </p:grpSpPr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2507B2DF-CABE-0FEC-8FA2-57CE20E33219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>
              <a:off x="3317116" y="3006533"/>
              <a:ext cx="981627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543B1A4-814B-3060-A647-F7F412C7C9BC}"/>
                </a:ext>
              </a:extLst>
            </p:cNvPr>
            <p:cNvSpPr txBox="1"/>
            <p:nvPr/>
          </p:nvSpPr>
          <p:spPr>
            <a:xfrm>
              <a:off x="1106639" y="2683368"/>
              <a:ext cx="22104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/>
                <a:t>Client derivates </a:t>
              </a:r>
            </a:p>
            <a:p>
              <a:pPr algn="r"/>
              <a:r>
                <a:rPr kumimoji="1" lang="en-US" altLang="ko-KR" dirty="0"/>
                <a:t>the new session key.</a:t>
              </a:r>
              <a:endParaRPr kumimoji="1" lang="ko-KR" altLang="en-US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4824108-DE2D-EB73-FB97-545407C20333}"/>
              </a:ext>
            </a:extLst>
          </p:cNvPr>
          <p:cNvGrpSpPr/>
          <p:nvPr/>
        </p:nvGrpSpPr>
        <p:grpSpPr>
          <a:xfrm>
            <a:off x="7837445" y="2487833"/>
            <a:ext cx="4129004" cy="1200329"/>
            <a:chOff x="412812" y="2617049"/>
            <a:chExt cx="4129004" cy="1200329"/>
          </a:xfrm>
        </p:grpSpPr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070DBE38-0D8A-EF65-5B9F-BEC4B3C43A9C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412812" y="3217214"/>
              <a:ext cx="51083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F3E292F-BC97-9A4D-0ABD-2097D42565AF}"/>
                </a:ext>
              </a:extLst>
            </p:cNvPr>
            <p:cNvSpPr txBox="1"/>
            <p:nvPr/>
          </p:nvSpPr>
          <p:spPr>
            <a:xfrm>
              <a:off x="923646" y="2617049"/>
              <a:ext cx="36181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The server decrypts the ticket  and </a:t>
              </a:r>
            </a:p>
            <a:p>
              <a:r>
                <a:rPr kumimoji="1" lang="en-US" altLang="ko-KR" dirty="0"/>
                <a:t>derivates the new session key.</a:t>
              </a:r>
            </a:p>
            <a:p>
              <a:r>
                <a:rPr kumimoji="1" lang="en-US" altLang="ko-KR" dirty="0"/>
                <a:t>The server decrypts the </a:t>
              </a:r>
              <a:r>
                <a:rPr kumimoji="1" lang="en-US" altLang="ko-KR" dirty="0" err="1"/>
                <a:t>EarlyData</a:t>
              </a:r>
              <a:endParaRPr kumimoji="1" lang="en-US" altLang="ko-KR" dirty="0"/>
            </a:p>
            <a:p>
              <a:r>
                <a:rPr kumimoji="1" lang="en-US" altLang="ko-KR" dirty="0"/>
                <a:t>using new session key.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2B9C319-1D0F-6A4C-19FF-C2FD6BC26E7E}"/>
              </a:ext>
            </a:extLst>
          </p:cNvPr>
          <p:cNvGrpSpPr/>
          <p:nvPr/>
        </p:nvGrpSpPr>
        <p:grpSpPr>
          <a:xfrm>
            <a:off x="913864" y="2075775"/>
            <a:ext cx="3594458" cy="646331"/>
            <a:chOff x="704285" y="2683368"/>
            <a:chExt cx="3594458" cy="646331"/>
          </a:xfrm>
        </p:grpSpPr>
        <p:cxnSp>
          <p:nvCxnSpPr>
            <p:cNvPr id="40" name="직선 연결선[R] 39">
              <a:extLst>
                <a:ext uri="{FF2B5EF4-FFF2-40B4-BE49-F238E27FC236}">
                  <a16:creationId xmlns:a16="http://schemas.microsoft.com/office/drawing/2014/main" id="{FB750C07-9FEB-B2CB-FE63-11DBCE2F6F81}"/>
                </a:ext>
              </a:extLst>
            </p:cNvPr>
            <p:cNvCxnSpPr>
              <a:cxnSpLocks/>
              <a:endCxn id="41" idx="3"/>
            </p:cNvCxnSpPr>
            <p:nvPr/>
          </p:nvCxnSpPr>
          <p:spPr>
            <a:xfrm flipH="1">
              <a:off x="3317116" y="3006533"/>
              <a:ext cx="981627" cy="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1DBA707-A8D5-8042-5AD4-0EB741D03E5F}"/>
                </a:ext>
              </a:extLst>
            </p:cNvPr>
            <p:cNvSpPr txBox="1"/>
            <p:nvPr/>
          </p:nvSpPr>
          <p:spPr>
            <a:xfrm>
              <a:off x="704285" y="2683368"/>
              <a:ext cx="26128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/>
                <a:t>Client encrypts the data </a:t>
              </a:r>
            </a:p>
            <a:p>
              <a:pPr algn="r"/>
              <a:r>
                <a:rPr kumimoji="1" lang="en-US" altLang="ko-KR" dirty="0"/>
                <a:t>using new session key.</a:t>
              </a:r>
              <a:endParaRPr kumimoji="1" lang="ko-KR" alt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9EB6E35-04D3-5CD9-872D-6C6DC9FAA8F2}"/>
              </a:ext>
            </a:extLst>
          </p:cNvPr>
          <p:cNvSpPr txBox="1"/>
          <p:nvPr/>
        </p:nvSpPr>
        <p:spPr>
          <a:xfrm>
            <a:off x="243565" y="2751190"/>
            <a:ext cx="396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>
                <a:solidFill>
                  <a:srgbClr val="FF0000"/>
                </a:solidFill>
              </a:rPr>
              <a:t>We use </a:t>
            </a:r>
            <a:r>
              <a:rPr kumimoji="1" lang="en-US" altLang="ko-KR" b="1" dirty="0">
                <a:solidFill>
                  <a:srgbClr val="FF0000"/>
                </a:solidFill>
              </a:rPr>
              <a:t>0-RTT</a:t>
            </a:r>
            <a:r>
              <a:rPr kumimoji="1" lang="en-US" altLang="ko-KR" dirty="0">
                <a:solidFill>
                  <a:srgbClr val="FF0000"/>
                </a:solidFill>
              </a:rPr>
              <a:t> to send application data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61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E70D-88A4-6E73-E2BC-7E2A38B9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Forward Secrecy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85B81D-F2FB-2F39-E8EB-F4E10EE1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9898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A2523-F887-11A6-758F-470D32BF1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4562D-B4E3-3D1A-C5C7-C260B6D8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Forward Secrecy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26094-20F6-36EE-9E00-9BCE235D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E9E4211-0620-EEE4-36E3-26D3E80A6B95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745677" y="3428999"/>
            <a:ext cx="8700646" cy="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D8B409B-EEC5-847A-7DC4-4D20EB00E1B3}"/>
              </a:ext>
            </a:extLst>
          </p:cNvPr>
          <p:cNvGrpSpPr/>
          <p:nvPr/>
        </p:nvGrpSpPr>
        <p:grpSpPr>
          <a:xfrm>
            <a:off x="2236558" y="3428999"/>
            <a:ext cx="1138453" cy="1284989"/>
            <a:chOff x="4536971" y="3886200"/>
            <a:chExt cx="1138453" cy="1284989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715AC800-DF3C-156C-9DDF-E78438E41435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104420" y="3886200"/>
              <a:ext cx="1778" cy="91565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06237B-DF82-B096-07F8-110A79099149}"/>
                </a:ext>
              </a:extLst>
            </p:cNvPr>
            <p:cNvSpPr txBox="1"/>
            <p:nvPr/>
          </p:nvSpPr>
          <p:spPr>
            <a:xfrm>
              <a:off x="4536971" y="4801857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/>
                <a:t>Session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FA695C8-08D6-4621-02F5-16A97B27FF47}"/>
              </a:ext>
            </a:extLst>
          </p:cNvPr>
          <p:cNvGrpSpPr/>
          <p:nvPr/>
        </p:nvGrpSpPr>
        <p:grpSpPr>
          <a:xfrm>
            <a:off x="4190326" y="3428999"/>
            <a:ext cx="1138453" cy="1284989"/>
            <a:chOff x="4536971" y="3886200"/>
            <a:chExt cx="1138453" cy="1284989"/>
          </a:xfrm>
        </p:grpSpPr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0A57AF58-BC1F-A2C1-8344-61837DEDD4F8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5106197" y="3886200"/>
              <a:ext cx="1" cy="91565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C1D73A-303C-330B-C526-B9ECA4316437}"/>
                </a:ext>
              </a:extLst>
            </p:cNvPr>
            <p:cNvSpPr txBox="1"/>
            <p:nvPr/>
          </p:nvSpPr>
          <p:spPr>
            <a:xfrm>
              <a:off x="4536971" y="4801857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/>
                <a:t>Session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2</a:t>
              </a:r>
              <a:endParaRPr kumimoji="1"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66A4DBD-8C13-620A-89F8-E6928AF32225}"/>
              </a:ext>
            </a:extLst>
          </p:cNvPr>
          <p:cNvGrpSpPr/>
          <p:nvPr/>
        </p:nvGrpSpPr>
        <p:grpSpPr>
          <a:xfrm>
            <a:off x="7111381" y="3425435"/>
            <a:ext cx="1138453" cy="1288553"/>
            <a:chOff x="4536971" y="3882636"/>
            <a:chExt cx="1138453" cy="1288553"/>
          </a:xfrm>
        </p:grpSpPr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130E00E8-1294-0A10-0D10-3E5BE979C0E1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5106198" y="3882636"/>
              <a:ext cx="0" cy="91922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CCF5F2-83C9-E662-A5F5-11AF9D193443}"/>
                </a:ext>
              </a:extLst>
            </p:cNvPr>
            <p:cNvSpPr txBox="1"/>
            <p:nvPr/>
          </p:nvSpPr>
          <p:spPr>
            <a:xfrm>
              <a:off x="4536971" y="4801857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/>
                <a:t>Session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3</a:t>
              </a:r>
              <a:endParaRPr kumimoji="1"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B52EF9D-8F1D-127B-2CB0-87FDC7B4D218}"/>
              </a:ext>
            </a:extLst>
          </p:cNvPr>
          <p:cNvGrpSpPr/>
          <p:nvPr/>
        </p:nvGrpSpPr>
        <p:grpSpPr>
          <a:xfrm>
            <a:off x="8740114" y="3466613"/>
            <a:ext cx="1138453" cy="1247375"/>
            <a:chOff x="4536971" y="3923814"/>
            <a:chExt cx="1138453" cy="1247375"/>
          </a:xfrm>
        </p:grpSpPr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BB0714F2-94FA-D2BF-0E55-712C9339D422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5106197" y="3923814"/>
              <a:ext cx="1" cy="8780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73E69D-3F7E-5B80-7F51-36AA8DC8E34B}"/>
                </a:ext>
              </a:extLst>
            </p:cNvPr>
            <p:cNvSpPr txBox="1"/>
            <p:nvPr/>
          </p:nvSpPr>
          <p:spPr>
            <a:xfrm>
              <a:off x="4536971" y="4801857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/>
                <a:t>Session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4</a:t>
              </a:r>
              <a:endParaRPr kumimoji="1"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C522A95-7A18-24D0-7CF1-D176D095E739}"/>
              </a:ext>
            </a:extLst>
          </p:cNvPr>
          <p:cNvSpPr txBox="1"/>
          <p:nvPr/>
        </p:nvSpPr>
        <p:spPr>
          <a:xfrm>
            <a:off x="576190" y="3244333"/>
            <a:ext cx="116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/>
              <a:t>Time</a:t>
            </a:r>
            <a:endParaRPr kumimoji="1"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B11BA25-F91D-A931-4993-C27109B5FE75}"/>
              </a:ext>
            </a:extLst>
          </p:cNvPr>
          <p:cNvGrpSpPr/>
          <p:nvPr/>
        </p:nvGrpSpPr>
        <p:grpSpPr>
          <a:xfrm>
            <a:off x="5511256" y="1731445"/>
            <a:ext cx="1169487" cy="1697554"/>
            <a:chOff x="5406797" y="1731445"/>
            <a:chExt cx="1169487" cy="16975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4D001A-E0CE-1107-D5E9-74FDDCAF0AAA}"/>
                </a:ext>
              </a:extLst>
            </p:cNvPr>
            <p:cNvSpPr txBox="1"/>
            <p:nvPr/>
          </p:nvSpPr>
          <p:spPr>
            <a:xfrm>
              <a:off x="5406797" y="1731445"/>
              <a:ext cx="116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Adversary</a:t>
              </a:r>
              <a:endParaRPr kumimoji="1" lang="ko-KR" altLang="en-US" dirty="0"/>
            </a:p>
          </p:txBody>
        </p: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DA1E3A4F-537A-31F3-6CB3-32A1A72BFD0B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H="1">
              <a:off x="5991540" y="2100777"/>
              <a:ext cx="1" cy="132822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6E9CD6A-2014-7AA5-2ED3-7246DFF24993}"/>
              </a:ext>
            </a:extLst>
          </p:cNvPr>
          <p:cNvSpPr/>
          <p:nvPr/>
        </p:nvSpPr>
        <p:spPr>
          <a:xfrm>
            <a:off x="2134427" y="4344656"/>
            <a:ext cx="3300984" cy="369332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30077B-0447-89D6-878B-74301F55E757}"/>
              </a:ext>
            </a:extLst>
          </p:cNvPr>
          <p:cNvSpPr txBox="1"/>
          <p:nvPr/>
        </p:nvSpPr>
        <p:spPr>
          <a:xfrm>
            <a:off x="6403281" y="4883849"/>
            <a:ext cx="425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In DH only mode, </a:t>
            </a:r>
          </a:p>
          <a:p>
            <a:pPr algn="ctr"/>
            <a:r>
              <a:rPr kumimoji="1" lang="en-US" altLang="ko-KR" dirty="0"/>
              <a:t>Adversary dose not know the session key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BAE31A-9781-8B36-9EDB-ED804D0F6A51}"/>
              </a:ext>
            </a:extLst>
          </p:cNvPr>
          <p:cNvSpPr/>
          <p:nvPr/>
        </p:nvSpPr>
        <p:spPr>
          <a:xfrm>
            <a:off x="6878769" y="4344656"/>
            <a:ext cx="3300984" cy="369332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60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56AAB-BD08-6C00-DC9D-F0FB87945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6A036-9789-5E9A-F14E-A76B41DDB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Forward Secrecy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E158C2-222B-A135-67B9-75ACB452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E33CCD6-49E2-8281-7585-034BA730998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745677" y="3428999"/>
            <a:ext cx="8700646" cy="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FA69817-F627-D97C-11DC-E880952D7655}"/>
              </a:ext>
            </a:extLst>
          </p:cNvPr>
          <p:cNvGrpSpPr/>
          <p:nvPr/>
        </p:nvGrpSpPr>
        <p:grpSpPr>
          <a:xfrm>
            <a:off x="2236558" y="3428999"/>
            <a:ext cx="1138453" cy="1284989"/>
            <a:chOff x="4536971" y="3886200"/>
            <a:chExt cx="1138453" cy="1284989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A8F01ABE-2CB8-A75F-2499-00E4306C95D6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5104420" y="3886200"/>
              <a:ext cx="1778" cy="91565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9C4D3F-32E7-29E6-4382-84DD383EF633}"/>
                </a:ext>
              </a:extLst>
            </p:cNvPr>
            <p:cNvSpPr txBox="1"/>
            <p:nvPr/>
          </p:nvSpPr>
          <p:spPr>
            <a:xfrm>
              <a:off x="4536971" y="4801857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/>
                <a:t>Session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4C0D025-BE73-A8BE-8D7F-631F24B78117}"/>
              </a:ext>
            </a:extLst>
          </p:cNvPr>
          <p:cNvGrpSpPr/>
          <p:nvPr/>
        </p:nvGrpSpPr>
        <p:grpSpPr>
          <a:xfrm>
            <a:off x="4190326" y="3428999"/>
            <a:ext cx="1138453" cy="1284989"/>
            <a:chOff x="4536971" y="3886200"/>
            <a:chExt cx="1138453" cy="1284989"/>
          </a:xfrm>
        </p:grpSpPr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BAE6A88A-6865-953C-4F6F-FFDAC8C5100F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5106197" y="3886200"/>
              <a:ext cx="1" cy="91565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2F5A907-5170-DD65-1D92-0832C8EF26FE}"/>
                </a:ext>
              </a:extLst>
            </p:cNvPr>
            <p:cNvSpPr txBox="1"/>
            <p:nvPr/>
          </p:nvSpPr>
          <p:spPr>
            <a:xfrm>
              <a:off x="4536971" y="4801857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/>
                <a:t>Session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2</a:t>
              </a:r>
              <a:endParaRPr kumimoji="1"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4200D04-2AAF-F36A-DE47-95C2AEE7DC91}"/>
              </a:ext>
            </a:extLst>
          </p:cNvPr>
          <p:cNvGrpSpPr/>
          <p:nvPr/>
        </p:nvGrpSpPr>
        <p:grpSpPr>
          <a:xfrm>
            <a:off x="7111381" y="3425435"/>
            <a:ext cx="1138453" cy="1288553"/>
            <a:chOff x="4536971" y="3882636"/>
            <a:chExt cx="1138453" cy="1288553"/>
          </a:xfrm>
        </p:grpSpPr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C993D2C3-E6E1-E0FD-54EF-07D6846CE58F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5106198" y="3882636"/>
              <a:ext cx="0" cy="91922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311C01-54F1-A885-74A4-C39326D2EA42}"/>
                </a:ext>
              </a:extLst>
            </p:cNvPr>
            <p:cNvSpPr txBox="1"/>
            <p:nvPr/>
          </p:nvSpPr>
          <p:spPr>
            <a:xfrm>
              <a:off x="4536971" y="4801857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/>
                <a:t>Session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3</a:t>
              </a:r>
              <a:endParaRPr kumimoji="1"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EC404B8-8BE8-603F-6BE6-E94A6EBE44B5}"/>
              </a:ext>
            </a:extLst>
          </p:cNvPr>
          <p:cNvGrpSpPr/>
          <p:nvPr/>
        </p:nvGrpSpPr>
        <p:grpSpPr>
          <a:xfrm>
            <a:off x="8740114" y="3466613"/>
            <a:ext cx="1138453" cy="1247375"/>
            <a:chOff x="4536971" y="3923814"/>
            <a:chExt cx="1138453" cy="1247375"/>
          </a:xfrm>
        </p:grpSpPr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F847B536-939A-EA7E-3E73-942A1367562F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5106197" y="3923814"/>
              <a:ext cx="1" cy="8780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828F7E-E398-AF2E-11EC-D41B32364F2A}"/>
                </a:ext>
              </a:extLst>
            </p:cNvPr>
            <p:cNvSpPr txBox="1"/>
            <p:nvPr/>
          </p:nvSpPr>
          <p:spPr>
            <a:xfrm>
              <a:off x="4536971" y="4801857"/>
              <a:ext cx="1138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/>
                <a:t>Session</a:t>
              </a:r>
              <a:r>
                <a:rPr kumimoji="1" lang="ko-KR" altLang="en-US" dirty="0"/>
                <a:t> </a:t>
              </a:r>
              <a:r>
                <a:rPr kumimoji="1" lang="en-US" altLang="ko-KR" dirty="0"/>
                <a:t>4</a:t>
              </a:r>
              <a:endParaRPr kumimoji="1"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6CDA8ED-BAFD-40B3-1392-0F70F05FE37C}"/>
              </a:ext>
            </a:extLst>
          </p:cNvPr>
          <p:cNvSpPr txBox="1"/>
          <p:nvPr/>
        </p:nvSpPr>
        <p:spPr>
          <a:xfrm>
            <a:off x="576190" y="3244333"/>
            <a:ext cx="1169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/>
              <a:t>Time</a:t>
            </a:r>
            <a:endParaRPr kumimoji="1" lang="ko-KR" altLang="en-US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B892168-923D-A399-174E-1B7EB0302F21}"/>
              </a:ext>
            </a:extLst>
          </p:cNvPr>
          <p:cNvGrpSpPr/>
          <p:nvPr/>
        </p:nvGrpSpPr>
        <p:grpSpPr>
          <a:xfrm>
            <a:off x="5511256" y="1731445"/>
            <a:ext cx="1169487" cy="1697554"/>
            <a:chOff x="5406797" y="1731445"/>
            <a:chExt cx="1169487" cy="16975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8EF6083-C245-CD2A-E356-E1976DB754D8}"/>
                </a:ext>
              </a:extLst>
            </p:cNvPr>
            <p:cNvSpPr txBox="1"/>
            <p:nvPr/>
          </p:nvSpPr>
          <p:spPr>
            <a:xfrm>
              <a:off x="5406797" y="1731445"/>
              <a:ext cx="1169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/>
                <a:t>Adversary</a:t>
              </a:r>
              <a:endParaRPr kumimoji="1" lang="ko-KR" altLang="en-US" dirty="0"/>
            </a:p>
          </p:txBody>
        </p: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9FD38CE3-B707-AAC5-365D-BBABC830564B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flipH="1">
              <a:off x="5991540" y="2100777"/>
              <a:ext cx="1" cy="132822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E9A0DD8-BCDE-47E6-A91A-F34F4C7468A4}"/>
              </a:ext>
            </a:extLst>
          </p:cNvPr>
          <p:cNvSpPr/>
          <p:nvPr/>
        </p:nvSpPr>
        <p:spPr>
          <a:xfrm>
            <a:off x="2134427" y="4344656"/>
            <a:ext cx="3300984" cy="369332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F43B718-BCAB-5C47-612E-047E8CAD16B3}"/>
              </a:ext>
            </a:extLst>
          </p:cNvPr>
          <p:cNvSpPr/>
          <p:nvPr/>
        </p:nvSpPr>
        <p:spPr>
          <a:xfrm>
            <a:off x="6878769" y="4337526"/>
            <a:ext cx="3300984" cy="36933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986CB4-9481-C132-943F-F9D752D4C034}"/>
              </a:ext>
            </a:extLst>
          </p:cNvPr>
          <p:cNvSpPr txBox="1"/>
          <p:nvPr/>
        </p:nvSpPr>
        <p:spPr>
          <a:xfrm>
            <a:off x="6403281" y="4883849"/>
            <a:ext cx="425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In PSK only mode, </a:t>
            </a:r>
          </a:p>
          <a:p>
            <a:pPr algn="ctr"/>
            <a:r>
              <a:rPr kumimoji="1" lang="en-US" altLang="ko-KR" dirty="0"/>
              <a:t>Adversary knows the session key</a:t>
            </a:r>
          </a:p>
        </p:txBody>
      </p:sp>
    </p:spTree>
    <p:extLst>
      <p:ext uri="{BB962C8B-B14F-4D97-AF65-F5344CB8AC3E}">
        <p14:creationId xmlns:p14="http://schemas.microsoft.com/office/powerpoint/2010/main" val="3760043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577B9-6C91-D589-03D8-BA62FDA0A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7D251-1F51-CDEE-4FF6-E554A1AA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Forward Secrecy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BC6471-0C31-9377-4A4A-D288E746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2B7162C-3932-7BCA-7B3D-7AEAB3D081A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632013" y="1932658"/>
            <a:ext cx="0" cy="41938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66AACF2-3163-A146-8B8F-8D37C029F7F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65353" y="1932658"/>
            <a:ext cx="0" cy="4285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265F3394-BD11-FBE6-7FF7-379128C04CEF}"/>
              </a:ext>
            </a:extLst>
          </p:cNvPr>
          <p:cNvGrpSpPr/>
          <p:nvPr/>
        </p:nvGrpSpPr>
        <p:grpSpPr>
          <a:xfrm>
            <a:off x="5240719" y="1483272"/>
            <a:ext cx="4233368" cy="449386"/>
            <a:chOff x="3881887" y="834048"/>
            <a:chExt cx="4233368" cy="4493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11516EF-B8AC-A336-870D-7E656B948DF8}"/>
                </a:ext>
              </a:extLst>
            </p:cNvPr>
            <p:cNvSpPr txBox="1"/>
            <p:nvPr/>
          </p:nvSpPr>
          <p:spPr>
            <a:xfrm>
              <a:off x="3881887" y="91410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Client</a:t>
              </a:r>
              <a:endParaRPr kumimoji="1"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096B50-06DE-DB79-986C-0F563BC8467D}"/>
                </a:ext>
              </a:extLst>
            </p:cNvPr>
            <p:cNvSpPr txBox="1"/>
            <p:nvPr/>
          </p:nvSpPr>
          <p:spPr>
            <a:xfrm>
              <a:off x="7297787" y="914102"/>
              <a:ext cx="817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Server</a:t>
              </a:r>
              <a:endParaRPr kumimoji="1"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ADD2DB4-92B1-3246-42E2-B7A65909C3D0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4664474" y="1098768"/>
              <a:ext cx="26333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2D2063-408E-498E-DE1F-4E66E55950FF}"/>
                </a:ext>
              </a:extLst>
            </p:cNvPr>
            <p:cNvSpPr txBox="1"/>
            <p:nvPr/>
          </p:nvSpPr>
          <p:spPr>
            <a:xfrm>
              <a:off x="4910653" y="834048"/>
              <a:ext cx="2043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/>
                <a:t>Subsequent Handshake</a:t>
              </a:r>
              <a:endParaRPr kumimoji="1" lang="ko-KR" altLang="en-US" sz="1400" dirty="0"/>
            </a:p>
          </p:txBody>
        </p:sp>
      </p:grp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3FF1A81-281A-D22A-318A-3FFC87784656}"/>
              </a:ext>
            </a:extLst>
          </p:cNvPr>
          <p:cNvCxnSpPr>
            <a:cxnSpLocks/>
          </p:cNvCxnSpPr>
          <p:nvPr/>
        </p:nvCxnSpPr>
        <p:spPr>
          <a:xfrm>
            <a:off x="5632013" y="3228619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565F10-1A41-A7A9-20EC-A4E8B161E5F4}"/>
              </a:ext>
            </a:extLst>
          </p:cNvPr>
          <p:cNvSpPr txBox="1"/>
          <p:nvPr/>
        </p:nvSpPr>
        <p:spPr>
          <a:xfrm>
            <a:off x="5713339" y="2019193"/>
            <a:ext cx="1577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ClientHello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KeyShare</a:t>
            </a:r>
            <a:endParaRPr kumimoji="1" lang="en-US" altLang="ko-KR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</a:p>
          <a:p>
            <a:r>
              <a:rPr kumimoji="1"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EarlyData</a:t>
            </a:r>
            <a:endParaRPr kumimoji="1" lang="ko-KR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3F9FE85-B64F-9F05-42B5-3420E37E666F}"/>
              </a:ext>
            </a:extLst>
          </p:cNvPr>
          <p:cNvCxnSpPr>
            <a:cxnSpLocks/>
          </p:cNvCxnSpPr>
          <p:nvPr/>
        </p:nvCxnSpPr>
        <p:spPr>
          <a:xfrm flipH="1">
            <a:off x="6397730" y="4517885"/>
            <a:ext cx="26676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0FEFE2-7F44-E3F2-DCDF-9445F501341A}"/>
              </a:ext>
            </a:extLst>
          </p:cNvPr>
          <p:cNvSpPr txBox="1"/>
          <p:nvPr/>
        </p:nvSpPr>
        <p:spPr>
          <a:xfrm>
            <a:off x="7410764" y="3603699"/>
            <a:ext cx="1577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ServerHello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kumimoji="1" lang="en-US" altLang="ko-KR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KeyShare</a:t>
            </a:r>
            <a:endParaRPr kumimoji="1" lang="en-US" altLang="ko-KR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70DCA1F-825C-B8FB-3B1E-40875E64DDF7}"/>
              </a:ext>
            </a:extLst>
          </p:cNvPr>
          <p:cNvCxnSpPr>
            <a:cxnSpLocks/>
          </p:cNvCxnSpPr>
          <p:nvPr/>
        </p:nvCxnSpPr>
        <p:spPr>
          <a:xfrm>
            <a:off x="5632013" y="5475761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19611F-034A-E1D7-BB9C-8E615468874F}"/>
              </a:ext>
            </a:extLst>
          </p:cNvPr>
          <p:cNvSpPr txBox="1"/>
          <p:nvPr/>
        </p:nvSpPr>
        <p:spPr>
          <a:xfrm>
            <a:off x="5713339" y="510642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8D8226-F64F-C618-84DD-140962F4BBE7}"/>
              </a:ext>
            </a:extLst>
          </p:cNvPr>
          <p:cNvSpPr/>
          <p:nvPr/>
        </p:nvSpPr>
        <p:spPr>
          <a:xfrm>
            <a:off x="4866220" y="719762"/>
            <a:ext cx="494748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DH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PSK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mode</a:t>
            </a:r>
            <a:endParaRPr kumimoji="1"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21837-B909-EA0B-6C03-A0CF61AFBD48}"/>
              </a:ext>
            </a:extLst>
          </p:cNvPr>
          <p:cNvSpPr txBox="1"/>
          <p:nvPr/>
        </p:nvSpPr>
        <p:spPr>
          <a:xfrm>
            <a:off x="1366044" y="2699657"/>
            <a:ext cx="3402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/>
              <a:t>We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protect</a:t>
            </a:r>
            <a:r>
              <a:rPr kumimoji="1" lang="ko-KR" altLang="en-US" dirty="0"/>
              <a:t> </a:t>
            </a:r>
            <a:r>
              <a:rPr kumimoji="1" lang="en-US" altLang="ko-KR" dirty="0"/>
              <a:t>the</a:t>
            </a:r>
            <a:r>
              <a:rPr kumimoji="1" lang="ko-KR" altLang="en-US" dirty="0"/>
              <a:t> </a:t>
            </a:r>
            <a:r>
              <a:rPr kumimoji="1" lang="en-US" altLang="ko-KR" dirty="0"/>
              <a:t>next</a:t>
            </a:r>
            <a:r>
              <a:rPr kumimoji="1" lang="ko-KR" altLang="en-US" dirty="0"/>
              <a:t> </a:t>
            </a:r>
            <a:r>
              <a:rPr kumimoji="1" lang="en-US" altLang="ko-KR" dirty="0"/>
              <a:t>session</a:t>
            </a:r>
            <a:r>
              <a:rPr kumimoji="1" lang="ko-KR" altLang="en-US" dirty="0"/>
              <a:t> </a:t>
            </a:r>
            <a:r>
              <a:rPr kumimoji="1" lang="en-US" altLang="ko-KR" dirty="0"/>
              <a:t>key,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algn="r"/>
            <a:r>
              <a:rPr kumimoji="1" lang="en-US" altLang="ko-KR" dirty="0"/>
              <a:t>but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EarlyData</a:t>
            </a:r>
            <a:r>
              <a:rPr kumimoji="1" lang="ko-KR" altLang="en-US" dirty="0"/>
              <a:t> </a:t>
            </a:r>
            <a:r>
              <a:rPr kumimoji="1" lang="en-US" altLang="ko-KR" dirty="0"/>
              <a:t>not</a:t>
            </a:r>
            <a:r>
              <a:rPr kumimoji="1" lang="ko-KR" altLang="en-US" dirty="0"/>
              <a:t> </a:t>
            </a:r>
            <a:r>
              <a:rPr kumimoji="1" lang="en-US" altLang="ko-KR" dirty="0"/>
              <a:t>satisfy FS.</a:t>
            </a:r>
            <a:endParaRPr kumimoji="1" lang="ko-KR" altLang="en-US" dirty="0"/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1524F6A6-2AF5-BB5C-F835-FF266A3A2D42}"/>
              </a:ext>
            </a:extLst>
          </p:cNvPr>
          <p:cNvCxnSpPr>
            <a:cxnSpLocks/>
          </p:cNvCxnSpPr>
          <p:nvPr/>
        </p:nvCxnSpPr>
        <p:spPr>
          <a:xfrm flipH="1">
            <a:off x="4749905" y="3043953"/>
            <a:ext cx="981627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92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B1BB7-5AA1-65CB-33C1-16DFCF79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References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3C359-DCED-F13E-5B19-97E0A2329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459" y="851032"/>
            <a:ext cx="11270716" cy="532593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kumimoji="1" lang="en" altLang="ko-KR" dirty="0"/>
              <a:t>Rescorla, E. (2018, August). The Transport Layer Security (TLS) Protocol Version 1.3 (RFC 8446). RFC Editor. </a:t>
            </a:r>
            <a:r>
              <a:rPr kumimoji="1" lang="en" altLang="ko-KR" dirty="0">
                <a:hlinkClick r:id="rId2"/>
              </a:rPr>
              <a:t>https://www.rfc-editor.org/info/rfc8446</a:t>
            </a:r>
            <a:endParaRPr kumimoji="1" lang="en" altLang="ko-KR" dirty="0"/>
          </a:p>
          <a:p>
            <a:pPr algn="just">
              <a:lnSpc>
                <a:spcPct val="100000"/>
              </a:lnSpc>
            </a:pPr>
            <a:r>
              <a:rPr kumimoji="1" lang="en" altLang="ko-KR" dirty="0"/>
              <a:t>Günther, F., Hale, B., Jager, T., &amp; Lauer, S. (2017). 0-RTT key exchange with full forward secrecy. In J.-S. </a:t>
            </a:r>
            <a:r>
              <a:rPr kumimoji="1" lang="en" altLang="ko-KR" dirty="0" err="1"/>
              <a:t>Coron</a:t>
            </a:r>
            <a:r>
              <a:rPr kumimoji="1" lang="en" altLang="ko-KR" dirty="0"/>
              <a:t> &amp; J. B. Nielsen (Eds.), Advances in Cryptology – EUROCRYPT 2017 (pp. 519–548). Springer International Publishing. https://</a:t>
            </a:r>
            <a:r>
              <a:rPr kumimoji="1" lang="en" altLang="ko-KR" dirty="0" err="1"/>
              <a:t>doi.org</a:t>
            </a:r>
            <a:r>
              <a:rPr kumimoji="1" lang="en" altLang="ko-KR" dirty="0"/>
              <a:t>/10.1007/978-3-319-56617-7_18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5A246B-497C-E8CA-8D9E-6A6FCE92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2701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CD6BE-BC7F-EBBE-CDB5-277113C1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Table of Contents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43E5E0-69A0-9CAE-9BA2-92FEA5439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b="1" dirty="0"/>
              <a:t>TLS 1.3 Handshake Protocol</a:t>
            </a:r>
          </a:p>
          <a:p>
            <a:r>
              <a:rPr kumimoji="1" lang="en-US" altLang="ko-KR" b="1" dirty="0"/>
              <a:t>0-Round Trip Time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Mode</a:t>
            </a:r>
          </a:p>
          <a:p>
            <a:r>
              <a:rPr kumimoji="1" lang="en-US" altLang="ko-KR" b="1" dirty="0"/>
              <a:t>Forward Secrecy</a:t>
            </a:r>
          </a:p>
          <a:p>
            <a:r>
              <a:rPr kumimoji="1" lang="en-US" altLang="ko-KR" b="1" dirty="0"/>
              <a:t>Replay Attack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A3E558-3FED-AD79-4D72-1E9A0B43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313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4EA73-0B01-C8B4-6D5D-E7F40D74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/>
              <a:t>TLS 1.3 Handshake Protocol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07020C-39A2-2036-E335-6191E6C1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519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E1500-64EB-0E68-CD56-4A82DBCBC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EFA26-AD0E-863B-8021-AD12F4F9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TLS 1.3 Handshake Protocol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882CB-409A-10FB-2529-AE7B86A4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C60BCB1-E84E-E151-6FB3-A633DA082DAD}"/>
              </a:ext>
            </a:extLst>
          </p:cNvPr>
          <p:cNvGrpSpPr/>
          <p:nvPr/>
        </p:nvGrpSpPr>
        <p:grpSpPr>
          <a:xfrm>
            <a:off x="2678651" y="2935543"/>
            <a:ext cx="6834698" cy="883383"/>
            <a:chOff x="1816129" y="2935543"/>
            <a:chExt cx="6834698" cy="8833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475BC7-6E3B-C3F3-A88E-7B3744DC4024}"/>
                </a:ext>
              </a:extLst>
            </p:cNvPr>
            <p:cNvSpPr txBox="1"/>
            <p:nvPr/>
          </p:nvSpPr>
          <p:spPr>
            <a:xfrm>
              <a:off x="1816129" y="3198167"/>
              <a:ext cx="982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>
                  <a:ea typeface="NanumGothic" panose="020D0604000000000000" pitchFamily="34" charset="-127"/>
                </a:rPr>
                <a:t>Client</a:t>
              </a:r>
              <a:endParaRPr kumimoji="1" lang="ko-KR" altLang="en-US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4A34E6-D241-497E-A220-0D58652DA7D9}"/>
                </a:ext>
              </a:extLst>
            </p:cNvPr>
            <p:cNvSpPr txBox="1"/>
            <p:nvPr/>
          </p:nvSpPr>
          <p:spPr>
            <a:xfrm>
              <a:off x="7621314" y="3198168"/>
              <a:ext cx="10295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>
                  <a:ea typeface="NanumGothic" panose="020D0604000000000000" pitchFamily="34" charset="-127"/>
                </a:rPr>
                <a:t>Server</a:t>
              </a:r>
              <a:endParaRPr kumimoji="1" lang="ko-KR" altLang="en-US" sz="2400" dirty="0"/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1BBF6BF3-2DA1-974B-5FEE-91DBDF2188ED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2799090" y="3429000"/>
              <a:ext cx="4822224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8B16523-3FA9-36AF-BEF6-7BFBCD987094}"/>
                </a:ext>
              </a:extLst>
            </p:cNvPr>
            <p:cNvSpPr txBox="1"/>
            <p:nvPr/>
          </p:nvSpPr>
          <p:spPr>
            <a:xfrm>
              <a:off x="3287720" y="2935543"/>
              <a:ext cx="3891515" cy="8833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ko-KR" dirty="0"/>
                <a:t>Goal of TLS(Transport Layer Security):</a:t>
              </a:r>
            </a:p>
            <a:p>
              <a:pPr algn="ctr">
                <a:lnSpc>
                  <a:spcPct val="150000"/>
                </a:lnSpc>
              </a:pPr>
              <a:r>
                <a:rPr kumimoji="1" lang="en-US" altLang="ko-KR" dirty="0"/>
                <a:t>Provide secure channel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685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3565F-98A0-6D0B-928C-FC00913D9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1B09C-396A-B3E7-D2B6-BC4C5B5D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TLS 1.3 Handshake Protocol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33D807-7D2A-967F-3073-2CA4D1E0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FC739-C505-FFF1-00F3-5091AD36812B}"/>
              </a:ext>
            </a:extLst>
          </p:cNvPr>
          <p:cNvSpPr txBox="1"/>
          <p:nvPr/>
        </p:nvSpPr>
        <p:spPr>
          <a:xfrm>
            <a:off x="2740125" y="3198167"/>
            <a:ext cx="6537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ea typeface="NanumGothic" panose="020D0604000000000000" pitchFamily="34" charset="-127"/>
              </a:rPr>
              <a:t>TLS:    Handshake Protocol  +  Record Protocol</a:t>
            </a:r>
            <a:endParaRPr kumimoji="1"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C7C2C0-5FCB-173F-891E-85F2539CDEEC}"/>
              </a:ext>
            </a:extLst>
          </p:cNvPr>
          <p:cNvSpPr txBox="1"/>
          <p:nvPr/>
        </p:nvSpPr>
        <p:spPr>
          <a:xfrm>
            <a:off x="2444436" y="4583286"/>
            <a:ext cx="5097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“</a:t>
            </a:r>
            <a:r>
              <a:rPr kumimoji="1" lang="ko-KR" altLang="en-US" dirty="0"/>
              <a:t> </a:t>
            </a:r>
            <a:r>
              <a:rPr kumimoji="1" lang="en-US" altLang="ko-KR" dirty="0"/>
              <a:t>The handshake protocol is used to negotiate the security parameters</a:t>
            </a:r>
            <a:r>
              <a:rPr kumimoji="1" lang="ko-KR" altLang="en-US" dirty="0"/>
              <a:t> </a:t>
            </a:r>
            <a:r>
              <a:rPr kumimoji="1" lang="en-US" altLang="ko-KR" dirty="0"/>
              <a:t>of a connection.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</a:t>
            </a:r>
            <a:endParaRPr kumimoji="1" lang="ko-KR" altLang="en-US" dirty="0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6C7E00FE-2BD6-0BF7-4EA4-25041431F31A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992987" y="3686992"/>
            <a:ext cx="0" cy="8962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D70F61-DB44-B91B-C159-634E0DBD39D5}"/>
              </a:ext>
            </a:extLst>
          </p:cNvPr>
          <p:cNvSpPr txBox="1"/>
          <p:nvPr/>
        </p:nvSpPr>
        <p:spPr>
          <a:xfrm>
            <a:off x="4992986" y="1388244"/>
            <a:ext cx="56750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“</a:t>
            </a:r>
            <a:r>
              <a:rPr kumimoji="1" lang="ko-KR" altLang="en-US" dirty="0"/>
              <a:t> </a:t>
            </a:r>
            <a:r>
              <a:rPr kumimoji="1" lang="en-US" altLang="ko-KR" dirty="0"/>
              <a:t>record protocol takes messages to be transmitted, fragments</a:t>
            </a:r>
            <a:r>
              <a:rPr kumimoji="1" lang="ko-KR" altLang="en-US" dirty="0"/>
              <a:t> </a:t>
            </a:r>
            <a:r>
              <a:rPr kumimoji="1" lang="en-US" altLang="ko-KR" dirty="0"/>
              <a:t>the data into manageable blocks, 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protects the records, and transmits</a:t>
            </a:r>
            <a:r>
              <a:rPr kumimoji="1" lang="ko-KR" altLang="en-US" dirty="0"/>
              <a:t> </a:t>
            </a:r>
            <a:r>
              <a:rPr kumimoji="1" lang="en-US" altLang="ko-KR" dirty="0"/>
              <a:t>the result.</a:t>
            </a:r>
            <a:r>
              <a:rPr kumimoji="1" lang="ko-KR" altLang="en-US" dirty="0"/>
              <a:t> </a:t>
            </a:r>
            <a:r>
              <a:rPr kumimoji="1" lang="en-US" altLang="ko-KR" dirty="0"/>
              <a:t>”</a:t>
            </a:r>
            <a:endParaRPr kumimoji="1" lang="ko-KR" altLang="en-US" dirty="0"/>
          </a:p>
        </p:txBody>
      </p: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A4A87B80-615E-BECD-4B94-A5CAFF3DB23A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7830493" y="2311574"/>
            <a:ext cx="0" cy="85943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81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8D87E-AB5A-9D7E-5B23-3A485F67A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27009-171A-011C-B48E-0F2FC2FF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TLS 1.3 Handshake Protocol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7636CC-9B9D-9652-3D4D-188E3388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805D59E-B500-AE28-40EF-F864D317AAB4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07802" y="1283434"/>
            <a:ext cx="0" cy="4809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02386DE-AD4B-A39F-71DB-9275AD004E9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941142" y="1283434"/>
            <a:ext cx="0" cy="4809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87E03B-A67E-1C1E-2825-805A1459030E}"/>
              </a:ext>
            </a:extLst>
          </p:cNvPr>
          <p:cNvGrpSpPr/>
          <p:nvPr/>
        </p:nvGrpSpPr>
        <p:grpSpPr>
          <a:xfrm>
            <a:off x="4116508" y="834048"/>
            <a:ext cx="4233368" cy="449386"/>
            <a:chOff x="3881887" y="834048"/>
            <a:chExt cx="4233368" cy="449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37EA76-EC05-E418-36A4-611908DA6EAC}"/>
                </a:ext>
              </a:extLst>
            </p:cNvPr>
            <p:cNvSpPr txBox="1"/>
            <p:nvPr/>
          </p:nvSpPr>
          <p:spPr>
            <a:xfrm>
              <a:off x="3881887" y="91410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Client</a:t>
              </a:r>
              <a:endParaRPr kumimoji="1"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3B901C-63BE-429B-5C54-DED487DFB3E8}"/>
                </a:ext>
              </a:extLst>
            </p:cNvPr>
            <p:cNvSpPr txBox="1"/>
            <p:nvPr/>
          </p:nvSpPr>
          <p:spPr>
            <a:xfrm>
              <a:off x="7297787" y="914102"/>
              <a:ext cx="817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Server</a:t>
              </a:r>
              <a:endParaRPr kumimoji="1" lang="ko-KR" altLang="en-US" dirty="0"/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3CB1273F-C903-7448-91FF-958381D38B95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664474" y="1098768"/>
              <a:ext cx="26333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A633A6-1A59-F2A7-57A7-6C287C8245D0}"/>
                </a:ext>
              </a:extLst>
            </p:cNvPr>
            <p:cNvSpPr txBox="1"/>
            <p:nvPr/>
          </p:nvSpPr>
          <p:spPr>
            <a:xfrm>
              <a:off x="5155484" y="834048"/>
              <a:ext cx="16631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/>
                <a:t>TLS 1.3 Handshake</a:t>
              </a:r>
              <a:endParaRPr kumimoji="1" lang="ko-KR" altLang="en-US" sz="1400" dirty="0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A555F35-DBE0-589F-9290-46659C7AD19E}"/>
              </a:ext>
            </a:extLst>
          </p:cNvPr>
          <p:cNvCxnSpPr>
            <a:cxnSpLocks/>
          </p:cNvCxnSpPr>
          <p:nvPr/>
        </p:nvCxnSpPr>
        <p:spPr>
          <a:xfrm>
            <a:off x="4507802" y="2400761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939F93-1655-7012-A910-99D434A94E43}"/>
              </a:ext>
            </a:extLst>
          </p:cNvPr>
          <p:cNvSpPr txBox="1"/>
          <p:nvPr/>
        </p:nvSpPr>
        <p:spPr>
          <a:xfrm>
            <a:off x="4589128" y="1745099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ClientHello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KeyShare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1E43723-92C7-2E27-2920-B019BC2FBAF3}"/>
              </a:ext>
            </a:extLst>
          </p:cNvPr>
          <p:cNvCxnSpPr>
            <a:cxnSpLocks/>
          </p:cNvCxnSpPr>
          <p:nvPr/>
        </p:nvCxnSpPr>
        <p:spPr>
          <a:xfrm flipH="1">
            <a:off x="5273519" y="3868661"/>
            <a:ext cx="26676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B4B762-6920-22CB-47AE-DF4A3C9B1DEE}"/>
              </a:ext>
            </a:extLst>
          </p:cNvPr>
          <p:cNvSpPr txBox="1"/>
          <p:nvPr/>
        </p:nvSpPr>
        <p:spPr>
          <a:xfrm>
            <a:off x="6286618" y="2954758"/>
            <a:ext cx="1577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ServerHello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KeyShare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529DA7E-5189-69AE-F93F-A11A7E682489}"/>
              </a:ext>
            </a:extLst>
          </p:cNvPr>
          <p:cNvCxnSpPr>
            <a:cxnSpLocks/>
          </p:cNvCxnSpPr>
          <p:nvPr/>
        </p:nvCxnSpPr>
        <p:spPr>
          <a:xfrm>
            <a:off x="4507802" y="4826537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21E7246-7A44-6F03-54D3-F7D578854681}"/>
              </a:ext>
            </a:extLst>
          </p:cNvPr>
          <p:cNvSpPr txBox="1"/>
          <p:nvPr/>
        </p:nvSpPr>
        <p:spPr>
          <a:xfrm>
            <a:off x="4589128" y="445720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4D8A7F95-D691-1916-6675-8773E982C1E7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3607502" y="4381899"/>
            <a:ext cx="9003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FE46F50-0CE4-491C-073F-17644F7844B8}"/>
              </a:ext>
            </a:extLst>
          </p:cNvPr>
          <p:cNvSpPr txBox="1"/>
          <p:nvPr/>
        </p:nvSpPr>
        <p:spPr>
          <a:xfrm>
            <a:off x="1292958" y="4197233"/>
            <a:ext cx="231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/>
              <a:t>Compute session key</a:t>
            </a:r>
            <a:endParaRPr kumimoji="1"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04A0EA-435E-D8CE-4E80-21A78D62239B}"/>
              </a:ext>
            </a:extLst>
          </p:cNvPr>
          <p:cNvGrpSpPr/>
          <p:nvPr/>
        </p:nvGrpSpPr>
        <p:grpSpPr>
          <a:xfrm>
            <a:off x="1045517" y="2045354"/>
            <a:ext cx="3611324" cy="369332"/>
            <a:chOff x="755132" y="2683368"/>
            <a:chExt cx="3611324" cy="369332"/>
          </a:xfrm>
        </p:grpSpPr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75948879-E258-A6A5-C818-3C81EFE68A79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3317116" y="2868034"/>
              <a:ext cx="104934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53FFCB-F129-F1E7-964D-7BC888E2B732}"/>
                </a:ext>
              </a:extLst>
            </p:cNvPr>
            <p:cNvSpPr txBox="1"/>
            <p:nvPr/>
          </p:nvSpPr>
          <p:spPr>
            <a:xfrm>
              <a:off x="755132" y="2683368"/>
              <a:ext cx="25619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/>
                <a:t>Send Client’s Public Key</a:t>
              </a:r>
              <a:endParaRPr kumimoji="1"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82D6DB1-7A62-23CE-52B2-A7D88566AB11}"/>
              </a:ext>
            </a:extLst>
          </p:cNvPr>
          <p:cNvGrpSpPr/>
          <p:nvPr/>
        </p:nvGrpSpPr>
        <p:grpSpPr>
          <a:xfrm>
            <a:off x="7807731" y="3098136"/>
            <a:ext cx="3690749" cy="646331"/>
            <a:chOff x="279401" y="2617049"/>
            <a:chExt cx="3690749" cy="646331"/>
          </a:xfrm>
        </p:grpSpPr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2E800D0C-F441-58EB-A2DA-3BBE62544F2F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279401" y="2940215"/>
              <a:ext cx="108926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D6367E-C61A-B532-141B-EE0289B73F35}"/>
                </a:ext>
              </a:extLst>
            </p:cNvPr>
            <p:cNvSpPr txBox="1"/>
            <p:nvPr/>
          </p:nvSpPr>
          <p:spPr>
            <a:xfrm>
              <a:off x="1368669" y="2617049"/>
              <a:ext cx="26014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Send Server’s Public Key</a:t>
              </a:r>
              <a:endParaRPr kumimoji="1" lang="en-US" altLang="ko-KR" b="0" dirty="0"/>
            </a:p>
            <a:p>
              <a:r>
                <a:rPr kumimoji="1" lang="en-US" altLang="ko-KR" dirty="0"/>
                <a:t>Compute session key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218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0D4B4-D53E-D589-5F8B-E6360357F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0529D-8C25-58B3-3F98-5C041A97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TLS 1.3 Handshake Protocol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F7D838-FF9A-6766-0C42-4823DEA1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6CF653B-3413-368E-9ECE-223731540542}"/>
              </a:ext>
            </a:extLst>
          </p:cNvPr>
          <p:cNvGrpSpPr/>
          <p:nvPr/>
        </p:nvGrpSpPr>
        <p:grpSpPr>
          <a:xfrm>
            <a:off x="1053268" y="1282104"/>
            <a:ext cx="4233368" cy="5258842"/>
            <a:chOff x="4116508" y="834048"/>
            <a:chExt cx="4233368" cy="5258842"/>
          </a:xfrm>
        </p:grpSpPr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258057F1-D2BA-F07F-AEB4-03900231E56A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4507802" y="1283434"/>
              <a:ext cx="0" cy="4809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126D9333-4B4E-6416-EC8B-D560D113152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941142" y="1283434"/>
              <a:ext cx="0" cy="4809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D23CC989-3A1C-9DD2-CB7C-C087D193EF5C}"/>
                </a:ext>
              </a:extLst>
            </p:cNvPr>
            <p:cNvGrpSpPr/>
            <p:nvPr/>
          </p:nvGrpSpPr>
          <p:grpSpPr>
            <a:xfrm>
              <a:off x="4116508" y="834048"/>
              <a:ext cx="4233368" cy="449386"/>
              <a:chOff x="3881887" y="834048"/>
              <a:chExt cx="4233368" cy="44938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709CAE-7191-00B6-42FA-DEFAA6F22CA0}"/>
                  </a:ext>
                </a:extLst>
              </p:cNvPr>
              <p:cNvSpPr txBox="1"/>
              <p:nvPr/>
            </p:nvSpPr>
            <p:spPr>
              <a:xfrm>
                <a:off x="3881887" y="914102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ea typeface="NanumGothic" panose="020D0604000000000000" pitchFamily="34" charset="-127"/>
                  </a:rPr>
                  <a:t>Client</a:t>
                </a:r>
                <a:endParaRPr kumimoji="1" lang="ko-KR" alt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78B7C9-8DA7-AE39-42F7-B0E076C674FB}"/>
                  </a:ext>
                </a:extLst>
              </p:cNvPr>
              <p:cNvSpPr txBox="1"/>
              <p:nvPr/>
            </p:nvSpPr>
            <p:spPr>
              <a:xfrm>
                <a:off x="7297787" y="914102"/>
                <a:ext cx="817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ea typeface="NanumGothic" panose="020D0604000000000000" pitchFamily="34" charset="-127"/>
                  </a:rPr>
                  <a:t>Server</a:t>
                </a:r>
                <a:endParaRPr kumimoji="1" lang="ko-KR" altLang="en-US" dirty="0"/>
              </a:p>
            </p:txBody>
          </p:sp>
          <p:cxnSp>
            <p:nvCxnSpPr>
              <p:cNvPr id="3" name="직선 화살표 연결선 2">
                <a:extLst>
                  <a:ext uri="{FF2B5EF4-FFF2-40B4-BE49-F238E27FC236}">
                    <a16:creationId xmlns:a16="http://schemas.microsoft.com/office/drawing/2014/main" id="{D166F433-0C19-0A71-7A38-8E71A39758AD}"/>
                  </a:ext>
                </a:extLst>
              </p:cNvPr>
              <p:cNvCxnSpPr>
                <a:cxnSpLocks/>
                <a:stCxn id="5" idx="3"/>
                <a:endCxn id="6" idx="1"/>
              </p:cNvCxnSpPr>
              <p:nvPr/>
            </p:nvCxnSpPr>
            <p:spPr>
              <a:xfrm>
                <a:off x="4664474" y="1098768"/>
                <a:ext cx="263331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AE9CBC-9CCD-9A5C-D077-DAF4E00D9099}"/>
                  </a:ext>
                </a:extLst>
              </p:cNvPr>
              <p:cNvSpPr txBox="1"/>
              <p:nvPr/>
            </p:nvSpPr>
            <p:spPr>
              <a:xfrm>
                <a:off x="5218001" y="834048"/>
                <a:ext cx="15381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400" dirty="0"/>
                  <a:t>Initial Handshake</a:t>
                </a:r>
                <a:endParaRPr kumimoji="1" lang="ko-KR" altLang="en-US" sz="1400" dirty="0"/>
              </a:p>
            </p:txBody>
          </p:sp>
        </p:grp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D44D9A8-343C-40AC-2BAC-C1C320BE20BF}"/>
                </a:ext>
              </a:extLst>
            </p:cNvPr>
            <p:cNvCxnSpPr>
              <a:cxnSpLocks/>
            </p:cNvCxnSpPr>
            <p:nvPr/>
          </p:nvCxnSpPr>
          <p:spPr>
            <a:xfrm>
              <a:off x="4507802" y="2400761"/>
              <a:ext cx="2602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AF8C62-DE54-9B1D-41F6-2D5EC12BD6D5}"/>
                </a:ext>
              </a:extLst>
            </p:cNvPr>
            <p:cNvSpPr txBox="1"/>
            <p:nvPr/>
          </p:nvSpPr>
          <p:spPr>
            <a:xfrm>
              <a:off x="4589128" y="1745099"/>
              <a:ext cx="15776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ClientHello</a:t>
              </a:r>
              <a:endPara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ko-KR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KeyShare</a:t>
              </a:r>
              <a:endPara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2035BA7-AB74-5B1F-E254-D8022F9DDA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3519" y="3868661"/>
              <a:ext cx="26676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AF899A-6A5D-54E9-E6A3-94AC9B6170FA}"/>
                </a:ext>
              </a:extLst>
            </p:cNvPr>
            <p:cNvSpPr txBox="1"/>
            <p:nvPr/>
          </p:nvSpPr>
          <p:spPr>
            <a:xfrm>
              <a:off x="6286618" y="2954758"/>
              <a:ext cx="15776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ServerHello</a:t>
              </a:r>
              <a:endPara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r"/>
              <a:r>
                <a:rPr kumimoji="1" lang="en-US" altLang="ko-KR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KeyShare</a:t>
              </a:r>
              <a:endPara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r"/>
              <a:r>
                <a:rPr kumimoji="1" lang="en-US" altLang="ko-KR" dirty="0">
                  <a:latin typeface="Consolas" panose="020B0609020204030204" pitchFamily="49" charset="0"/>
                  <a:cs typeface="Consolas" panose="020B0609020204030204" pitchFamily="49" charset="0"/>
                </a:rPr>
                <a:t>Finished</a:t>
              </a:r>
              <a:endPara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FD6E863-9254-D967-549D-4C66EA1F5D1C}"/>
                </a:ext>
              </a:extLst>
            </p:cNvPr>
            <p:cNvCxnSpPr>
              <a:cxnSpLocks/>
            </p:cNvCxnSpPr>
            <p:nvPr/>
          </p:nvCxnSpPr>
          <p:spPr>
            <a:xfrm>
              <a:off x="4507802" y="4826537"/>
              <a:ext cx="2602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D88431-8224-9592-6DB9-C159E98CD222}"/>
                </a:ext>
              </a:extLst>
            </p:cNvPr>
            <p:cNvSpPr txBox="1"/>
            <p:nvPr/>
          </p:nvSpPr>
          <p:spPr>
            <a:xfrm>
              <a:off x="4589128" y="445720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Consolas" panose="020B0609020204030204" pitchFamily="49" charset="0"/>
                  <a:cs typeface="Consolas" panose="020B0609020204030204" pitchFamily="49" charset="0"/>
                </a:rPr>
                <a:t>Finished</a:t>
              </a:r>
              <a:endPara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5B18C50-72EA-34B4-658D-1B3801327BC1}"/>
              </a:ext>
            </a:extLst>
          </p:cNvPr>
          <p:cNvGrpSpPr/>
          <p:nvPr/>
        </p:nvGrpSpPr>
        <p:grpSpPr>
          <a:xfrm>
            <a:off x="6701495" y="1282104"/>
            <a:ext cx="4233368" cy="5258842"/>
            <a:chOff x="4116508" y="834048"/>
            <a:chExt cx="4233368" cy="5258842"/>
          </a:xfrm>
        </p:grpSpPr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9220D140-784A-BD1F-72D9-65532C42057B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4507802" y="1283434"/>
              <a:ext cx="0" cy="4809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[R] 22">
              <a:extLst>
                <a:ext uri="{FF2B5EF4-FFF2-40B4-BE49-F238E27FC236}">
                  <a16:creationId xmlns:a16="http://schemas.microsoft.com/office/drawing/2014/main" id="{CDD1A66C-8F48-0C2C-55BB-27C5084EDC1F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7941142" y="1283434"/>
              <a:ext cx="0" cy="48094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DFECC122-9DAA-9498-9108-12409DB65715}"/>
                </a:ext>
              </a:extLst>
            </p:cNvPr>
            <p:cNvGrpSpPr/>
            <p:nvPr/>
          </p:nvGrpSpPr>
          <p:grpSpPr>
            <a:xfrm>
              <a:off x="4116508" y="834048"/>
              <a:ext cx="4233368" cy="449386"/>
              <a:chOff x="3881887" y="834048"/>
              <a:chExt cx="4233368" cy="44938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30EB19-D95D-CB6B-EFC5-1230F9FB0DE7}"/>
                  </a:ext>
                </a:extLst>
              </p:cNvPr>
              <p:cNvSpPr txBox="1"/>
              <p:nvPr/>
            </p:nvSpPr>
            <p:spPr>
              <a:xfrm>
                <a:off x="3881887" y="914102"/>
                <a:ext cx="7825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ea typeface="NanumGothic" panose="020D0604000000000000" pitchFamily="34" charset="-127"/>
                  </a:rPr>
                  <a:t>Client</a:t>
                </a:r>
                <a:endParaRPr kumimoji="1" lang="ko-KR" alt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632631-FC4D-205A-DE3F-0A21E0502240}"/>
                  </a:ext>
                </a:extLst>
              </p:cNvPr>
              <p:cNvSpPr txBox="1"/>
              <p:nvPr/>
            </p:nvSpPr>
            <p:spPr>
              <a:xfrm>
                <a:off x="7297787" y="914102"/>
                <a:ext cx="817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dirty="0">
                    <a:ea typeface="NanumGothic" panose="020D0604000000000000" pitchFamily="34" charset="-127"/>
                  </a:rPr>
                  <a:t>Server</a:t>
                </a:r>
                <a:endParaRPr kumimoji="1" lang="ko-KR" altLang="en-US" dirty="0"/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278AA583-4912-1FC6-7970-4F1A5708B7B8}"/>
                  </a:ext>
                </a:extLst>
              </p:cNvPr>
              <p:cNvCxnSpPr>
                <a:cxnSpLocks/>
                <a:stCxn id="37" idx="3"/>
                <a:endCxn id="38" idx="1"/>
              </p:cNvCxnSpPr>
              <p:nvPr/>
            </p:nvCxnSpPr>
            <p:spPr>
              <a:xfrm>
                <a:off x="4664474" y="1098768"/>
                <a:ext cx="263331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AF65F9-6834-85DE-2675-BFA5136C97ED}"/>
                  </a:ext>
                </a:extLst>
              </p:cNvPr>
              <p:cNvSpPr txBox="1"/>
              <p:nvPr/>
            </p:nvSpPr>
            <p:spPr>
              <a:xfrm>
                <a:off x="4965528" y="834048"/>
                <a:ext cx="20430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400" dirty="0"/>
                  <a:t>Subsequent Handshake</a:t>
                </a:r>
                <a:endParaRPr kumimoji="1" lang="ko-KR" altLang="en-US" sz="1400" dirty="0"/>
              </a:p>
            </p:txBody>
          </p:sp>
        </p:grp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71504F2-1C8B-BF41-21D1-D16D6485A9C2}"/>
                </a:ext>
              </a:extLst>
            </p:cNvPr>
            <p:cNvCxnSpPr>
              <a:cxnSpLocks/>
            </p:cNvCxnSpPr>
            <p:nvPr/>
          </p:nvCxnSpPr>
          <p:spPr>
            <a:xfrm>
              <a:off x="4507802" y="2400761"/>
              <a:ext cx="2602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338EAD-0FD2-3FD2-B54B-A165363DE929}"/>
                </a:ext>
              </a:extLst>
            </p:cNvPr>
            <p:cNvSpPr txBox="1"/>
            <p:nvPr/>
          </p:nvSpPr>
          <p:spPr>
            <a:xfrm>
              <a:off x="4589128" y="1745099"/>
              <a:ext cx="15776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ClientHello</a:t>
              </a:r>
              <a:endPara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kumimoji="1" lang="en-US" altLang="ko-KR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KeyShare</a:t>
              </a:r>
              <a:endPara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382B547-2295-598F-66DF-99B69D2EF9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3519" y="3868661"/>
              <a:ext cx="26676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982FD16-691F-EC81-AC0C-FAF2050A30B3}"/>
                </a:ext>
              </a:extLst>
            </p:cNvPr>
            <p:cNvSpPr txBox="1"/>
            <p:nvPr/>
          </p:nvSpPr>
          <p:spPr>
            <a:xfrm>
              <a:off x="6286618" y="2954758"/>
              <a:ext cx="157767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ko-KR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ServerHello</a:t>
              </a:r>
              <a:endPara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r"/>
              <a:r>
                <a:rPr kumimoji="1" lang="en-US" altLang="ko-KR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KeyShare</a:t>
              </a:r>
              <a:endPara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algn="r"/>
              <a:r>
                <a:rPr kumimoji="1" lang="en-US" altLang="ko-KR" dirty="0">
                  <a:latin typeface="Consolas" panose="020B0609020204030204" pitchFamily="49" charset="0"/>
                  <a:cs typeface="Consolas" panose="020B0609020204030204" pitchFamily="49" charset="0"/>
                </a:rPr>
                <a:t>Finished</a:t>
              </a:r>
              <a:endPara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4C39CD3-E4CD-C306-9891-F5F9F2E2E6DE}"/>
                </a:ext>
              </a:extLst>
            </p:cNvPr>
            <p:cNvCxnSpPr>
              <a:cxnSpLocks/>
            </p:cNvCxnSpPr>
            <p:nvPr/>
          </p:nvCxnSpPr>
          <p:spPr>
            <a:xfrm>
              <a:off x="4507802" y="4826537"/>
              <a:ext cx="26020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84EA0E8-1E13-6567-4BF1-9B43DE76D396}"/>
                </a:ext>
              </a:extLst>
            </p:cNvPr>
            <p:cNvSpPr txBox="1"/>
            <p:nvPr/>
          </p:nvSpPr>
          <p:spPr>
            <a:xfrm>
              <a:off x="4589128" y="445720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latin typeface="Consolas" panose="020B0609020204030204" pitchFamily="49" charset="0"/>
                  <a:cs typeface="Consolas" panose="020B0609020204030204" pitchFamily="49" charset="0"/>
                </a:rPr>
                <a:t>Finished</a:t>
              </a:r>
              <a:endParaRPr kumimoji="1" lang="ko-KR" alt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CDEE4B-A97E-8D32-6B71-2EB73A024193}"/>
              </a:ext>
            </a:extLst>
          </p:cNvPr>
          <p:cNvSpPr/>
          <p:nvPr/>
        </p:nvSpPr>
        <p:spPr>
          <a:xfrm>
            <a:off x="3498370" y="737355"/>
            <a:ext cx="494748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Diffie-Hellman(DH) only mode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004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9799B-4DED-E8ED-E2A7-A39F58853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B0A3C-4FA3-1733-FCF4-DF08A0E1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dirty="0"/>
              <a:t>TLS 1.3 Handshake Protocol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44B799-EEB6-875F-DDF7-ED837F64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F7F1D3A8-2A9F-D1EA-D70B-257B3AE265A7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1444090" y="1713202"/>
            <a:ext cx="0" cy="4809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9DD1EDEA-076E-2789-4E6F-330864E49874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4877430" y="1713202"/>
            <a:ext cx="0" cy="4809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91A8745-4264-A163-D395-8DE0011DF6A4}"/>
              </a:ext>
            </a:extLst>
          </p:cNvPr>
          <p:cNvGrpSpPr/>
          <p:nvPr/>
        </p:nvGrpSpPr>
        <p:grpSpPr>
          <a:xfrm>
            <a:off x="1052796" y="1261966"/>
            <a:ext cx="4233368" cy="451236"/>
            <a:chOff x="3881887" y="832198"/>
            <a:chExt cx="4233368" cy="451236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25E7354-2915-F93C-FE11-EA76313DA358}"/>
                </a:ext>
              </a:extLst>
            </p:cNvPr>
            <p:cNvSpPr txBox="1"/>
            <p:nvPr/>
          </p:nvSpPr>
          <p:spPr>
            <a:xfrm>
              <a:off x="3881887" y="91410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Client</a:t>
              </a:r>
              <a:endParaRPr kumimoji="1"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CA5EC56-49FF-C3D9-771D-CAEA1848CD2A}"/>
                </a:ext>
              </a:extLst>
            </p:cNvPr>
            <p:cNvSpPr txBox="1"/>
            <p:nvPr/>
          </p:nvSpPr>
          <p:spPr>
            <a:xfrm>
              <a:off x="7297787" y="914102"/>
              <a:ext cx="817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Server</a:t>
              </a:r>
              <a:endParaRPr kumimoji="1" lang="ko-KR" altLang="en-US" dirty="0"/>
            </a:p>
          </p:txBody>
        </p: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F678E506-A201-DDB6-8A7C-544DAA5B672E}"/>
                </a:ext>
              </a:extLst>
            </p:cNvPr>
            <p:cNvCxnSpPr>
              <a:cxnSpLocks/>
              <a:stCxn id="81" idx="3"/>
              <a:endCxn id="82" idx="1"/>
            </p:cNvCxnSpPr>
            <p:nvPr/>
          </p:nvCxnSpPr>
          <p:spPr>
            <a:xfrm>
              <a:off x="4664474" y="1098768"/>
              <a:ext cx="26333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1CB5FEC-01FB-E2DB-9BDD-37EA0C01B5E9}"/>
                </a:ext>
              </a:extLst>
            </p:cNvPr>
            <p:cNvSpPr txBox="1"/>
            <p:nvPr/>
          </p:nvSpPr>
          <p:spPr>
            <a:xfrm>
              <a:off x="5212073" y="832198"/>
              <a:ext cx="15381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/>
                <a:t>Initial Handshake</a:t>
              </a:r>
              <a:endParaRPr kumimoji="1" lang="ko-KR" altLang="en-US" sz="1400" dirty="0"/>
            </a:p>
          </p:txBody>
        </p:sp>
      </p:grp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2BA80DC-7918-024D-0BB5-940AA9E6F452}"/>
              </a:ext>
            </a:extLst>
          </p:cNvPr>
          <p:cNvCxnSpPr>
            <a:cxnSpLocks/>
          </p:cNvCxnSpPr>
          <p:nvPr/>
        </p:nvCxnSpPr>
        <p:spPr>
          <a:xfrm>
            <a:off x="1444090" y="2830529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C57451A-41A4-7AFE-98C1-2505C9289BE2}"/>
              </a:ext>
            </a:extLst>
          </p:cNvPr>
          <p:cNvSpPr txBox="1"/>
          <p:nvPr/>
        </p:nvSpPr>
        <p:spPr>
          <a:xfrm>
            <a:off x="1525416" y="2174867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ClientHello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KeyShare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FD47169-EAB2-6185-B42C-2B0063E906D9}"/>
              </a:ext>
            </a:extLst>
          </p:cNvPr>
          <p:cNvCxnSpPr>
            <a:cxnSpLocks/>
          </p:cNvCxnSpPr>
          <p:nvPr/>
        </p:nvCxnSpPr>
        <p:spPr>
          <a:xfrm flipH="1">
            <a:off x="2209807" y="4298429"/>
            <a:ext cx="26676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E446C16-1F87-1F5F-8132-3ADFD2E1167D}"/>
              </a:ext>
            </a:extLst>
          </p:cNvPr>
          <p:cNvSpPr txBox="1"/>
          <p:nvPr/>
        </p:nvSpPr>
        <p:spPr>
          <a:xfrm>
            <a:off x="3222906" y="3384526"/>
            <a:ext cx="1577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ServerHello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KeyShare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r"/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4E35B79-DAF9-91FC-A32B-D72F6E230F80}"/>
              </a:ext>
            </a:extLst>
          </p:cNvPr>
          <p:cNvCxnSpPr>
            <a:cxnSpLocks/>
          </p:cNvCxnSpPr>
          <p:nvPr/>
        </p:nvCxnSpPr>
        <p:spPr>
          <a:xfrm>
            <a:off x="1444090" y="5256305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7F57B47F-6D97-14E2-0794-8E22642FA178}"/>
              </a:ext>
            </a:extLst>
          </p:cNvPr>
          <p:cNvSpPr txBox="1"/>
          <p:nvPr/>
        </p:nvSpPr>
        <p:spPr>
          <a:xfrm>
            <a:off x="1525416" y="488697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2" name="직선 연결선[R] 91">
            <a:extLst>
              <a:ext uri="{FF2B5EF4-FFF2-40B4-BE49-F238E27FC236}">
                <a16:creationId xmlns:a16="http://schemas.microsoft.com/office/drawing/2014/main" id="{5B0CDBFE-324A-1A5C-AE53-EA32A3282869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7297130" y="1713202"/>
            <a:ext cx="0" cy="15540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[R] 92">
            <a:extLst>
              <a:ext uri="{FF2B5EF4-FFF2-40B4-BE49-F238E27FC236}">
                <a16:creationId xmlns:a16="http://schemas.microsoft.com/office/drawing/2014/main" id="{B3353926-C797-E6B4-E5CB-C6D4C914DBEA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10730470" y="1713202"/>
            <a:ext cx="0" cy="3392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1410DF7D-02F4-2A39-E91A-CF0DC03D671C}"/>
              </a:ext>
            </a:extLst>
          </p:cNvPr>
          <p:cNvGrpSpPr/>
          <p:nvPr/>
        </p:nvGrpSpPr>
        <p:grpSpPr>
          <a:xfrm>
            <a:off x="6905836" y="1261966"/>
            <a:ext cx="4233368" cy="451236"/>
            <a:chOff x="3881887" y="832198"/>
            <a:chExt cx="4233368" cy="451236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8BB8DC1-440D-9F3D-B2B9-1AE891535EA4}"/>
                </a:ext>
              </a:extLst>
            </p:cNvPr>
            <p:cNvSpPr txBox="1"/>
            <p:nvPr/>
          </p:nvSpPr>
          <p:spPr>
            <a:xfrm>
              <a:off x="3881887" y="914102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Client</a:t>
              </a:r>
              <a:endParaRPr kumimoji="1" lang="ko-KR" alt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CEA5E06-4FE3-7246-560E-5EC6F00B1C21}"/>
                </a:ext>
              </a:extLst>
            </p:cNvPr>
            <p:cNvSpPr txBox="1"/>
            <p:nvPr/>
          </p:nvSpPr>
          <p:spPr>
            <a:xfrm>
              <a:off x="7297787" y="914102"/>
              <a:ext cx="817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>
                  <a:ea typeface="NanumGothic" panose="020D0604000000000000" pitchFamily="34" charset="-127"/>
                </a:rPr>
                <a:t>Server</a:t>
              </a:r>
              <a:endParaRPr kumimoji="1" lang="ko-KR" altLang="en-US" dirty="0"/>
            </a:p>
          </p:txBody>
        </p: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16587AF0-60C2-BD77-CB59-EA2FB364A47A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4664474" y="1098768"/>
              <a:ext cx="2633313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2DC544E-E0ED-97C6-DD43-44A2E7E07397}"/>
                </a:ext>
              </a:extLst>
            </p:cNvPr>
            <p:cNvSpPr txBox="1"/>
            <p:nvPr/>
          </p:nvSpPr>
          <p:spPr>
            <a:xfrm>
              <a:off x="4959602" y="832198"/>
              <a:ext cx="20430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400" dirty="0"/>
                <a:t>Subsequent Handshake</a:t>
              </a:r>
              <a:endParaRPr kumimoji="1" lang="ko-KR" altLang="en-US" sz="1400" dirty="0"/>
            </a:p>
          </p:txBody>
        </p:sp>
      </p:grp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4978AF1-51D1-7C47-0DD3-1728AFD8CE2C}"/>
              </a:ext>
            </a:extLst>
          </p:cNvPr>
          <p:cNvCxnSpPr>
            <a:cxnSpLocks/>
          </p:cNvCxnSpPr>
          <p:nvPr/>
        </p:nvCxnSpPr>
        <p:spPr>
          <a:xfrm>
            <a:off x="7297130" y="2830529"/>
            <a:ext cx="26020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BEF0FF2-FE3B-2364-61C1-7004A9AFFFB6}"/>
              </a:ext>
            </a:extLst>
          </p:cNvPr>
          <p:cNvSpPr txBox="1"/>
          <p:nvPr/>
        </p:nvSpPr>
        <p:spPr>
          <a:xfrm>
            <a:off x="7378456" y="2216074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ClientHello</a:t>
            </a:r>
            <a:endParaRPr kumimoji="1"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Ticket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8CDDDEC-0F32-A36E-94F4-B8656D8DCED3}"/>
              </a:ext>
            </a:extLst>
          </p:cNvPr>
          <p:cNvCxnSpPr>
            <a:cxnSpLocks/>
          </p:cNvCxnSpPr>
          <p:nvPr/>
        </p:nvCxnSpPr>
        <p:spPr>
          <a:xfrm flipH="1">
            <a:off x="2209807" y="6329660"/>
            <a:ext cx="26676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F0D8C80-4360-AFDB-0020-177B869F2847}"/>
              </a:ext>
            </a:extLst>
          </p:cNvPr>
          <p:cNvSpPr txBox="1"/>
          <p:nvPr/>
        </p:nvSpPr>
        <p:spPr>
          <a:xfrm>
            <a:off x="2589718" y="5951997"/>
            <a:ext cx="22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NewSessionTicket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5051A7-61B0-55B0-B1A5-8C96B01B92EB}"/>
              </a:ext>
            </a:extLst>
          </p:cNvPr>
          <p:cNvGrpSpPr/>
          <p:nvPr/>
        </p:nvGrpSpPr>
        <p:grpSpPr>
          <a:xfrm>
            <a:off x="4877430" y="5489506"/>
            <a:ext cx="5247070" cy="646331"/>
            <a:chOff x="356251" y="2654536"/>
            <a:chExt cx="5247070" cy="646331"/>
          </a:xfrm>
        </p:grpSpPr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B315BF82-4DE0-2AEC-F2BA-8785F538C8B1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356251" y="2976733"/>
              <a:ext cx="1045920" cy="9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96D3B11-101B-874E-4F21-B5D41B22AB6F}"/>
                </a:ext>
              </a:extLst>
            </p:cNvPr>
            <p:cNvSpPr txBox="1"/>
            <p:nvPr/>
          </p:nvSpPr>
          <p:spPr>
            <a:xfrm>
              <a:off x="1402171" y="2654536"/>
              <a:ext cx="4201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The server encrypts the next session key </a:t>
              </a:r>
            </a:p>
            <a:p>
              <a:r>
                <a:rPr kumimoji="1" lang="en-US" altLang="ko-KR" dirty="0"/>
                <a:t>using the token key.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ACE33C-EE49-E751-6C4F-B6AEA8D79544}"/>
              </a:ext>
            </a:extLst>
          </p:cNvPr>
          <p:cNvSpPr/>
          <p:nvPr/>
        </p:nvSpPr>
        <p:spPr>
          <a:xfrm>
            <a:off x="6926031" y="5811703"/>
            <a:ext cx="984020" cy="283207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F0448A-22FB-B1D0-1285-EA8D25FFF890}"/>
              </a:ext>
            </a:extLst>
          </p:cNvPr>
          <p:cNvSpPr txBox="1"/>
          <p:nvPr/>
        </p:nvSpPr>
        <p:spPr>
          <a:xfrm>
            <a:off x="6424115" y="6146321"/>
            <a:ext cx="1987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400" dirty="0"/>
              <a:t>The token key is known </a:t>
            </a:r>
          </a:p>
          <a:p>
            <a:pPr algn="ctr"/>
            <a:r>
              <a:rPr kumimoji="1" lang="en" altLang="ko-KR" sz="1400" dirty="0"/>
              <a:t>only to the server.</a:t>
            </a:r>
            <a:endParaRPr kumimoji="1" lang="ko-KR" altLang="en-US" sz="14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02A46F2-416F-F556-585E-3E5F2A11A3BE}"/>
              </a:ext>
            </a:extLst>
          </p:cNvPr>
          <p:cNvGrpSpPr/>
          <p:nvPr/>
        </p:nvGrpSpPr>
        <p:grpSpPr>
          <a:xfrm>
            <a:off x="5995654" y="3492302"/>
            <a:ext cx="4734816" cy="646331"/>
            <a:chOff x="2354579" y="2411109"/>
            <a:chExt cx="4734816" cy="646331"/>
          </a:xfrm>
        </p:grpSpPr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7FE74EE4-83FA-68EC-26F2-69A45DB85AA6}"/>
                </a:ext>
              </a:extLst>
            </p:cNvPr>
            <p:cNvCxnSpPr>
              <a:cxnSpLocks/>
              <a:endCxn id="26" idx="3"/>
            </p:cNvCxnSpPr>
            <p:nvPr/>
          </p:nvCxnSpPr>
          <p:spPr>
            <a:xfrm flipH="1">
              <a:off x="5453376" y="2734275"/>
              <a:ext cx="163601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770DE6-0389-F581-8C23-CFFDBF3F32C0}"/>
                </a:ext>
              </a:extLst>
            </p:cNvPr>
            <p:cNvSpPr txBox="1"/>
            <p:nvPr/>
          </p:nvSpPr>
          <p:spPr>
            <a:xfrm>
              <a:off x="2354579" y="2411109"/>
              <a:ext cx="30987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The server decrypts the ticket</a:t>
              </a:r>
            </a:p>
            <a:p>
              <a:r>
                <a:rPr kumimoji="1" lang="en-US" altLang="ko-KR" dirty="0"/>
                <a:t>using the token key.</a:t>
              </a:r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2D8CB11-CFC1-CA9E-68AB-872F062F4687}"/>
              </a:ext>
            </a:extLst>
          </p:cNvPr>
          <p:cNvCxnSpPr>
            <a:cxnSpLocks/>
          </p:cNvCxnSpPr>
          <p:nvPr/>
        </p:nvCxnSpPr>
        <p:spPr>
          <a:xfrm flipH="1">
            <a:off x="8062846" y="4680731"/>
            <a:ext cx="266762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05A4F11-E53F-ED7F-FF81-BC681890875E}"/>
              </a:ext>
            </a:extLst>
          </p:cNvPr>
          <p:cNvSpPr txBox="1"/>
          <p:nvPr/>
        </p:nvSpPr>
        <p:spPr>
          <a:xfrm>
            <a:off x="9455856" y="403440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algn="r"/>
            <a:r>
              <a:rPr kumimoji="1"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Finished</a:t>
            </a:r>
            <a:endParaRPr kumimoji="1"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7D652A8-199E-E2D0-9C55-D852961667F6}"/>
              </a:ext>
            </a:extLst>
          </p:cNvPr>
          <p:cNvSpPr/>
          <p:nvPr/>
        </p:nvSpPr>
        <p:spPr>
          <a:xfrm>
            <a:off x="3498370" y="719762"/>
            <a:ext cx="494748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dirty="0"/>
              <a:t>Pre-Shared Key(PSK) only mode</a:t>
            </a:r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531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EC06C-0E06-080B-5663-ECA402B1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0-Round Trip Time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6F5BB9-9866-8D75-2552-6E8E7786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15751-7BD7-E145-B132-00EA0605C996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9071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3151</TotalTime>
  <Words>560</Words>
  <Application>Microsoft Macintosh PowerPoint</Application>
  <PresentationFormat>와이드스크린</PresentationFormat>
  <Paragraphs>176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NanumGothic</vt:lpstr>
      <vt:lpstr>Aptos</vt:lpstr>
      <vt:lpstr>Aptos Display</vt:lpstr>
      <vt:lpstr>Arial</vt:lpstr>
      <vt:lpstr>Consolas</vt:lpstr>
      <vt:lpstr>Office 테마</vt:lpstr>
      <vt:lpstr>Security Vulnerabilities of 0-RTT Data in TLS 1.3</vt:lpstr>
      <vt:lpstr>Table of Contents</vt:lpstr>
      <vt:lpstr>TLS 1.3 Handshake Protocol</vt:lpstr>
      <vt:lpstr>TLS 1.3 Handshake Protocol</vt:lpstr>
      <vt:lpstr>TLS 1.3 Handshake Protocol</vt:lpstr>
      <vt:lpstr>TLS 1.3 Handshake Protocol</vt:lpstr>
      <vt:lpstr>TLS 1.3 Handshake Protocol</vt:lpstr>
      <vt:lpstr>TLS 1.3 Handshake Protocol</vt:lpstr>
      <vt:lpstr>0-Round Trip Time</vt:lpstr>
      <vt:lpstr>0-Round Trip Time Mode</vt:lpstr>
      <vt:lpstr>0-Round Trip Time Mode</vt:lpstr>
      <vt:lpstr>0-Round Trip Time Mode</vt:lpstr>
      <vt:lpstr>Forward Secrecy</vt:lpstr>
      <vt:lpstr>Forward Secrecy</vt:lpstr>
      <vt:lpstr>Forward Secrecy</vt:lpstr>
      <vt:lpstr>Forward Secrecy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김동현(대학원생-정보융합보안전공)</dc:creator>
  <cp:lastModifiedBy>김동현(대학원생-정보융합보안전공)</cp:lastModifiedBy>
  <cp:revision>104</cp:revision>
  <dcterms:created xsi:type="dcterms:W3CDTF">2025-05-12T08:36:34Z</dcterms:created>
  <dcterms:modified xsi:type="dcterms:W3CDTF">2025-05-23T07:38:24Z</dcterms:modified>
</cp:coreProperties>
</file>