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9" r:id="rId2"/>
    <p:sldId id="294" r:id="rId3"/>
    <p:sldId id="305" r:id="rId4"/>
    <p:sldId id="307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71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2020-09-23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3942105" cy="3416320"/>
            <a:chOff x="330744" y="361950"/>
            <a:chExt cx="3942105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1847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3942105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상관 분석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에 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관하여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99449" cy="369332"/>
              <a:chOff x="212651" y="3255887"/>
              <a:chExt cx="149944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회사소개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499449" cy="369332"/>
              <a:chOff x="2356877" y="3206557"/>
              <a:chExt cx="1499449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시장현황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83795" cy="369332"/>
              <a:chOff x="4952427" y="3207822"/>
              <a:chExt cx="1683795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SWOT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2773837" cy="369332"/>
              <a:chOff x="6956206" y="3236652"/>
              <a:chExt cx="277383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신규전략 및 구체적 방안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4381" cy="660429"/>
            <a:chOff x="1188881" y="351819"/>
            <a:chExt cx="1954381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954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분석과제 발굴 방법론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공분산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B93ECC-58E9-45D2-BC15-5C05032812B4}"/>
              </a:ext>
            </a:extLst>
          </p:cNvPr>
          <p:cNvSpPr txBox="1"/>
          <p:nvPr/>
        </p:nvSpPr>
        <p:spPr>
          <a:xfrm>
            <a:off x="490138" y="1404191"/>
            <a:ext cx="108270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○ 두 변수가 관계가 있는지 파악하는 방법은 두 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변수의 분산에 공통점이 있는지 보는 것 이다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.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나눔바른고딕"/>
              </a:rPr>
            </a:br>
            <a:endParaRPr lang="en-US" altLang="ko-KR" dirty="0">
              <a:solidFill>
                <a:srgbClr val="000000"/>
              </a:solidFill>
              <a:latin typeface="나눔바른고딕"/>
            </a:endParaRPr>
          </a:p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○ </a:t>
            </a:r>
            <a:endParaRPr lang="en-US" altLang="ko-KR" dirty="0">
              <a:solidFill>
                <a:srgbClr val="000000"/>
              </a:solidFill>
              <a:latin typeface="나눔바른고딕"/>
            </a:endParaRPr>
          </a:p>
          <a:p>
            <a:pPr algn="l"/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algn="l"/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  <a:p>
            <a:pPr algn="l"/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algn="l"/>
            <a:endParaRPr lang="en-US" altLang="ko-KR" b="1" i="0" dirty="0">
              <a:solidFill>
                <a:srgbClr val="000000"/>
              </a:solidFill>
              <a:effectLst/>
              <a:latin typeface="Dotum" panose="020B0600000101010101" pitchFamily="50" charset="-127"/>
            </a:endParaRPr>
          </a:p>
          <a:p>
            <a:pPr algn="l"/>
            <a:endParaRPr lang="en-US" altLang="ko-KR" b="1" dirty="0">
              <a:solidFill>
                <a:srgbClr val="000000"/>
              </a:solidFill>
              <a:latin typeface="Dotum" panose="020B0600000101010101" pitchFamily="50" charset="-127"/>
            </a:endParaRPr>
          </a:p>
          <a:p>
            <a:pPr algn="l"/>
            <a:endParaRPr lang="en-US" altLang="ko-KR" b="1" i="0" dirty="0">
              <a:solidFill>
                <a:srgbClr val="000000"/>
              </a:solidFill>
              <a:effectLst/>
              <a:latin typeface="Dotum" panose="020B0600000101010101" pitchFamily="50" charset="-127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</a:endParaRPr>
          </a:p>
          <a:p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○ 그것의 대표적인 것이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공분산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.</a:t>
            </a:r>
            <a:endParaRPr lang="ko-KR" altLang="en-US" dirty="0"/>
          </a:p>
        </p:txBody>
      </p:sp>
      <p:pic>
        <p:nvPicPr>
          <p:cNvPr id="1028" name="Picture 4" descr="분산(variance), 표준편차(standard deviation), 표준오차(standard error) : 네이버 블로그">
            <a:extLst>
              <a:ext uri="{FF2B5EF4-FFF2-40B4-BE49-F238E27FC236}">
                <a16:creationId xmlns:a16="http://schemas.microsoft.com/office/drawing/2014/main" id="{EF0CD584-9E1D-424D-B702-ED4C6536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0" y="2095614"/>
            <a:ext cx="4646062" cy="27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8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4166525" cy="660429"/>
            <a:chOff x="1188881" y="351819"/>
            <a:chExt cx="416652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06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</a:t>
              </a:r>
              <a:r>
                <a:rPr lang="ko-KR" altLang="en-US" sz="1200" dirty="0"/>
                <a:t>하향식 접근법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41665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비즈니스 모델 기반의 문제 탐색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9E9F3-9C99-4579-BFED-2AC3A33A51F2}"/>
              </a:ext>
            </a:extLst>
          </p:cNvPr>
          <p:cNvSpPr txBox="1"/>
          <p:nvPr/>
        </p:nvSpPr>
        <p:spPr>
          <a:xfrm>
            <a:off x="490138" y="1320484"/>
            <a:ext cx="107560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-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공분산공식</a:t>
            </a:r>
            <a:br>
              <a:rPr lang="ko-KR" altLang="en-US" dirty="0"/>
            </a:b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-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공분산 계산은 두 변수의 관계가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나눔바른고딕"/>
              </a:rPr>
              <a:t>존재하는지의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 여부를 파악하는 데 좋은 방법이다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-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공분산이 양수라는 뜻은 한 변수가 평균에서 이탈하면 다른 변수도 같은 방향으로 이탈한다 이고 음수라는 것은 그것의 반대라는 것이다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-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하지만 변수의 관계를 파악하는 수단으로써 공분산에는 한 가지 문제점이 있음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그건 바로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공분산은 측정의 축척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에 의존한다는 것이다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.</a:t>
            </a:r>
            <a:br>
              <a:rPr lang="ko-KR" altLang="en-US" dirty="0"/>
            </a:br>
            <a:r>
              <a:rPr lang="en-US" altLang="ko-KR" dirty="0"/>
              <a:t>Ex) </a:t>
            </a:r>
            <a:r>
              <a:rPr lang="ko-KR" altLang="en-US" dirty="0"/>
              <a:t>마일 단위로 측정한 거리들에 관한 그래프라고 할 때 두 변수의 공분산이 </a:t>
            </a:r>
            <a:r>
              <a:rPr lang="en-US" altLang="ko-KR" dirty="0"/>
              <a:t>4.25</a:t>
            </a:r>
            <a:r>
              <a:rPr lang="ko-KR" altLang="en-US" dirty="0"/>
              <a:t>마일이라고 하고 킬로미터</a:t>
            </a:r>
            <a:r>
              <a:rPr lang="en-US" altLang="ko-KR" dirty="0"/>
              <a:t>(KM)</a:t>
            </a:r>
            <a:r>
              <a:rPr lang="ko-KR" altLang="en-US" dirty="0"/>
              <a:t>으로 다시 공분산을 측정하면 이전 보다 큰 값인 </a:t>
            </a:r>
            <a:r>
              <a:rPr lang="en-US" altLang="ko-KR" dirty="0"/>
              <a:t>11</a:t>
            </a:r>
            <a:r>
              <a:rPr lang="ko-KR" altLang="en-US" dirty="0"/>
              <a:t>이 나온다</a:t>
            </a:r>
            <a:r>
              <a:rPr lang="en-US" altLang="ko-KR" dirty="0"/>
              <a:t>. 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- </a:t>
            </a:r>
            <a:r>
              <a:rPr lang="ko-KR" altLang="en-US" b="1" dirty="0"/>
              <a:t>즉 이러한 </a:t>
            </a:r>
            <a:r>
              <a:rPr lang="ko-KR" altLang="en-US" b="1" dirty="0" err="1"/>
              <a:t>이러한</a:t>
            </a:r>
            <a:r>
              <a:rPr lang="ko-KR" altLang="en-US" b="1" dirty="0"/>
              <a:t> 측정 축적 의존성 때문에 공분산들을 객관적인 방식으로 비교 </a:t>
            </a:r>
            <a:r>
              <a:rPr lang="ko-KR" altLang="en-US" b="1" dirty="0" err="1"/>
              <a:t>할수</a:t>
            </a:r>
            <a:r>
              <a:rPr lang="ko-KR" altLang="en-US" b="1" dirty="0"/>
              <a:t> 없다</a:t>
            </a:r>
            <a:r>
              <a:rPr lang="en-US" altLang="ko-KR" b="1" dirty="0"/>
              <a:t>. </a:t>
            </a:r>
            <a:r>
              <a:rPr lang="ko-KR" altLang="en-US" b="1" dirty="0"/>
              <a:t>즉 서로 다른 단위로 측정한 자료 집합들의 공분산들이 주어졌을 때 둘 중 어떤 것이 더 큰지 비교 </a:t>
            </a:r>
            <a:r>
              <a:rPr lang="ko-KR" altLang="en-US" b="1" dirty="0" err="1"/>
              <a:t>하는것은</a:t>
            </a:r>
            <a:r>
              <a:rPr lang="ko-KR" altLang="en-US" b="1" dirty="0"/>
              <a:t> 무의미 하다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l"/>
            <a:endParaRPr lang="ko-KR" altLang="en-US" dirty="0"/>
          </a:p>
        </p:txBody>
      </p:sp>
      <p:pic>
        <p:nvPicPr>
          <p:cNvPr id="2050" name="Picture 2" descr="Story 5.1 선형관계의 척도 : 공분산, 상관계수 : 네이버 블로그">
            <a:extLst>
              <a:ext uri="{FF2B5EF4-FFF2-40B4-BE49-F238E27FC236}">
                <a16:creationId xmlns:a16="http://schemas.microsoft.com/office/drawing/2014/main" id="{80BC3420-4F02-4A1C-89C7-9F5D25F4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5" y="1766399"/>
            <a:ext cx="5075258" cy="17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7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06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</a:t>
              </a:r>
              <a:r>
                <a:rPr lang="ko-KR" altLang="en-US" sz="1200" dirty="0"/>
                <a:t>하향식 접근법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표준화와 상관 계수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9E9F3-9C99-4579-BFED-2AC3A33A51F2}"/>
              </a:ext>
            </a:extLst>
          </p:cNvPr>
          <p:cNvSpPr txBox="1"/>
          <p:nvPr/>
        </p:nvSpPr>
        <p:spPr>
          <a:xfrm>
            <a:off x="749440" y="1272784"/>
            <a:ext cx="107560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공분산의 측정 적도 </a:t>
            </a:r>
            <a:r>
              <a:rPr lang="ko-KR" altLang="en-US" b="1" dirty="0" err="1">
                <a:solidFill>
                  <a:srgbClr val="000000"/>
                </a:solidFill>
                <a:latin typeface="나눔바른고딕"/>
              </a:rPr>
              <a:t>의존선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문제를 극복 하기 위해서는 공분산을 어떤 표준 단위로 변환할 필요가 있다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그러한 변환의 과정을 우리는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표준화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라고 부른다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우리는 그 어떤 측정 단위라도 변환이 가능한 어떤 표준 측정 단위가 필요하다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그러한 측정의 단위로 쓰이는 것이 바로 </a:t>
            </a:r>
            <a:r>
              <a:rPr lang="ko-KR" altLang="en-US" b="1" dirty="0">
                <a:solidFill>
                  <a:srgbClr val="FF0000"/>
                </a:solidFill>
                <a:latin typeface="나눔바른고딕"/>
              </a:rPr>
              <a:t>표준편차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이다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나눔바른고딕"/>
              </a:rPr>
            </a:br>
            <a:br>
              <a:rPr lang="ko-KR" altLang="en-US" dirty="0"/>
            </a:b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평균과 </a:t>
            </a:r>
            <a:r>
              <a:rPr lang="ko-KR" altLang="en-US" dirty="0" err="1"/>
              <a:t>관측값의</a:t>
            </a:r>
            <a:r>
              <a:rPr lang="ko-KR" altLang="en-US" dirty="0"/>
              <a:t> 차이를 표준편차로 나눔 </a:t>
            </a:r>
            <a:r>
              <a:rPr lang="ko-KR" altLang="en-US" dirty="0" err="1"/>
              <a:t>으로서</a:t>
            </a:r>
            <a:r>
              <a:rPr lang="ko-KR" altLang="en-US" dirty="0"/>
              <a:t> 편차를 표준적인 단위로 표현할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Picture 4" descr="분산(variance), 표준편차(standard deviation), 표준오차(standard error) : 네이버 블로그">
            <a:extLst>
              <a:ext uri="{FF2B5EF4-FFF2-40B4-BE49-F238E27FC236}">
                <a16:creationId xmlns:a16="http://schemas.microsoft.com/office/drawing/2014/main" id="{6D1C4A1F-2C71-48C1-A3D8-C6D1A11C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" y="2730353"/>
            <a:ext cx="5110186" cy="297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06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</a:t>
              </a:r>
              <a:r>
                <a:rPr lang="ko-KR" altLang="en-US" sz="1200" dirty="0"/>
                <a:t>하향식 접근법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표준화와 상관 계수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9E9F3-9C99-4579-BFED-2AC3A33A51F2}"/>
              </a:ext>
            </a:extLst>
          </p:cNvPr>
          <p:cNvSpPr txBox="1"/>
          <p:nvPr/>
        </p:nvSpPr>
        <p:spPr>
          <a:xfrm>
            <a:off x="749440" y="1272784"/>
            <a:ext cx="107560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○ 우리는 이러한 논리를 연장하여 공분산의 표준화에 적용할 수 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.</a:t>
            </a:r>
          </a:p>
          <a:p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○우리는 계산된 표준화된 공분산을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상관계수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라고 부른다</a:t>
            </a:r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endParaRPr lang="ko-KR" altLang="en-US" dirty="0"/>
          </a:p>
        </p:txBody>
      </p:sp>
      <p:pic>
        <p:nvPicPr>
          <p:cNvPr id="3076" name="Picture 4" descr="상관 계수(correlation coefficient) 와 결정 계수(coefficient of determination) : 네이버  블로그">
            <a:extLst>
              <a:ext uri="{FF2B5EF4-FFF2-40B4-BE49-F238E27FC236}">
                <a16:creationId xmlns:a16="http://schemas.microsoft.com/office/drawing/2014/main" id="{0609D6C7-BF99-4258-B671-CE2AB380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81" y="2499115"/>
            <a:ext cx="5193558" cy="400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2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880917" cy="660429"/>
            <a:chOff x="1188881" y="351819"/>
            <a:chExt cx="2880917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06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</a:t>
              </a:r>
              <a:r>
                <a:rPr lang="ko-KR" altLang="en-US" sz="1200" dirty="0"/>
                <a:t>하향식 접근법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8809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상관분석을 하기 위해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9E9F3-9C99-4579-BFED-2AC3A33A51F2}"/>
              </a:ext>
            </a:extLst>
          </p:cNvPr>
          <p:cNvSpPr txBox="1"/>
          <p:nvPr/>
        </p:nvSpPr>
        <p:spPr>
          <a:xfrm>
            <a:off x="705051" y="1194090"/>
            <a:ext cx="10756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○즉 상관 분석은 상관계수를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찾아서 두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나눔바른고딕"/>
              </a:rPr>
              <a:t>변수간의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 어떠한 관계가 있는지 설명하는 것이다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나눔바른고딕"/>
              </a:rPr>
              <a:t>.</a:t>
            </a:r>
          </a:p>
          <a:p>
            <a:pPr algn="l"/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○ 하지만 우리는 상관분석은 기본 가정 사항이 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. 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○두가지가 있는데 그건 바로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두 변수가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선형성을 띄는가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2.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이 변량 정규 분포인가 이다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나눔바른고딕"/>
              </a:rPr>
              <a:t>.</a:t>
            </a:r>
          </a:p>
          <a:p>
            <a:pPr algn="l"/>
            <a:endParaRPr lang="en-US" altLang="ko-KR" b="1" dirty="0">
              <a:solidFill>
                <a:srgbClr val="FF0000"/>
              </a:solidFill>
              <a:latin typeface="나눔바른고딕"/>
            </a:endParaRPr>
          </a:p>
          <a:p>
            <a:pPr algn="l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34A4DF-EC73-4776-823F-EA15FDF56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" y="3018032"/>
            <a:ext cx="9090341" cy="37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80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4015</TotalTime>
  <Words>401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Noto Sans CJK KR Thin</vt:lpstr>
      <vt:lpstr>나눔바른고딕</vt:lpstr>
      <vt:lpstr>나눔스퀘어라운드 Regular</vt:lpstr>
      <vt:lpstr>Dotum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동우</cp:lastModifiedBy>
  <cp:revision>173</cp:revision>
  <dcterms:created xsi:type="dcterms:W3CDTF">2015-01-21T11:35:38Z</dcterms:created>
  <dcterms:modified xsi:type="dcterms:W3CDTF">2020-09-23T05:00:59Z</dcterms:modified>
</cp:coreProperties>
</file>