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3" r:id="rId3"/>
    <p:sldId id="268" r:id="rId4"/>
    <p:sldId id="271" r:id="rId5"/>
    <p:sldId id="269" r:id="rId6"/>
    <p:sldId id="270" r:id="rId7"/>
    <p:sldId id="272" r:id="rId8"/>
    <p:sldId id="273" r:id="rId9"/>
    <p:sldId id="267" r:id="rId10"/>
    <p:sldId id="25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3" autoAdjust="0"/>
    <p:restoredTop sz="96370" autoAdjust="0"/>
  </p:normalViewPr>
  <p:slideViewPr>
    <p:cSldViewPr snapToGrid="0">
      <p:cViewPr varScale="1">
        <p:scale>
          <a:sx n="95" d="100"/>
          <a:sy n="95" d="100"/>
        </p:scale>
        <p:origin x="96" y="4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81E40-C0EF-4038-A8F1-73199AF41D94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45497-FC42-4B31-A9C3-54C0B2E05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07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84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425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567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effectLst/>
                <a:latin typeface="Spoqa Han Sans"/>
              </a:rPr>
              <a:t>. Amount of Say</a:t>
            </a:r>
            <a:r>
              <a:rPr lang="ko-KR" altLang="en-US" b="0" i="0" dirty="0">
                <a:effectLst/>
                <a:latin typeface="Spoqa Han Sans"/>
              </a:rPr>
              <a:t>는 최종 분류에 있어서 해당 </a:t>
            </a:r>
            <a:r>
              <a:rPr lang="en-US" altLang="ko-KR" b="0" i="0" dirty="0">
                <a:effectLst/>
                <a:latin typeface="Spoqa Han Sans"/>
              </a:rPr>
              <a:t>Stump</a:t>
            </a:r>
            <a:r>
              <a:rPr lang="ko-KR" altLang="en-US" b="0" i="0" dirty="0">
                <a:effectLst/>
                <a:latin typeface="Spoqa Han Sans"/>
              </a:rPr>
              <a:t>가 얼마만큼의 영향을 주는가를 뜻합니다</a:t>
            </a:r>
            <a:r>
              <a:rPr lang="en-US" altLang="ko-KR" b="0" i="0" dirty="0">
                <a:effectLst/>
                <a:latin typeface="Spoqa Han San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247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effectLst/>
                <a:latin typeface="Spoqa Han Sans"/>
              </a:rPr>
              <a:t>. Amount of Say</a:t>
            </a:r>
            <a:r>
              <a:rPr lang="ko-KR" altLang="en-US" b="0" i="0" dirty="0">
                <a:effectLst/>
                <a:latin typeface="Spoqa Han Sans"/>
              </a:rPr>
              <a:t>는 최종 분류에 있어서 해당 </a:t>
            </a:r>
            <a:r>
              <a:rPr lang="en-US" altLang="ko-KR" b="0" i="0" dirty="0">
                <a:effectLst/>
                <a:latin typeface="Spoqa Han Sans"/>
              </a:rPr>
              <a:t>Stump</a:t>
            </a:r>
            <a:r>
              <a:rPr lang="ko-KR" altLang="en-US" b="0" i="0" dirty="0">
                <a:effectLst/>
                <a:latin typeface="Spoqa Han Sans"/>
              </a:rPr>
              <a:t>가 얼마만큼의 영향을 주는가를 뜻합니다</a:t>
            </a:r>
            <a:r>
              <a:rPr lang="en-US" altLang="ko-KR" b="0" i="0" dirty="0">
                <a:effectLst/>
                <a:latin typeface="Spoqa Han Sans"/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286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effectLst/>
                <a:latin typeface="Spoqa Han Sans"/>
              </a:rPr>
              <a:t>. </a:t>
            </a:r>
            <a:r>
              <a:rPr lang="ko-KR" altLang="en-US" b="0" i="0" dirty="0">
                <a:effectLst/>
                <a:latin typeface="Spoqa Han Sans"/>
              </a:rPr>
              <a:t>정규화 시키는 방법은 각 </a:t>
            </a:r>
            <a:r>
              <a:rPr lang="en-US" altLang="ko-KR" b="0" i="0" dirty="0">
                <a:effectLst/>
                <a:latin typeface="Spoqa Han Sans"/>
              </a:rPr>
              <a:t>Weight</a:t>
            </a:r>
            <a:r>
              <a:rPr lang="ko-KR" altLang="en-US" b="0" i="0" dirty="0">
                <a:effectLst/>
                <a:latin typeface="Spoqa Han Sans"/>
              </a:rPr>
              <a:t>를 모든 </a:t>
            </a:r>
            <a:r>
              <a:rPr lang="en-US" altLang="ko-KR" b="0" i="0" dirty="0">
                <a:effectLst/>
                <a:latin typeface="Spoqa Han Sans"/>
              </a:rPr>
              <a:t>Weight</a:t>
            </a:r>
            <a:r>
              <a:rPr lang="ko-KR" altLang="en-US" b="0" i="0" dirty="0">
                <a:effectLst/>
                <a:latin typeface="Spoqa Han Sans"/>
              </a:rPr>
              <a:t>의 합으로 </a:t>
            </a:r>
            <a:r>
              <a:rPr lang="ko-KR" altLang="en-US" b="0" i="0" dirty="0" err="1">
                <a:effectLst/>
                <a:latin typeface="Spoqa Han Sans"/>
              </a:rPr>
              <a:t>나누어주는</a:t>
            </a:r>
            <a:r>
              <a:rPr lang="ko-KR" altLang="en-US" b="0" i="0" dirty="0">
                <a:effectLst/>
                <a:latin typeface="Spoqa Han Sans"/>
              </a:rPr>
              <a:t> 것입니다</a:t>
            </a:r>
            <a:r>
              <a:rPr lang="en-US" altLang="ko-KR" b="0" i="0" dirty="0">
                <a:effectLst/>
                <a:latin typeface="Spoqa Han Sans"/>
              </a:rPr>
              <a:t>.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249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effectLst/>
                <a:latin typeface="Spoqa Han Sans"/>
              </a:rPr>
              <a:t>. </a:t>
            </a:r>
            <a:r>
              <a:rPr lang="ko-KR" altLang="en-US" b="0" i="0" dirty="0">
                <a:effectLst/>
                <a:latin typeface="Spoqa Han Sans"/>
              </a:rPr>
              <a:t>정규화 시키는 방법은 각 </a:t>
            </a:r>
            <a:r>
              <a:rPr lang="en-US" altLang="ko-KR" b="0" i="0" dirty="0">
                <a:effectLst/>
                <a:latin typeface="Spoqa Han Sans"/>
              </a:rPr>
              <a:t>Weight</a:t>
            </a:r>
            <a:r>
              <a:rPr lang="ko-KR" altLang="en-US" b="0" i="0" dirty="0">
                <a:effectLst/>
                <a:latin typeface="Spoqa Han Sans"/>
              </a:rPr>
              <a:t>를 모든 </a:t>
            </a:r>
            <a:r>
              <a:rPr lang="en-US" altLang="ko-KR" b="0" i="0" dirty="0">
                <a:effectLst/>
                <a:latin typeface="Spoqa Han Sans"/>
              </a:rPr>
              <a:t>Weight</a:t>
            </a:r>
            <a:r>
              <a:rPr lang="ko-KR" altLang="en-US" b="0" i="0" dirty="0">
                <a:effectLst/>
                <a:latin typeface="Spoqa Han Sans"/>
              </a:rPr>
              <a:t>의 합으로 </a:t>
            </a:r>
            <a:r>
              <a:rPr lang="ko-KR" altLang="en-US" b="0" i="0" dirty="0" err="1">
                <a:effectLst/>
                <a:latin typeface="Spoqa Han Sans"/>
              </a:rPr>
              <a:t>나누어주는</a:t>
            </a:r>
            <a:r>
              <a:rPr lang="ko-KR" altLang="en-US" b="0" i="0" dirty="0">
                <a:effectLst/>
                <a:latin typeface="Spoqa Han Sans"/>
              </a:rPr>
              <a:t> 것입니다</a:t>
            </a:r>
            <a:r>
              <a:rPr lang="en-US" altLang="ko-KR" b="0" i="0" dirty="0">
                <a:effectLst/>
                <a:latin typeface="Spoqa Han Sans"/>
              </a:rPr>
              <a:t>.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066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범주형일</a:t>
            </a:r>
            <a:r>
              <a:rPr lang="ko-KR" altLang="en-US" dirty="0"/>
              <a:t> 경우 투표로 결정 </a:t>
            </a:r>
            <a:r>
              <a:rPr lang="ko-KR" altLang="en-US" dirty="0" err="1"/>
              <a:t>연속형이면</a:t>
            </a:r>
            <a:r>
              <a:rPr lang="ko-KR" altLang="en-US" dirty="0"/>
              <a:t> 평균으로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169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0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2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3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60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54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95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86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2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65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69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11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A7F9F4-6AF3-4065-955F-1A60503578BE}"/>
              </a:ext>
            </a:extLst>
          </p:cNvPr>
          <p:cNvSpPr/>
          <p:nvPr/>
        </p:nvSpPr>
        <p:spPr>
          <a:xfrm>
            <a:off x="2959100" y="2058988"/>
            <a:ext cx="6273800" cy="33528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앙상블과 </a:t>
            </a:r>
            <a:endParaRPr lang="en-US" altLang="ko-KR" sz="4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부스팅</a:t>
            </a:r>
            <a:r>
              <a:rPr lang="ko-KR" altLang="en-US" sz="4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4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and </a:t>
            </a:r>
            <a:r>
              <a:rPr lang="ko-KR" altLang="en-US" sz="40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스태킹</a:t>
            </a:r>
            <a:r>
              <a:rPr lang="en-US" altLang="ko-KR" sz="4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n-US" altLang="ko-KR" sz="1050" dirty="0">
                <a:solidFill>
                  <a:srgbClr val="202122"/>
                </a:solidFill>
                <a:latin typeface="Arial" panose="020B0604020202020204" pitchFamily="34" charset="0"/>
              </a:rPr>
              <a:t>L</a:t>
            </a:r>
            <a:r>
              <a:rPr lang="en-US" altLang="ko-KR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earning and Ensemble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2959099" y="1474788"/>
            <a:ext cx="51007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빅데이터 센터 </a:t>
            </a:r>
            <a:r>
              <a:rPr lang="en-US" altLang="ko-KR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2016110401 </a:t>
            </a:r>
            <a:r>
              <a:rPr lang="ko-KR" altLang="en-US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김동우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059814" y="1474788"/>
            <a:ext cx="1173086" cy="584200"/>
            <a:chOff x="8059814" y="1474788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8059814" y="1474788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8646357" y="1474788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8153060" y="1752857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8739603" y="1748888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8739603" y="1748888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061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A7F9F4-6AF3-4065-955F-1A60503578BE}"/>
              </a:ext>
            </a:extLst>
          </p:cNvPr>
          <p:cNvSpPr/>
          <p:nvPr/>
        </p:nvSpPr>
        <p:spPr>
          <a:xfrm>
            <a:off x="2959100" y="2058988"/>
            <a:ext cx="6273800" cy="33528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2959099" y="1474788"/>
            <a:ext cx="5100714" cy="584200"/>
          </a:xfrm>
          <a:prstGeom prst="rect">
            <a:avLst/>
          </a:prstGeom>
          <a:pattFill prst="ltUpDiag">
            <a:fgClr>
              <a:srgbClr val="D175FF"/>
            </a:fgClr>
            <a:bgClr>
              <a:srgbClr val="994BCD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050" kern="0" dirty="0">
                <a:solidFill>
                  <a:prstClr val="white"/>
                </a:solidFill>
              </a:rPr>
              <a:t>경영학과 </a:t>
            </a:r>
            <a:r>
              <a:rPr lang="en-US" altLang="ko-KR" sz="1050" kern="0" dirty="0">
                <a:solidFill>
                  <a:prstClr val="white"/>
                </a:solidFill>
              </a:rPr>
              <a:t>201234567 </a:t>
            </a:r>
            <a:r>
              <a:rPr lang="ko-KR" altLang="en-US" sz="1050" kern="0" dirty="0">
                <a:solidFill>
                  <a:prstClr val="white"/>
                </a:solidFill>
              </a:rPr>
              <a:t>까칠한 </a:t>
            </a:r>
            <a:r>
              <a:rPr lang="ko-KR" altLang="en-US" sz="1050" kern="0" dirty="0" err="1">
                <a:solidFill>
                  <a:prstClr val="white"/>
                </a:solidFill>
              </a:rPr>
              <a:t>조땡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059814" y="1474788"/>
            <a:ext cx="1173086" cy="584200"/>
            <a:chOff x="8059814" y="1474788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8059814" y="1474788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8646357" y="1474788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8153060" y="1752857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8739603" y="1748888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8739603" y="1748888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732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A7F9F4-6AF3-4065-955F-1A60503578BE}"/>
              </a:ext>
            </a:extLst>
          </p:cNvPr>
          <p:cNvSpPr/>
          <p:nvPr/>
        </p:nvSpPr>
        <p:spPr>
          <a:xfrm>
            <a:off x="0" y="551489"/>
            <a:ext cx="12192000" cy="62738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부스팅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(boosting)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796BEB0-B27A-4F53-B02C-01EEBF90365A}"/>
              </a:ext>
            </a:extLst>
          </p:cNvPr>
          <p:cNvSpPr txBox="1"/>
          <p:nvPr/>
        </p:nvSpPr>
        <p:spPr>
          <a:xfrm>
            <a:off x="0" y="722133"/>
            <a:ext cx="1205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                  </a:t>
            </a:r>
            <a:r>
              <a:rPr lang="ko-KR" altLang="en-US" dirty="0" err="1"/>
              <a:t>부스팅</a:t>
            </a:r>
            <a:r>
              <a:rPr lang="en-US" altLang="ko-KR" dirty="0"/>
              <a:t>(Boosting)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F47499-179B-4957-BB7D-7A45D4772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42" y="1703274"/>
            <a:ext cx="7917044" cy="444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51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A7F9F4-6AF3-4065-955F-1A60503578BE}"/>
              </a:ext>
            </a:extLst>
          </p:cNvPr>
          <p:cNvSpPr/>
          <p:nvPr/>
        </p:nvSpPr>
        <p:spPr>
          <a:xfrm>
            <a:off x="0" y="584200"/>
            <a:ext cx="12192000" cy="62738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부스팅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(boosting)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50" name="Picture 2" descr="머신러닝 앙상블 부스팅(boosting) - Adaboost, Gradient Boosting">
            <a:extLst>
              <a:ext uri="{FF2B5EF4-FFF2-40B4-BE49-F238E27FC236}">
                <a16:creationId xmlns:a16="http://schemas.microsoft.com/office/drawing/2014/main" id="{C885446E-5FE5-4CF7-9F88-223C57D3D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82" y="1576251"/>
            <a:ext cx="9501438" cy="375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010B09F-E601-4CA2-87AA-7EA2D2896523}"/>
              </a:ext>
            </a:extLst>
          </p:cNvPr>
          <p:cNvSpPr txBox="1"/>
          <p:nvPr/>
        </p:nvSpPr>
        <p:spPr>
          <a:xfrm>
            <a:off x="470263" y="854331"/>
            <a:ext cx="868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에이다 </a:t>
            </a:r>
            <a:r>
              <a:rPr lang="ko-KR" altLang="en-US" dirty="0" err="1"/>
              <a:t>부스트</a:t>
            </a:r>
            <a:r>
              <a:rPr lang="en-US" altLang="ko-KR" dirty="0"/>
              <a:t>(Ada Boost)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08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A7F9F4-6AF3-4065-955F-1A60503578BE}"/>
              </a:ext>
            </a:extLst>
          </p:cNvPr>
          <p:cNvSpPr/>
          <p:nvPr/>
        </p:nvSpPr>
        <p:spPr>
          <a:xfrm>
            <a:off x="-34093" y="592138"/>
            <a:ext cx="12192000" cy="62738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부스팅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(boosting)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010B09F-E601-4CA2-87AA-7EA2D2896523}"/>
              </a:ext>
            </a:extLst>
          </p:cNvPr>
          <p:cNvSpPr txBox="1"/>
          <p:nvPr/>
        </p:nvSpPr>
        <p:spPr>
          <a:xfrm>
            <a:off x="470263" y="854331"/>
            <a:ext cx="868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에이다 </a:t>
            </a:r>
            <a:r>
              <a:rPr lang="ko-KR" altLang="en-US" dirty="0" err="1"/>
              <a:t>부스트</a:t>
            </a:r>
            <a:r>
              <a:rPr lang="en-US" altLang="ko-KR" dirty="0"/>
              <a:t>(Ada Boost)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DE3B54-6775-4D80-B1F3-500F557E0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63" y="3190497"/>
            <a:ext cx="3267531" cy="25816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58C5FB4-6389-449E-8DD5-1609927D6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984" y="3126718"/>
            <a:ext cx="3019846" cy="28769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C0AEBD9-7C1A-4EB6-97E0-6BF8289048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3871" y="2552233"/>
            <a:ext cx="2762636" cy="127652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82FE9BE-8718-4FE7-A22C-3AF822E688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2893" y="5048131"/>
            <a:ext cx="2629267" cy="7240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078EC69-C000-4ACF-B134-D0D247A2E042}"/>
              </a:ext>
            </a:extLst>
          </p:cNvPr>
          <p:cNvSpPr txBox="1"/>
          <p:nvPr/>
        </p:nvSpPr>
        <p:spPr>
          <a:xfrm>
            <a:off x="742950" y="1914525"/>
            <a:ext cx="261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Random Forest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286697-1582-4553-BDEF-BBA87432F5AC}"/>
              </a:ext>
            </a:extLst>
          </p:cNvPr>
          <p:cNvSpPr txBox="1"/>
          <p:nvPr/>
        </p:nvSpPr>
        <p:spPr>
          <a:xfrm>
            <a:off x="4705350" y="1838325"/>
            <a:ext cx="27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Ada Boost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0BB9DC-473B-4C56-9A36-625B0D4721D7}"/>
              </a:ext>
            </a:extLst>
          </p:cNvPr>
          <p:cNvSpPr txBox="1"/>
          <p:nvPr/>
        </p:nvSpPr>
        <p:spPr>
          <a:xfrm>
            <a:off x="9010650" y="220765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Decition</a:t>
            </a:r>
            <a:r>
              <a:rPr lang="en-US" altLang="ko-KR" dirty="0"/>
              <a:t> Tree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F531A1-1DEF-49B8-9A1F-1EEB596A7521}"/>
              </a:ext>
            </a:extLst>
          </p:cNvPr>
          <p:cNvSpPr txBox="1"/>
          <p:nvPr/>
        </p:nvSpPr>
        <p:spPr>
          <a:xfrm>
            <a:off x="8572500" y="40957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Stump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48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A7F9F4-6AF3-4065-955F-1A60503578BE}"/>
              </a:ext>
            </a:extLst>
          </p:cNvPr>
          <p:cNvSpPr/>
          <p:nvPr/>
        </p:nvSpPr>
        <p:spPr>
          <a:xfrm>
            <a:off x="0" y="673100"/>
            <a:ext cx="12192000" cy="62738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부스팅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(boosting)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010B09F-E601-4CA2-87AA-7EA2D2896523}"/>
              </a:ext>
            </a:extLst>
          </p:cNvPr>
          <p:cNvSpPr txBox="1"/>
          <p:nvPr/>
        </p:nvSpPr>
        <p:spPr>
          <a:xfrm>
            <a:off x="470263" y="854331"/>
            <a:ext cx="868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에이다 </a:t>
            </a:r>
            <a:r>
              <a:rPr lang="ko-KR" altLang="en-US" dirty="0" err="1"/>
              <a:t>부스트</a:t>
            </a:r>
            <a:r>
              <a:rPr lang="en-US" altLang="ko-KR" dirty="0"/>
              <a:t>(Ada Boost)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F8E40D-5AF4-4686-90ED-0A172CF0A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63" y="1993253"/>
            <a:ext cx="3096478" cy="40104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955E3C8-9718-4073-BC11-051B1E6BB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424" y="2035623"/>
            <a:ext cx="817951" cy="401041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C82905B-87D8-4196-808A-AD6966F08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993" y="1083175"/>
            <a:ext cx="5224876" cy="151370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566543E-4450-4485-B236-01E42D0928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4715" y="2791598"/>
            <a:ext cx="5016161" cy="151370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C63181F-0C67-46B7-8842-9A846DAF6C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0118" y="4747076"/>
            <a:ext cx="5132092" cy="1513703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597E58B-CB59-4A9B-AF0B-0CEA5A9835C7}"/>
              </a:ext>
            </a:extLst>
          </p:cNvPr>
          <p:cNvCxnSpPr/>
          <p:nvPr/>
        </p:nvCxnSpPr>
        <p:spPr>
          <a:xfrm flipH="1">
            <a:off x="5347063" y="2142309"/>
            <a:ext cx="748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448E494-1845-4908-BB86-407D51AE6C80}"/>
              </a:ext>
            </a:extLst>
          </p:cNvPr>
          <p:cNvCxnSpPr/>
          <p:nvPr/>
        </p:nvCxnSpPr>
        <p:spPr>
          <a:xfrm flipH="1">
            <a:off x="5347063" y="3810000"/>
            <a:ext cx="748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78714CC-FF4F-4E8B-93D7-9C942594C47C}"/>
              </a:ext>
            </a:extLst>
          </p:cNvPr>
          <p:cNvCxnSpPr/>
          <p:nvPr/>
        </p:nvCxnSpPr>
        <p:spPr>
          <a:xfrm flipH="1">
            <a:off x="5528056" y="5682344"/>
            <a:ext cx="748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B4FAB2-EE7E-4BD1-AD4C-50EDDCB0486A}"/>
              </a:ext>
            </a:extLst>
          </p:cNvPr>
          <p:cNvSpPr txBox="1"/>
          <p:nvPr/>
        </p:nvSpPr>
        <p:spPr>
          <a:xfrm>
            <a:off x="5406500" y="2340756"/>
            <a:ext cx="101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0.47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7F119F-8578-41E0-8D32-AFAAE4FD7577}"/>
              </a:ext>
            </a:extLst>
          </p:cNvPr>
          <p:cNvSpPr txBox="1"/>
          <p:nvPr/>
        </p:nvSpPr>
        <p:spPr>
          <a:xfrm>
            <a:off x="5498861" y="3934009"/>
            <a:ext cx="101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0.5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1E1730-649A-4ABA-8D63-B1415C250107}"/>
              </a:ext>
            </a:extLst>
          </p:cNvPr>
          <p:cNvSpPr txBox="1"/>
          <p:nvPr/>
        </p:nvSpPr>
        <p:spPr>
          <a:xfrm>
            <a:off x="5587492" y="5891447"/>
            <a:ext cx="101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0.2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868875-8B6F-413C-9D0A-0C3C743465BB}"/>
              </a:ext>
            </a:extLst>
          </p:cNvPr>
          <p:cNvSpPr txBox="1"/>
          <p:nvPr/>
        </p:nvSpPr>
        <p:spPr>
          <a:xfrm>
            <a:off x="5406500" y="1645920"/>
            <a:ext cx="68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Gini Index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643A34-507A-4830-A0E7-847828CDA9EF}"/>
              </a:ext>
            </a:extLst>
          </p:cNvPr>
          <p:cNvSpPr txBox="1"/>
          <p:nvPr/>
        </p:nvSpPr>
        <p:spPr>
          <a:xfrm>
            <a:off x="5498861" y="3273308"/>
            <a:ext cx="68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Gini Index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9DC7EF-EEDC-458C-9D44-7558439E2C6C}"/>
              </a:ext>
            </a:extLst>
          </p:cNvPr>
          <p:cNvSpPr txBox="1"/>
          <p:nvPr/>
        </p:nvSpPr>
        <p:spPr>
          <a:xfrm>
            <a:off x="5662619" y="5174104"/>
            <a:ext cx="68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Gini Index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0357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A7F9F4-6AF3-4065-955F-1A60503578BE}"/>
              </a:ext>
            </a:extLst>
          </p:cNvPr>
          <p:cNvSpPr/>
          <p:nvPr/>
        </p:nvSpPr>
        <p:spPr>
          <a:xfrm>
            <a:off x="0" y="592138"/>
            <a:ext cx="12192000" cy="62738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부스팅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(boosting)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010B09F-E601-4CA2-87AA-7EA2D2896523}"/>
              </a:ext>
            </a:extLst>
          </p:cNvPr>
          <p:cNvSpPr txBox="1"/>
          <p:nvPr/>
        </p:nvSpPr>
        <p:spPr>
          <a:xfrm>
            <a:off x="470263" y="854331"/>
            <a:ext cx="868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에이다 </a:t>
            </a:r>
            <a:r>
              <a:rPr lang="ko-KR" altLang="en-US" dirty="0" err="1"/>
              <a:t>부스트</a:t>
            </a:r>
            <a:r>
              <a:rPr lang="en-US" altLang="ko-KR" dirty="0"/>
              <a:t>(Ada Boost)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5ED831-0D29-41D9-B98F-79B591BE1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50" y="1361596"/>
            <a:ext cx="6954220" cy="16194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9293293-2059-481F-967C-6303DF252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63" y="2768816"/>
            <a:ext cx="7535327" cy="34104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D671551-F02D-4B2E-8609-099921DA0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5933" y="2171333"/>
            <a:ext cx="3867690" cy="422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5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A7F9F4-6AF3-4065-955F-1A60503578BE}"/>
              </a:ext>
            </a:extLst>
          </p:cNvPr>
          <p:cNvSpPr/>
          <p:nvPr/>
        </p:nvSpPr>
        <p:spPr>
          <a:xfrm>
            <a:off x="0" y="584200"/>
            <a:ext cx="12192000" cy="62738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부스팅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(boosting)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010B09F-E601-4CA2-87AA-7EA2D2896523}"/>
              </a:ext>
            </a:extLst>
          </p:cNvPr>
          <p:cNvSpPr txBox="1"/>
          <p:nvPr/>
        </p:nvSpPr>
        <p:spPr>
          <a:xfrm>
            <a:off x="470263" y="854331"/>
            <a:ext cx="868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에이다 </a:t>
            </a:r>
            <a:r>
              <a:rPr lang="ko-KR" altLang="en-US" dirty="0" err="1"/>
              <a:t>부스트</a:t>
            </a:r>
            <a:r>
              <a:rPr lang="en-US" altLang="ko-KR" dirty="0"/>
              <a:t>(Ada Boost)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4B4269-DED4-4E8E-A6C9-E82F5B371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5" y="1706293"/>
            <a:ext cx="4851762" cy="476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D3AD8D5-2D0C-4044-8835-A4F9C685C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29" y="1706293"/>
            <a:ext cx="4851762" cy="476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33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A7F9F4-6AF3-4065-955F-1A60503578BE}"/>
              </a:ext>
            </a:extLst>
          </p:cNvPr>
          <p:cNvSpPr/>
          <p:nvPr/>
        </p:nvSpPr>
        <p:spPr>
          <a:xfrm>
            <a:off x="0" y="584200"/>
            <a:ext cx="12192000" cy="62738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부스팅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(boosting)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010B09F-E601-4CA2-87AA-7EA2D2896523}"/>
              </a:ext>
            </a:extLst>
          </p:cNvPr>
          <p:cNvSpPr txBox="1"/>
          <p:nvPr/>
        </p:nvSpPr>
        <p:spPr>
          <a:xfrm>
            <a:off x="470263" y="854331"/>
            <a:ext cx="868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에이다 </a:t>
            </a:r>
            <a:r>
              <a:rPr lang="ko-KR" altLang="en-US" dirty="0" err="1"/>
              <a:t>부스트</a:t>
            </a:r>
            <a:r>
              <a:rPr lang="en-US" altLang="ko-KR" dirty="0"/>
              <a:t>(Ada Boost)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9CF84AF-E568-419E-8261-40BD8DC6F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52" y="1223663"/>
            <a:ext cx="9997440" cy="535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449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A7F9F4-6AF3-4065-955F-1A60503578BE}"/>
              </a:ext>
            </a:extLst>
          </p:cNvPr>
          <p:cNvSpPr/>
          <p:nvPr/>
        </p:nvSpPr>
        <p:spPr>
          <a:xfrm>
            <a:off x="0" y="584200"/>
            <a:ext cx="12192000" cy="6273800"/>
          </a:xfrm>
          <a:prstGeom prst="rect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rgbClr val="D175FF"/>
            </a:fgClr>
            <a:bgClr>
              <a:srgbClr val="994BCD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앙상블 분석의 종류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EC3699A-1710-4318-820A-B4F28F1C561C}"/>
              </a:ext>
            </a:extLst>
          </p:cNvPr>
          <p:cNvCxnSpPr>
            <a:cxnSpLocks/>
          </p:cNvCxnSpPr>
          <p:nvPr/>
        </p:nvCxnSpPr>
        <p:spPr>
          <a:xfrm>
            <a:off x="1447800" y="6575425"/>
            <a:ext cx="90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056D400-BCF4-4C02-8A62-6FDB9AD200B6}"/>
              </a:ext>
            </a:extLst>
          </p:cNvPr>
          <p:cNvSpPr txBox="1"/>
          <p:nvPr/>
        </p:nvSpPr>
        <p:spPr>
          <a:xfrm>
            <a:off x="3052199" y="1825486"/>
            <a:ext cx="56170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부스팅</a:t>
            </a:r>
            <a:r>
              <a:rPr lang="en-US" altLang="ko-KR" dirty="0"/>
              <a:t>(Boosting)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xgboosting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적응형부스팅</a:t>
            </a:r>
            <a:r>
              <a:rPr lang="en-US" altLang="ko-KR" dirty="0"/>
              <a:t>(Adaptive Boosting)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그라디언트</a:t>
            </a:r>
            <a:r>
              <a:rPr lang="ko-KR" altLang="en-US" dirty="0"/>
              <a:t> </a:t>
            </a:r>
            <a:r>
              <a:rPr lang="ko-KR" altLang="en-US" dirty="0" err="1"/>
              <a:t>부스팅</a:t>
            </a:r>
            <a:r>
              <a:rPr lang="en-US" altLang="ko-KR" dirty="0"/>
              <a:t>(Gradient Boosting)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스태킹</a:t>
            </a:r>
            <a:r>
              <a:rPr lang="en-US" altLang="ko-KR" dirty="0"/>
              <a:t>(Staking)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다단계 </a:t>
            </a:r>
            <a:r>
              <a:rPr lang="ko-KR" altLang="en-US" dirty="0" err="1"/>
              <a:t>스태킹</a:t>
            </a:r>
            <a:r>
              <a:rPr lang="en-US" altLang="ko-KR" dirty="0"/>
              <a:t>(Multi-levels Stacking)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에 대해서 말하겠습니다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794589"/>
      </p:ext>
    </p:extLst>
  </p:cSld>
  <p:clrMapOvr>
    <a:masterClrMapping/>
  </p:clrMapOvr>
</p:sld>
</file>

<file path=ppt/theme/theme1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3163</TotalTime>
  <Words>226</Words>
  <Application>Microsoft Office PowerPoint</Application>
  <PresentationFormat>와이드스크린</PresentationFormat>
  <Paragraphs>60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Spoqa Han Sans</vt:lpstr>
      <vt:lpstr>맑은 고딕</vt:lpstr>
      <vt:lpstr>Arial</vt:lpstr>
      <vt:lpstr>11_Office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 DW</cp:lastModifiedBy>
  <cp:revision>56</cp:revision>
  <dcterms:created xsi:type="dcterms:W3CDTF">2020-10-02T01:49:18Z</dcterms:created>
  <dcterms:modified xsi:type="dcterms:W3CDTF">2020-11-13T04:48:15Z</dcterms:modified>
</cp:coreProperties>
</file>