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60" r:id="rId14"/>
    <p:sldId id="26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W" initials="KD" lastIdx="1" clrIdx="0">
    <p:extLst>
      <p:ext uri="{19B8F6BF-5375-455C-9EA6-DF929625EA0E}">
        <p15:presenceInfo xmlns:p15="http://schemas.microsoft.com/office/powerpoint/2012/main" userId="a728938c40cbe2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2" autoAdjust="0"/>
    <p:restoredTop sz="86859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6255D-5BA6-4F53-93CF-73790A933214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EA88-3336-414F-8218-04C7D3810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3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-times.tistory.com/17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i-times.tistory.com/17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i-times.tistory.com/160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</a:t>
            </a:r>
            <a:r>
              <a:rPr lang="ko-KR" altLang="en-US" baseline="0" dirty="0"/>
              <a:t> 결정 나무는 규칙을 나무 구조로 도표화 하여 분류 와 예측을 수행하는 분석 방법입니다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쉽게 말해 스무고개를 생각하시면 편합니다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의사결정 나무는 다양한 활용 방법이 있는데 </a:t>
            </a:r>
            <a:endParaRPr lang="en-US" altLang="ko-KR" baseline="0" dirty="0"/>
          </a:p>
          <a:p>
            <a:r>
              <a:rPr lang="en-US" altLang="ko-KR" baseline="0" dirty="0"/>
              <a:t>1.</a:t>
            </a:r>
            <a:r>
              <a:rPr lang="ko-KR" altLang="en-US" baseline="0" dirty="0"/>
              <a:t>데이터를 비슷한 특성을 갖는 몇 개의 그룹으로 분할해 그룹별 특성을 발견하는 세분화</a:t>
            </a:r>
            <a:endParaRPr lang="en-US" altLang="ko-KR" baseline="0" dirty="0"/>
          </a:p>
          <a:p>
            <a:r>
              <a:rPr lang="en-US" altLang="ko-KR" baseline="0" dirty="0"/>
              <a:t>2.</a:t>
            </a:r>
            <a:r>
              <a:rPr lang="ko-KR" altLang="en-US" baseline="0" dirty="0"/>
              <a:t>여러 예측 변수들에 근거하여 관측개체의 목표변수 범주를 몇 개의 등급으로 나누는 분류</a:t>
            </a:r>
            <a:endParaRPr lang="en-US" altLang="ko-KR" baseline="0" dirty="0"/>
          </a:p>
          <a:p>
            <a:r>
              <a:rPr lang="en-US" altLang="ko-KR" baseline="0" dirty="0"/>
              <a:t>3.</a:t>
            </a:r>
            <a:r>
              <a:rPr lang="ko-KR" altLang="en-US" baseline="0" dirty="0"/>
              <a:t>규칙을 찾아내서 이를 이용해 미래의 사건을 예상 하고자 하는 예측</a:t>
            </a:r>
            <a:endParaRPr lang="en-US" altLang="ko-KR" baseline="0" dirty="0"/>
          </a:p>
          <a:p>
            <a:r>
              <a:rPr lang="en-US" altLang="ko-KR" baseline="0" dirty="0"/>
              <a:t>4.</a:t>
            </a:r>
            <a:r>
              <a:rPr lang="ko-KR" altLang="en-US" baseline="0" dirty="0"/>
              <a:t>수많은 예측변수 중에서 목표변수에 큰 영향을 미치는 변수들을 골라 내고자 하는 차원 축소와 변수선택</a:t>
            </a:r>
            <a:endParaRPr lang="en-US" altLang="ko-KR" baseline="0" dirty="0"/>
          </a:p>
          <a:p>
            <a:r>
              <a:rPr lang="en-US" altLang="ko-KR" baseline="0" dirty="0"/>
              <a:t>5.</a:t>
            </a:r>
            <a:r>
              <a:rPr lang="ko-KR" altLang="en-US" baseline="0" dirty="0"/>
              <a:t>여러 개의 예측변수들을 결합해 목표변수에 작용하는 규칙을 파악하고자 하는 경우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보팅에는</a:t>
            </a:r>
            <a:r>
              <a:rPr lang="ko-KR" altLang="en-US" dirty="0"/>
              <a:t> 결과를 내는 방법이 두가지가 있는데 </a:t>
            </a:r>
            <a:r>
              <a:rPr lang="ko-KR" altLang="en-US" dirty="0" err="1"/>
              <a:t>하드보팅</a:t>
            </a:r>
            <a:r>
              <a:rPr lang="ko-KR" altLang="en-US" dirty="0"/>
              <a:t> 과 소프트 </a:t>
            </a:r>
            <a:r>
              <a:rPr lang="ko-KR" altLang="en-US" dirty="0" err="1"/>
              <a:t>보팅</a:t>
            </a:r>
            <a:r>
              <a:rPr lang="ko-KR" altLang="en-US" dirty="0"/>
              <a:t> </a:t>
            </a:r>
            <a:r>
              <a:rPr lang="ko-KR" altLang="en-US" dirty="0" err="1"/>
              <a:t>이있다</a:t>
            </a:r>
            <a:r>
              <a:rPr lang="ko-KR" altLang="en-US" dirty="0"/>
              <a:t> 하드 </a:t>
            </a:r>
            <a:r>
              <a:rPr lang="ko-KR" altLang="en-US" dirty="0" err="1"/>
              <a:t>보팅은</a:t>
            </a:r>
            <a:r>
              <a:rPr lang="ko-KR" altLang="en-US" dirty="0"/>
              <a:t> 다수의 분류기가 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ko-KR" altLang="en-US" dirty="0" err="1"/>
              <a:t>내값으로</a:t>
            </a:r>
            <a:r>
              <a:rPr lang="ko-KR" altLang="en-US" dirty="0"/>
              <a:t> 결정</a:t>
            </a:r>
            <a:endParaRPr lang="en-US" altLang="ko-KR" dirty="0"/>
          </a:p>
          <a:p>
            <a:r>
              <a:rPr lang="ko-KR" altLang="en-US" dirty="0"/>
              <a:t>소프트 </a:t>
            </a:r>
            <a:r>
              <a:rPr lang="ko-KR" altLang="en-US" dirty="0" err="1"/>
              <a:t>보팅은</a:t>
            </a:r>
            <a:r>
              <a:rPr lang="ko-KR" altLang="en-US" dirty="0"/>
              <a:t> 결정 확률의 평균을 </a:t>
            </a:r>
            <a:r>
              <a:rPr lang="ko-KR" altLang="en-US" dirty="0" err="1"/>
              <a:t>구한뒤</a:t>
            </a:r>
            <a:r>
              <a:rPr lang="ko-KR" altLang="en-US" dirty="0"/>
              <a:t> 가장 확률이 높은 레이블을 최종 결과로 선정</a:t>
            </a:r>
            <a:endParaRPr lang="en-US" altLang="ko-KR" dirty="0"/>
          </a:p>
          <a:p>
            <a:r>
              <a:rPr lang="ko-KR" altLang="en-US" dirty="0" err="1"/>
              <a:t>붓스트랩이란</a:t>
            </a:r>
            <a:r>
              <a:rPr lang="ko-KR" altLang="en-US" dirty="0"/>
              <a:t> 주어진 자료에서의 동일한 크기의 표본을 랜덤 복원 추출을 하여 뽑은 자료를 의미한다</a:t>
            </a:r>
            <a:endParaRPr lang="en-US" altLang="ko-KR" dirty="0"/>
          </a:p>
          <a:p>
            <a:r>
              <a:rPr lang="ko-KR" altLang="en-US" dirty="0" err="1"/>
              <a:t>부스팅은</a:t>
            </a:r>
            <a:r>
              <a:rPr lang="ko-KR" altLang="en-US" dirty="0"/>
              <a:t> </a:t>
            </a:r>
            <a:r>
              <a:rPr lang="ko-KR" altLang="en-US" dirty="0" err="1"/>
              <a:t>배깅과</a:t>
            </a:r>
            <a:r>
              <a:rPr lang="ko-KR" altLang="en-US" dirty="0"/>
              <a:t> 비슷하게 초기의 샘플데이터를 뽑아내고 분류기를 생성 하지만 차이점은 가중치를 부여한다 가중치를 부여하여 다음 분류기로 샘플을 순차적으로 넘긴다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순수도 </a:t>
            </a:r>
            <a:r>
              <a:rPr lang="en-US" altLang="ko-KR" dirty="0"/>
              <a:t>: </a:t>
            </a:r>
            <a:r>
              <a:rPr lang="ko-KR" altLang="en-US" dirty="0"/>
              <a:t>목표변수의 특정 범주에 개체들이 포함되어 있는 정도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6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범주형 범수 간의 독립성을 검정하거나 연관성을 확인하는 데 사용합니다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예를 들어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유권자의 성별에 따라 구분된 선거 결과가 포함된 이원 표가 있는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카이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제곱 통계량을 사용하여 유권자의 성별이 투표와 상관 없는지 또는 투표와 성별 간에 어떤 연관성이 있는지 여부를 확인할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카이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제곱 통계량에 연관된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p-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값이 선택한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보다 작은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검정은 두 변수가 독립적이라는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/>
              </a:rPr>
              <a:t>귀무가설을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 기각합니다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통계적 모형이 데이터에 적합한지 결정하는 데 사용합니다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카이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제곱 통계량에 연관된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p-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값이 선택한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보다 작은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검정은 모형이 데이터에 적합하다는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Open Sans"/>
              </a:rPr>
              <a:t>귀무가설을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/>
              </a:rPr>
              <a:t> 기각합니다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6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Cart:</a:t>
            </a:r>
            <a:r>
              <a:rPr lang="ko-KR" altLang="en-US" dirty="0"/>
              <a:t>노드에서 가지를 </a:t>
            </a:r>
            <a:r>
              <a:rPr lang="ko-KR" altLang="en-US" dirty="0" err="1"/>
              <a:t>칠때</a:t>
            </a:r>
            <a:r>
              <a:rPr lang="ko-KR" altLang="en-US" dirty="0"/>
              <a:t> 무조건 이진분류를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c.5</a:t>
            </a:r>
            <a:r>
              <a:rPr lang="ko-KR" altLang="en-US" dirty="0"/>
              <a:t>는 </a:t>
            </a:r>
            <a:r>
              <a:rPr lang="en-US" altLang="ko-KR" dirty="0"/>
              <a:t>cart</a:t>
            </a:r>
            <a:r>
              <a:rPr lang="ko-KR" altLang="en-US" dirty="0"/>
              <a:t>와 다르게 가지의 수를 </a:t>
            </a:r>
            <a:r>
              <a:rPr lang="ko-KR" altLang="en-US" dirty="0" err="1"/>
              <a:t>다양화할수있다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CART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알고리즘은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이진트리구조로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모형을 형성하는데 첫번째 과제는 목표변수를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가장잘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분리하는 설명변수와 그 </a:t>
            </a:r>
            <a:r>
              <a:rPr lang="ko-KR" altLang="en-US" b="0" i="0" u="sng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분리시점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찾는 것이다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 측도의 하나를 다양성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(diversity)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라고 하는데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노드의 다양성을 가장 많이 줄이는 설명변수를 선택한다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그리고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분리기준은 다음 값을 가장 크게 하는 곳을 선택한다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즉 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diversity(before split)-(diversity(left child)+ diversity(right child))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크게 하는 곳을 분리 기준을 정한다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출처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https://ai-times.tistory.com/177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[ai-times]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8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나무를 구축하는 방식이 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CART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흡사하나 데이터를 분할하는 방식에 차이가 있다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다시 말해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최적의 분할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즉 최적의 예측변수를 선택하는데 있어 엔트로피나 지니 매트릭스 대신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통계학의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카이스퀘어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테스트를 사용한다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CHIAD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각 설명변수의 범주들이 자료를 반응변수의 각 범주들로 구분하는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판별력의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크기에 따라 설명변수의 범주들을 이용하여 나무구조를 만드는 분석방법으로 전체 자료를 </a:t>
            </a:r>
            <a:r>
              <a:rPr lang="ko-KR" altLang="en-US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둘 이상의 </a:t>
            </a:r>
            <a:r>
              <a:rPr lang="ko-KR" altLang="en-US" b="0" i="0" u="sng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하위노드</a:t>
            </a:r>
            <a:r>
              <a:rPr lang="en-US" altLang="ko-KR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(child node)</a:t>
            </a:r>
            <a:r>
              <a:rPr lang="ko-KR" altLang="en-US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로 반복적으로 분할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 과정에서 설명변수의 범주의 쌍에 대한 반응변수의 유의한 차이가 없으면 </a:t>
            </a:r>
            <a:r>
              <a:rPr lang="ko-KR" altLang="en-US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설명변수의 범주들을 병합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하며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유의적이지 않은 쌍들이 없을 때까지 과정을 계속한다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설명변수에 대한 최고의 분할을 찾고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모든 설명변수에 대한 유의성을 조사하여 가장 유의적인 설명변수를 선택한다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선택된 설명변수의 범주들의 그룹을 사용해 자료를 상호 배반인 부분집합으로 분할하며 각 부분집합에서 정지규칙중의 하나가 만족될 때까지 이 과정을 독립적으로 순환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반복한다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b="0" i="0" dirty="0">
              <a:solidFill>
                <a:srgbClr val="7B7366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CHIAD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 </a:t>
            </a:r>
            <a:r>
              <a:rPr lang="ko-KR" altLang="en-US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목표 변수가 </a:t>
            </a:r>
            <a:r>
              <a:rPr lang="ko-KR" altLang="en-US" b="0" i="0" u="sng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이산형일</a:t>
            </a:r>
            <a:r>
              <a:rPr lang="ko-KR" altLang="en-US" b="0" i="0" u="sng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때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Pearson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카이제곱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통계량 또는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우도비카이제곱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통계량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(likelihood ratio Chi-square statistic)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분리기준으로 사용한다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여기서 목표 변수가 순서형 또는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사전그룹화된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연속형인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경우에는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우도비카이제곱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통계량이 사용된다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카이제곱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통계량이 자유도에 비해서 매우 작다는 것은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예측변수의 각 범주에 따른 목표변수의 분포가 서로 동일 하다는 것을 의미하며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따라서 예측변수가 목표변수의 분류에 영향을 주지 않는 </a:t>
            </a:r>
            <a:r>
              <a:rPr lang="ko-KR" altLang="en-US" b="0" i="0" dirty="0" err="1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다고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결론지을 수 있다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즉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p-value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값이 가장 작은 예측변수와 그 때의 최적분리에 의해서 자식마디를 형성시킨다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출처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https://ai-times.tistory.com/177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[ai-times]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따라서 이 방법은 범주형 자료에 대해서만 적용할 수 있다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수치형 속성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나이 등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범주형으로 변환한 후에 입력해야 한다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(10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대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20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대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... 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등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출처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 </a:t>
            </a:r>
            <a:r>
              <a:rPr lang="en-US" altLang="ko-KR" b="0" i="0" u="none" strike="noStrike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4"/>
              </a:rPr>
              <a:t>https://ai-times.tistory.com/160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[ai-times]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이렇게 많은 의사 결정 트리로 ‘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숲’을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 만들었는데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의견 통합이 되지 않는다면 어떻게 해야 할까요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?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이 역시 현실과 비슷합니다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의견 통합이 이루어지지 않을 경우 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medium-content-serif-font"/>
              </a:rPr>
              <a:t>다수결의 원칙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을 따르듯이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저희의 의사 결정 ‘숲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'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도 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medium-content-serif-font"/>
              </a:rPr>
              <a:t>투표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로 결정을 내리게 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1,000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개의 의사 결정 트리 중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678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개의 트리가 건강 위험도가 높다고 의견을 내고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나머지는 위험도가 낮다는 의견을 냈을 경우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숲은 그 의견들을 통합하여 건강 위험도가 높다고 하는 것이죠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데이터 사이언스에서는 이렇게 의견을 통합하거나 여러가지 결과를 합치는 방식을 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medium-content-serif-font"/>
              </a:rPr>
              <a:t>“앙상블”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medium-content-serif-font"/>
              </a:rPr>
              <a:t>(Ensemble method)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이라고 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8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이 장점은 </a:t>
            </a:r>
            <a:r>
              <a:rPr lang="ko-KR" altLang="en-US" dirty="0" err="1"/>
              <a:t>결측치를</a:t>
            </a:r>
            <a:r>
              <a:rPr lang="ko-KR" altLang="en-US" dirty="0"/>
              <a:t> 강건하게 대응하기 때문에 </a:t>
            </a:r>
            <a:r>
              <a:rPr lang="ko-KR" altLang="en-US" dirty="0" err="1"/>
              <a:t>결측치의</a:t>
            </a:r>
            <a:r>
              <a:rPr lang="ko-KR" altLang="en-US" dirty="0"/>
              <a:t> 비율이 높아져도 </a:t>
            </a:r>
            <a:r>
              <a:rPr lang="ko-KR" altLang="en-US" dirty="0" err="1"/>
              <a:t>높은정확도를</a:t>
            </a:r>
            <a:r>
              <a:rPr lang="ko-KR" altLang="en-US" dirty="0"/>
              <a:t> </a:t>
            </a:r>
            <a:r>
              <a:rPr lang="ko-KR" altLang="en-US" dirty="0" err="1"/>
              <a:t>나타냄니다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그렇다면 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Random Forest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는 의사 결정 트리를 만드는 데 있어 단계마다 모든 요소를 고려하지 않을까요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그것은 역설적으로 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medium-content-serif-font"/>
              </a:rPr>
              <a:t>모든 요소를 고려하기 </a:t>
            </a:r>
            <a:r>
              <a:rPr lang="ko-KR" alt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위함입니다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만약 의사 결정 트리의 한 단계를 만드는데 모든 요소를 고려한다면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모든 의사 결정 트리가 같은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5~6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개의 요소만을 가지고 생성되겠죠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고려해야 할 요소는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30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개인데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모든 트리가 흡연 여부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나이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식단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몸무게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성별 등으로 구성되게 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그야말로 앙상블에 금관 악기만 있고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국회에 한가지 당만 있으며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공대에 남자만 있는 상황과 비슷합니다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아무리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5~6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개의 요소가 가장 “똑똑한” 요소들 이어도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나머지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25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개의 “덜 똑똑한” 요소들을 고려하는 것이 목적입니다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전교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1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등한 명보다 전교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5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등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100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명이 아는 것이 더 많은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것이랑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 비슷한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원리죠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EA88-3336-414F-8218-04C7D38107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CD9D-1CF0-4FA4-901A-B4B4CCBC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의사결정 나무와</a:t>
            </a:r>
            <a:br>
              <a:rPr lang="en-US" altLang="ko-KR" dirty="0"/>
            </a:br>
            <a:r>
              <a:rPr lang="ko-KR" altLang="en-US" dirty="0"/>
              <a:t>랜덤</a:t>
            </a:r>
            <a:br>
              <a:rPr lang="en-US" altLang="ko-KR" dirty="0"/>
            </a:br>
            <a:r>
              <a:rPr lang="ko-KR" altLang="en-US" dirty="0"/>
              <a:t>포레스트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95777F-FBDB-42FF-B765-F1F1BC1B6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24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E52F1-EA5A-4AFA-8E27-BD4D3B9F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7"/>
            <a:ext cx="9520158" cy="4672854"/>
          </a:xfrm>
        </p:spPr>
        <p:txBody>
          <a:bodyPr>
            <a:normAutofit/>
          </a:bodyPr>
          <a:lstStyle/>
          <a:p>
            <a:r>
              <a:rPr lang="en-US" altLang="ko-KR" dirty="0"/>
              <a:t>CART</a:t>
            </a:r>
          </a:p>
          <a:p>
            <a:r>
              <a:rPr lang="ko-KR" altLang="en-US" dirty="0"/>
              <a:t>가장 널리 사용되는 의사결정나무 알고리즘</a:t>
            </a:r>
            <a:endParaRPr lang="en-US" altLang="ko-KR" dirty="0"/>
          </a:p>
          <a:p>
            <a:r>
              <a:rPr lang="ko-KR" altLang="en-US" dirty="0"/>
              <a:t>가장 성취도가 좋은 변수 및 수준을 찾는 것 에 중점</a:t>
            </a:r>
            <a:endParaRPr lang="en-US" altLang="ko-KR" dirty="0"/>
          </a:p>
          <a:p>
            <a:r>
              <a:rPr lang="ko-KR" altLang="en-US" dirty="0"/>
              <a:t>불순도의 측도로 출력한 변수가 </a:t>
            </a:r>
            <a:r>
              <a:rPr lang="ko-KR" altLang="en-US" dirty="0">
                <a:solidFill>
                  <a:srgbClr val="FF0000"/>
                </a:solidFill>
              </a:rPr>
              <a:t>범주형</a:t>
            </a:r>
            <a:r>
              <a:rPr lang="ko-KR" altLang="en-US" dirty="0"/>
              <a:t> 이면 </a:t>
            </a:r>
            <a:r>
              <a:rPr lang="ko-KR" altLang="en-US" dirty="0" err="1">
                <a:solidFill>
                  <a:srgbClr val="FF0000"/>
                </a:solidFill>
              </a:rPr>
              <a:t>지니지수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불순도의 측도로 출력한 변수가 </a:t>
            </a:r>
            <a:r>
              <a:rPr lang="ko-KR" altLang="en-US" dirty="0">
                <a:solidFill>
                  <a:srgbClr val="FF0000"/>
                </a:solidFill>
              </a:rPr>
              <a:t>연속형</a:t>
            </a:r>
            <a:r>
              <a:rPr lang="ko-KR" altLang="en-US" dirty="0"/>
              <a:t> 이면 분산의 감소량을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C4.5 </a:t>
            </a:r>
            <a:r>
              <a:rPr lang="ko-KR" altLang="en-US" dirty="0"/>
              <a:t>와 </a:t>
            </a:r>
            <a:r>
              <a:rPr lang="en-US" altLang="ko-KR" dirty="0"/>
              <a:t>C5</a:t>
            </a:r>
          </a:p>
          <a:p>
            <a:r>
              <a:rPr lang="ko-KR" altLang="en-US" dirty="0"/>
              <a:t>목표변수가 반드시 </a:t>
            </a:r>
            <a:r>
              <a:rPr lang="ko-KR" altLang="en-US" dirty="0" err="1"/>
              <a:t>범주형이어야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ko-KR" altLang="en-US" dirty="0"/>
              <a:t>불순도로 </a:t>
            </a:r>
            <a:r>
              <a:rPr lang="ko-KR" altLang="en-US" dirty="0">
                <a:solidFill>
                  <a:srgbClr val="FF0000"/>
                </a:solidFill>
              </a:rPr>
              <a:t>엔트로피 지수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예측변수가 분리형일 경우</a:t>
            </a:r>
            <a:r>
              <a:rPr lang="en-US" altLang="ko-KR" dirty="0"/>
              <a:t>,</a:t>
            </a:r>
            <a:r>
              <a:rPr lang="ko-KR" altLang="en-US" dirty="0"/>
              <a:t>범주의 수만큼 분리가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08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E52F1-EA5A-4AFA-8E27-BD4D3B9F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853855"/>
          </a:xfrm>
        </p:spPr>
        <p:txBody>
          <a:bodyPr>
            <a:normAutofit/>
          </a:bodyPr>
          <a:lstStyle/>
          <a:p>
            <a:r>
              <a:rPr lang="en-US" altLang="ko-KR" dirty="0"/>
              <a:t>CHAID</a:t>
            </a:r>
          </a:p>
          <a:p>
            <a:r>
              <a:rPr lang="ko-KR" altLang="en-US" dirty="0"/>
              <a:t>예측변수가 무조건 </a:t>
            </a:r>
            <a:r>
              <a:rPr lang="ko-KR" altLang="en-US" dirty="0" err="1"/>
              <a:t>범주형이어야함</a:t>
            </a:r>
            <a:endParaRPr lang="en-US" altLang="ko-KR" dirty="0"/>
          </a:p>
          <a:p>
            <a:r>
              <a:rPr lang="ko-KR" altLang="en-US" dirty="0"/>
              <a:t>불순도로 </a:t>
            </a:r>
            <a:r>
              <a:rPr lang="ko-KR" altLang="en-US" dirty="0" err="1"/>
              <a:t>카이제곱</a:t>
            </a:r>
            <a:r>
              <a:rPr lang="ko-KR" altLang="en-US" dirty="0"/>
              <a:t> 통계량을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알고리즘들을 이제 불순도를 더는 떨어 </a:t>
            </a:r>
            <a:r>
              <a:rPr lang="ko-KR" altLang="en-US" dirty="0" err="1"/>
              <a:t>트릴수가</a:t>
            </a:r>
            <a:r>
              <a:rPr lang="ko-KR" altLang="en-US" dirty="0"/>
              <a:t> 없거나 자식마디에 남은 샘플수가 적은 경우 이제 종료한다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93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7186BC-C6D2-47C3-9666-E4CBEC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17" y="796953"/>
            <a:ext cx="9520237" cy="43531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랜덤 포레스트</a:t>
            </a:r>
            <a:r>
              <a:rPr lang="en-US" altLang="ko-KR" sz="1600" dirty="0"/>
              <a:t> </a:t>
            </a:r>
            <a:r>
              <a:rPr lang="en-US" altLang="ko-KR" sz="2400" dirty="0"/>
              <a:t>(Radom Forest) </a:t>
            </a:r>
            <a:r>
              <a:rPr lang="ko-KR" altLang="en-US" sz="2400" dirty="0"/>
              <a:t>란 무엇인가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1296C6-CD54-42AD-9304-D89F243A4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2" y="1762615"/>
            <a:ext cx="8339228" cy="42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7186BC-C6D2-47C3-9666-E4CBEC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17" y="796953"/>
            <a:ext cx="9520237" cy="43531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랜덤 포레스트</a:t>
            </a:r>
            <a:r>
              <a:rPr lang="en-US" altLang="ko-KR" sz="1600" dirty="0"/>
              <a:t> </a:t>
            </a:r>
            <a:r>
              <a:rPr lang="en-US" altLang="ko-KR" sz="2400" dirty="0"/>
              <a:t>(Radom Forest) </a:t>
            </a:r>
            <a:r>
              <a:rPr lang="ko-KR" altLang="en-US" sz="2400" dirty="0"/>
              <a:t>란 무엇인가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BD4C7A-F0D5-4E89-8EBD-BC41C064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232264"/>
            <a:ext cx="9520158" cy="4234081"/>
          </a:xfrm>
        </p:spPr>
        <p:txBody>
          <a:bodyPr/>
          <a:lstStyle/>
          <a:p>
            <a:r>
              <a:rPr lang="ko-KR" altLang="en-US" dirty="0"/>
              <a:t>숲</a:t>
            </a:r>
            <a:r>
              <a:rPr lang="en-US" altLang="ko-KR" dirty="0"/>
              <a:t>(Forest)</a:t>
            </a:r>
            <a:r>
              <a:rPr lang="ko-KR" altLang="en-US" dirty="0"/>
              <a:t>은 무엇으로 이루어져 있나</a:t>
            </a:r>
            <a:r>
              <a:rPr lang="en-US" altLang="ko-KR" dirty="0"/>
              <a:t>? </a:t>
            </a:r>
            <a:r>
              <a:rPr lang="ko-KR" altLang="en-US" dirty="0"/>
              <a:t>나무</a:t>
            </a:r>
            <a:r>
              <a:rPr lang="en-US" altLang="ko-KR" dirty="0"/>
              <a:t>(Tree)</a:t>
            </a:r>
            <a:r>
              <a:rPr lang="ko-KR" altLang="en-US" dirty="0"/>
              <a:t>로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포레스트</a:t>
            </a:r>
            <a:r>
              <a:rPr lang="en-US" altLang="ko-KR" dirty="0"/>
              <a:t>(Forest)</a:t>
            </a:r>
            <a:r>
              <a:rPr lang="ko-KR" altLang="en-US" dirty="0"/>
              <a:t>는 수많은 의사결정나무</a:t>
            </a:r>
            <a:r>
              <a:rPr lang="en-US" altLang="ko-KR" dirty="0"/>
              <a:t>(Decision Tree)</a:t>
            </a:r>
            <a:r>
              <a:rPr lang="ko-KR" altLang="en-US" dirty="0"/>
              <a:t>가  모여서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생성이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</a:t>
            </a:r>
            <a:r>
              <a:rPr lang="en-US" altLang="ko-KR" dirty="0"/>
              <a:t>(Random)</a:t>
            </a:r>
            <a:r>
              <a:rPr lang="ko-KR" altLang="en-US" dirty="0"/>
              <a:t>은 말그대로  의사결정 나무를 만드는데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있어서 쓰이는 요소들을 무작위적으로 선정합니다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 랜덤 </a:t>
            </a:r>
            <a:r>
              <a:rPr lang="ko-KR" altLang="en-US" dirty="0" err="1"/>
              <a:t>포레스트란</a:t>
            </a:r>
            <a:r>
              <a:rPr lang="ko-KR" altLang="en-US" dirty="0"/>
              <a:t> 무작위로 뽑은 요소들로 만든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의사결정 나무를 모아서 만든 모형이다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078" name="Picture 6" descr="랜덤 포레스트(Random Forest) 쉽게 이해하기 - 아무튼 워라밸">
            <a:extLst>
              <a:ext uri="{FF2B5EF4-FFF2-40B4-BE49-F238E27FC236}">
                <a16:creationId xmlns:a16="http://schemas.microsoft.com/office/drawing/2014/main" id="{8DC8F083-2812-4175-8DB5-43DB53FB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934" y="3174359"/>
            <a:ext cx="3437979" cy="2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5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7186BC-C6D2-47C3-9666-E4CBEC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17" y="796953"/>
            <a:ext cx="9520237" cy="43531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랜덤 포레스트</a:t>
            </a:r>
            <a:r>
              <a:rPr lang="en-US" altLang="ko-KR" sz="1600" dirty="0"/>
              <a:t> </a:t>
            </a:r>
            <a:r>
              <a:rPr lang="en-US" altLang="ko-KR" sz="2400" dirty="0"/>
              <a:t>(Radom Forest) </a:t>
            </a:r>
            <a:r>
              <a:rPr lang="ko-KR" altLang="en-US" sz="2400" dirty="0"/>
              <a:t>란 무엇인가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BD4C7A-F0D5-4E89-8EBD-BC41C064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232264"/>
            <a:ext cx="9520158" cy="4234081"/>
          </a:xfrm>
        </p:spPr>
        <p:txBody>
          <a:bodyPr/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랜덤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포레스트는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다수의 결정 트리들을 이용하여 학습하는 앙상블 방법이다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랜덤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포레스트는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검출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분류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그리고 회귀 등 다양한 문제에 활용되고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1) </a:t>
            </a:r>
            <a:r>
              <a:rPr lang="ko-KR" altLang="en-US" dirty="0"/>
              <a:t>의사 결정 나무의 문제점이 과적합을 해결 하면서 예측력이 매우 높다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2) </a:t>
            </a:r>
            <a:r>
              <a:rPr lang="ko-KR" altLang="en-US" dirty="0"/>
              <a:t>알고리즘이 굉장히 간단하면서 변수 중요도를 </a:t>
            </a:r>
            <a:r>
              <a:rPr lang="ko-KR" altLang="en-US" dirty="0" err="1"/>
              <a:t>파악할수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1)</a:t>
            </a:r>
            <a:r>
              <a:rPr lang="ko-KR" altLang="en-US" dirty="0"/>
              <a:t>해석이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2)</a:t>
            </a:r>
            <a:r>
              <a:rPr lang="ko-KR" altLang="en-US" dirty="0"/>
              <a:t>데이터의 수가 많아 지면 의사결정 나무 보다 속도가 </a:t>
            </a:r>
            <a:r>
              <a:rPr lang="ko-KR" altLang="en-US" dirty="0" err="1"/>
              <a:t>헌저히</a:t>
            </a:r>
            <a:r>
              <a:rPr lang="ko-KR" altLang="en-US" dirty="0"/>
              <a:t> 떨어 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58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앙상블이 무엇이냐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8BB3-F85C-44EA-AC3E-3F835DD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r>
              <a:rPr lang="ko-KR" altLang="en-US" dirty="0"/>
              <a:t>앙상블이란 여러 개의 분류기나 모델을 생성하고 그 예측을 결합함으로 보다 정확한 예측을 도출하는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앙상블의 </a:t>
            </a:r>
            <a:r>
              <a:rPr lang="en-US" altLang="ko-KR" dirty="0"/>
              <a:t>3</a:t>
            </a:r>
            <a:r>
              <a:rPr lang="ko-KR" altLang="en-US" dirty="0"/>
              <a:t>가지 학습유형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 err="1"/>
              <a:t>보팅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 err="1"/>
              <a:t>배깅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16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앙상블의 </a:t>
            </a:r>
            <a:r>
              <a:rPr lang="en-US" altLang="ko-KR" sz="2400" dirty="0"/>
              <a:t>3</a:t>
            </a:r>
            <a:r>
              <a:rPr lang="ko-KR" altLang="en-US" sz="2400" dirty="0"/>
              <a:t>가지 학습유형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ADFB3-AE9D-4285-B422-78F7ADD1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r>
              <a:rPr lang="ko-KR" altLang="en-US" dirty="0" err="1"/>
              <a:t>보팅</a:t>
            </a:r>
            <a:r>
              <a:rPr lang="en-US" altLang="ko-KR" dirty="0"/>
              <a:t>:</a:t>
            </a:r>
            <a:r>
              <a:rPr lang="ko-KR" altLang="en-US" dirty="0"/>
              <a:t>서로 다른 알고리즘을 사용하여 사용 </a:t>
            </a:r>
            <a:endParaRPr lang="en-US" altLang="ko-KR" dirty="0"/>
          </a:p>
          <a:p>
            <a:r>
              <a:rPr lang="ko-KR" altLang="en-US" dirty="0" err="1"/>
              <a:t>배깅</a:t>
            </a:r>
            <a:r>
              <a:rPr lang="en-US" altLang="ko-KR" dirty="0"/>
              <a:t>:</a:t>
            </a:r>
            <a:r>
              <a:rPr lang="ko-KR" altLang="en-US" dirty="0" err="1"/>
              <a:t>붓스트랩을</a:t>
            </a:r>
            <a:r>
              <a:rPr lang="ko-KR" altLang="en-US" dirty="0"/>
              <a:t> 생성한 후 각각 예측모형을 만들고 그 결과를 집계하여 사용</a:t>
            </a:r>
            <a:endParaRPr lang="en-US" altLang="ko-KR" dirty="0"/>
          </a:p>
          <a:p>
            <a:r>
              <a:rPr lang="ko-KR" altLang="en-US" dirty="0" err="1"/>
              <a:t>부스팅</a:t>
            </a:r>
            <a:r>
              <a:rPr lang="en-US" altLang="ko-KR" dirty="0"/>
              <a:t>:</a:t>
            </a:r>
            <a:r>
              <a:rPr lang="ko-KR" altLang="en-US" dirty="0"/>
              <a:t>분류기를 여러 개 생성하여 순차적으로 학습을 수행</a:t>
            </a:r>
            <a:endParaRPr lang="en-US" altLang="ko-KR" dirty="0"/>
          </a:p>
        </p:txBody>
      </p:sp>
      <p:pic>
        <p:nvPicPr>
          <p:cNvPr id="2050" name="Picture 2" descr="Voting">
            <a:extLst>
              <a:ext uri="{FF2B5EF4-FFF2-40B4-BE49-F238E27FC236}">
                <a16:creationId xmlns:a16="http://schemas.microsoft.com/office/drawing/2014/main" id="{D1B4AF48-6C6E-4190-A702-9EDDC4F8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9" y="2691177"/>
            <a:ext cx="2432897" cy="27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agging">
            <a:extLst>
              <a:ext uri="{FF2B5EF4-FFF2-40B4-BE49-F238E27FC236}">
                <a16:creationId xmlns:a16="http://schemas.microsoft.com/office/drawing/2014/main" id="{08C9230F-EBF6-480C-91D6-C471FE76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4" y="2608845"/>
            <a:ext cx="243289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6FB2A0-80F5-45B7-A6CD-2D22F350DE36}"/>
              </a:ext>
            </a:extLst>
          </p:cNvPr>
          <p:cNvSpPr txBox="1"/>
          <p:nvPr/>
        </p:nvSpPr>
        <p:spPr>
          <a:xfrm>
            <a:off x="1849119" y="5586214"/>
            <a:ext cx="24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보팅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FF9D2-EA2A-4653-A69C-CC20B31A4952}"/>
              </a:ext>
            </a:extLst>
          </p:cNvPr>
          <p:cNvSpPr txBox="1"/>
          <p:nvPr/>
        </p:nvSpPr>
        <p:spPr>
          <a:xfrm>
            <a:off x="4587874" y="5586214"/>
            <a:ext cx="243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배깅</a:t>
            </a:r>
            <a:endParaRPr lang="ko-KR" altLang="en-US" dirty="0"/>
          </a:p>
        </p:txBody>
      </p:sp>
      <p:pic>
        <p:nvPicPr>
          <p:cNvPr id="3076" name="Picture 4" descr="머신러닝 앙상블 부스팅이란? - ensemble boosting">
            <a:extLst>
              <a:ext uri="{FF2B5EF4-FFF2-40B4-BE49-F238E27FC236}">
                <a16:creationId xmlns:a16="http://schemas.microsoft.com/office/drawing/2014/main" id="{1C72390C-932B-4B08-90E3-1F05ED6D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08" y="2650011"/>
            <a:ext cx="3613652" cy="27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2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나무는 무엇인가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A97845-F891-4FCC-AD1D-D4D2B61F6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96" y="1352144"/>
            <a:ext cx="8562961" cy="44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5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FDF54-25B0-4C51-BC02-48079F30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91656"/>
            <a:ext cx="9520158" cy="4074689"/>
          </a:xfrm>
        </p:spPr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 err="1"/>
              <a:t>입력값에</a:t>
            </a:r>
            <a:r>
              <a:rPr lang="ko-KR" altLang="en-US" dirty="0"/>
              <a:t> 대하여 </a:t>
            </a:r>
            <a:r>
              <a:rPr lang="ko-KR" altLang="en-US" dirty="0" err="1"/>
              <a:t>출력값을</a:t>
            </a:r>
            <a:r>
              <a:rPr lang="ko-KR" altLang="en-US" dirty="0"/>
              <a:t> 분류</a:t>
            </a:r>
            <a:r>
              <a:rPr lang="en-US" altLang="ko-KR" dirty="0"/>
              <a:t>,</a:t>
            </a:r>
            <a:r>
              <a:rPr lang="ko-KR" altLang="en-US" dirty="0"/>
              <a:t>예측하는 분석방법</a:t>
            </a:r>
            <a:endParaRPr lang="en-US" altLang="ko-KR" dirty="0"/>
          </a:p>
          <a:p>
            <a:r>
              <a:rPr lang="ko-KR" altLang="en-US" dirty="0"/>
              <a:t>의사 결정 나무의 활용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세분화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예측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차원 축소 및 변수선택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5)</a:t>
            </a:r>
            <a:r>
              <a:rPr lang="ko-KR" altLang="en-US" dirty="0" err="1"/>
              <a:t>고효작용효과의</a:t>
            </a:r>
            <a:r>
              <a:rPr lang="ko-KR" altLang="en-US" dirty="0"/>
              <a:t> 파악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D7186BC-C6D2-47C3-9666-E4CBEC8A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17" y="796953"/>
            <a:ext cx="9520237" cy="43531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292929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</a:t>
            </a:r>
            <a:r>
              <a:rPr lang="en-US" altLang="ko-KR" sz="2400" b="1" i="0" dirty="0">
                <a:solidFill>
                  <a:srgbClr val="292929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ecision Tree</a:t>
            </a:r>
            <a:r>
              <a:rPr lang="en-US" altLang="ko-KR" sz="2400" dirty="0"/>
              <a:t>)</a:t>
            </a:r>
            <a:r>
              <a:rPr lang="ko-KR" altLang="en-US" sz="2400" dirty="0"/>
              <a:t>는 무엇인가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18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BAE62-7B7B-4F56-A7E0-38B1858A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뿌리마디</a:t>
            </a:r>
            <a:r>
              <a:rPr lang="en-US" altLang="ko-KR" dirty="0"/>
              <a:t>:</a:t>
            </a:r>
            <a:r>
              <a:rPr lang="ko-KR" altLang="en-US" dirty="0"/>
              <a:t>나무 구조가 시작되는 마디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끝 마디</a:t>
            </a:r>
            <a:r>
              <a:rPr lang="en-US" altLang="ko-KR" dirty="0"/>
              <a:t>: </a:t>
            </a:r>
            <a:r>
              <a:rPr lang="ko-KR" altLang="en-US" dirty="0"/>
              <a:t>각 나무줄기에 끝에 위치하는 마디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중간마디</a:t>
            </a:r>
            <a:r>
              <a:rPr lang="en-US" altLang="ko-KR" dirty="0"/>
              <a:t>:</a:t>
            </a:r>
            <a:r>
              <a:rPr lang="ko-KR" altLang="en-US" dirty="0"/>
              <a:t>중간에 있는 끝마디가 아닌 마디</a:t>
            </a:r>
            <a:endParaRPr lang="en-US" altLang="ko-KR" dirty="0"/>
          </a:p>
          <a:p>
            <a:r>
              <a:rPr lang="ko-KR" altLang="en-US" dirty="0"/>
              <a:t>가지</a:t>
            </a:r>
            <a:r>
              <a:rPr lang="en-US" altLang="ko-KR" dirty="0"/>
              <a:t>:</a:t>
            </a:r>
            <a:r>
              <a:rPr lang="ko-KR" altLang="en-US" dirty="0"/>
              <a:t>하나의 마디로 부터 끝 마디까지 연결된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마디들</a:t>
            </a:r>
            <a:endParaRPr lang="en-US" altLang="ko-KR" dirty="0"/>
          </a:p>
          <a:p>
            <a:r>
              <a:rPr lang="ko-KR" altLang="en-US" dirty="0"/>
              <a:t>깊이</a:t>
            </a:r>
            <a:r>
              <a:rPr lang="en-US" altLang="ko-KR" dirty="0"/>
              <a:t>: </a:t>
            </a:r>
            <a:r>
              <a:rPr lang="ko-KR" altLang="en-US" dirty="0"/>
              <a:t>가지를 이루고 있는 마디의 개수</a:t>
            </a:r>
            <a:endParaRPr lang="en-US" altLang="ko-KR" dirty="0"/>
          </a:p>
          <a:p>
            <a:r>
              <a:rPr lang="ko-KR" altLang="en-US" dirty="0"/>
              <a:t>자식 마디</a:t>
            </a:r>
            <a:r>
              <a:rPr lang="en-US" altLang="ko-KR" dirty="0"/>
              <a:t>:</a:t>
            </a:r>
            <a:r>
              <a:rPr lang="ko-KR" altLang="en-US" dirty="0"/>
              <a:t>하나의 마디로 부터 분리된 마디</a:t>
            </a:r>
            <a:endParaRPr lang="en-US" altLang="ko-KR" dirty="0"/>
          </a:p>
          <a:p>
            <a:r>
              <a:rPr lang="ko-KR" altLang="en-US" dirty="0"/>
              <a:t>부모마디</a:t>
            </a:r>
            <a:r>
              <a:rPr lang="en-US" altLang="ko-KR" dirty="0"/>
              <a:t>:</a:t>
            </a:r>
            <a:r>
              <a:rPr lang="ko-KR" altLang="en-US" dirty="0"/>
              <a:t>자식마디의 상위 마디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F0E53-B181-4640-B884-9E1B97D9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57" y="3158174"/>
            <a:ext cx="4947384" cy="25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4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나무의 분석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FA0AB-58FE-4AD4-8193-BF457CA2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성장 단계</a:t>
            </a:r>
            <a:r>
              <a:rPr lang="en-US" altLang="ko-KR" dirty="0"/>
              <a:t>-</a:t>
            </a:r>
            <a:r>
              <a:rPr lang="ko-KR" altLang="en-US" dirty="0"/>
              <a:t>목적과 자료구조에 따라 적절한 분리기준과 정지규칙을 지정하여 의사결정나무를 얻음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가지치기</a:t>
            </a:r>
            <a:r>
              <a:rPr lang="en-US" altLang="ko-KR" dirty="0"/>
              <a:t>-</a:t>
            </a:r>
            <a:r>
              <a:rPr lang="ko-KR" altLang="en-US" dirty="0"/>
              <a:t>오차를 크게 할 위험이 높거나 부적절한 추론규칙을 가지고 있는 가지 또는 불필요한 가지를 제거하는 단계이다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타당성 평가</a:t>
            </a:r>
            <a:r>
              <a:rPr lang="en-US" altLang="ko-KR" dirty="0"/>
              <a:t>:</a:t>
            </a:r>
            <a:r>
              <a:rPr lang="ko-KR" altLang="en-US" dirty="0"/>
              <a:t>모형평가</a:t>
            </a:r>
            <a:r>
              <a:rPr lang="en-US" altLang="ko-KR" dirty="0"/>
              <a:t>(</a:t>
            </a:r>
            <a:r>
              <a:rPr lang="ko-KR" altLang="en-US" dirty="0"/>
              <a:t>이익 도표</a:t>
            </a:r>
            <a:r>
              <a:rPr lang="en-US" altLang="ko-KR" dirty="0"/>
              <a:t>,</a:t>
            </a:r>
            <a:r>
              <a:rPr lang="ko-KR" altLang="en-US" dirty="0"/>
              <a:t>위험 도표</a:t>
            </a:r>
            <a:r>
              <a:rPr lang="en-US" altLang="ko-KR" dirty="0"/>
              <a:t>)</a:t>
            </a:r>
            <a:r>
              <a:rPr lang="ko-KR" altLang="en-US" dirty="0"/>
              <a:t>등을 이용 하여 평가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해석 및 예측</a:t>
            </a:r>
            <a:r>
              <a:rPr lang="en-US" altLang="ko-KR" dirty="0"/>
              <a:t>:</a:t>
            </a:r>
            <a:r>
              <a:rPr lang="ko-KR" altLang="en-US" dirty="0"/>
              <a:t>의사 결정 나무를 해석하고 예측모형을 구축</a:t>
            </a:r>
          </a:p>
        </p:txBody>
      </p:sp>
    </p:spTree>
    <p:extLst>
      <p:ext uri="{BB962C8B-B14F-4D97-AF65-F5344CB8AC3E}">
        <p14:creationId xmlns:p14="http://schemas.microsoft.com/office/powerpoint/2010/main" val="366479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의사 결정 나무의 분리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D089E-B303-43E5-88F0-416B5013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r>
              <a:rPr lang="ko-KR" altLang="en-US" dirty="0"/>
              <a:t>분리기준</a:t>
            </a:r>
            <a:r>
              <a:rPr lang="en-US" altLang="ko-KR" dirty="0"/>
              <a:t>:</a:t>
            </a:r>
            <a:r>
              <a:rPr lang="ko-KR" altLang="en-US" dirty="0"/>
              <a:t>어떤 입력변수를 이용하여 어떻게 분리하는 것이 목표변수의 분포를 가장 잘 구별해 주는지에 대한 그 기준</a:t>
            </a:r>
            <a:endParaRPr lang="en-US" altLang="ko-KR" dirty="0"/>
          </a:p>
          <a:p>
            <a:r>
              <a:rPr lang="ko-KR" altLang="en-US" dirty="0"/>
              <a:t>목표변수의 분포를 구별하는 정도</a:t>
            </a:r>
            <a:r>
              <a:rPr lang="en-US" altLang="ko-KR" dirty="0"/>
              <a:t>:</a:t>
            </a:r>
            <a:r>
              <a:rPr lang="ko-KR" altLang="en-US" dirty="0"/>
              <a:t>순수도 </a:t>
            </a:r>
            <a:r>
              <a:rPr lang="en-US" altLang="ko-KR" dirty="0"/>
              <a:t>or </a:t>
            </a:r>
            <a:r>
              <a:rPr lang="ko-KR" altLang="en-US" dirty="0"/>
              <a:t>불순도</a:t>
            </a:r>
            <a:endParaRPr lang="en-US" altLang="ko-KR" dirty="0"/>
          </a:p>
          <a:p>
            <a:r>
              <a:rPr lang="ko-KR" altLang="en-US" dirty="0"/>
              <a:t>우리는 순수도는 증가 불순도는 감소 하는 방향으로 학습을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순수도를 나타내는 여러가지 측도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FCFED6-5876-4705-834F-7915938C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67278"/>
              </p:ext>
            </p:extLst>
          </p:nvPr>
        </p:nvGraphicFramePr>
        <p:xfrm>
          <a:off x="1818640" y="361722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34837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588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범주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형 목표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 목표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카이제곱</a:t>
                      </a:r>
                      <a:r>
                        <a:rPr lang="ko-KR" altLang="en-US" dirty="0"/>
                        <a:t> 통계량 </a:t>
                      </a:r>
                      <a:r>
                        <a:rPr lang="en-US" altLang="ko-KR" dirty="0"/>
                        <a:t>p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분산분석에서 </a:t>
                      </a:r>
                      <a:r>
                        <a:rPr lang="en-US" altLang="ko-KR" dirty="0"/>
                        <a:t>F</a:t>
                      </a:r>
                      <a:r>
                        <a:rPr lang="ko-KR" altLang="en-US" dirty="0"/>
                        <a:t>통계량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9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지니 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분산의 감소량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3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엔트로피 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분류 나무와 회귀 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0943E-F5F4-4FD8-8CD2-62EE6CB4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r>
              <a:rPr lang="ko-KR" altLang="en-US" dirty="0"/>
              <a:t>분류나무</a:t>
            </a:r>
            <a:r>
              <a:rPr lang="en-US" altLang="ko-KR" dirty="0"/>
              <a:t>:</a:t>
            </a:r>
            <a:r>
              <a:rPr lang="ko-KR" altLang="en-US" dirty="0"/>
              <a:t>목표변수가 이산형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r>
              <a:rPr lang="ko-KR" altLang="en-US" dirty="0"/>
              <a:t>일 경우 목표변수의 각 범주에 속하는 </a:t>
            </a:r>
            <a:r>
              <a:rPr lang="ko-KR" altLang="en-US" dirty="0" err="1"/>
              <a:t>빈도에기초하여</a:t>
            </a:r>
            <a:r>
              <a:rPr lang="ko-KR" altLang="en-US" dirty="0"/>
              <a:t> 분리가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</a:t>
            </a:r>
            <a:r>
              <a:rPr lang="ko-KR" altLang="en-US" dirty="0" err="1"/>
              <a:t>카이제곱</a:t>
            </a:r>
            <a:r>
              <a:rPr lang="ko-KR" altLang="en-US" dirty="0"/>
              <a:t> 통계량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지니 지수</a:t>
            </a:r>
            <a:endParaRPr lang="en-US" altLang="ko-KR" dirty="0"/>
          </a:p>
          <a:p>
            <a:r>
              <a:rPr lang="ko-KR" altLang="en-US" dirty="0"/>
              <a:t>노드의 불순도를 나타내는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지니 지수의 값이 클수록 이질적 이며 순수도가 낮다고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4" descr="카이제곱검정 (chi-squared test), 교차분석, 독립성 검정 : 네이버 블로그">
            <a:extLst>
              <a:ext uri="{FF2B5EF4-FFF2-40B4-BE49-F238E27FC236}">
                <a16:creationId xmlns:a16="http://schemas.microsoft.com/office/drawing/2014/main" id="{2EBF9207-DED0-45D0-A756-1CFF88C7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17" y="2519680"/>
            <a:ext cx="35147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64F7F-81B0-426E-A692-982732CCEF42}"/>
              </a:ext>
            </a:extLst>
          </p:cNvPr>
          <p:cNvSpPr txBox="1"/>
          <p:nvPr/>
        </p:nvSpPr>
        <p:spPr>
          <a:xfrm>
            <a:off x="5740400" y="277368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O:</a:t>
            </a:r>
            <a:r>
              <a:rPr lang="ko-KR" altLang="en-US" dirty="0" err="1"/>
              <a:t>실제도수</a:t>
            </a:r>
            <a:r>
              <a:rPr lang="ko-KR" altLang="en-US" dirty="0"/>
              <a:t> </a:t>
            </a:r>
            <a:r>
              <a:rPr lang="en-US" altLang="ko-KR" dirty="0"/>
              <a:t>E:</a:t>
            </a:r>
            <a:r>
              <a:rPr lang="ko-KR" altLang="en-US" dirty="0" err="1"/>
              <a:t>기대도수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0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지니 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9B2A-D988-4F9F-A7CD-3EEAB6A3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r>
              <a:rPr lang="ko-KR" altLang="en-US" dirty="0"/>
              <a:t>계산</a:t>
            </a:r>
            <a:r>
              <a:rPr lang="en-US" altLang="ko-KR" dirty="0"/>
              <a:t>:1-(4/9)^2-(2/9)^2-(3/9)^2 = 0.64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5F898-0DB0-4752-B2AD-D53C8CBFEF44}"/>
              </a:ext>
            </a:extLst>
          </p:cNvPr>
          <p:cNvSpPr/>
          <p:nvPr/>
        </p:nvSpPr>
        <p:spPr>
          <a:xfrm>
            <a:off x="1918632" y="4451178"/>
            <a:ext cx="365760" cy="39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F69B8-8389-44E6-A221-6F78D4E3B953}"/>
              </a:ext>
            </a:extLst>
          </p:cNvPr>
          <p:cNvSpPr/>
          <p:nvPr/>
        </p:nvSpPr>
        <p:spPr>
          <a:xfrm>
            <a:off x="2454432" y="4451178"/>
            <a:ext cx="365760" cy="39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BA856-6168-40F4-A82B-30AFABACC2DC}"/>
              </a:ext>
            </a:extLst>
          </p:cNvPr>
          <p:cNvSpPr/>
          <p:nvPr/>
        </p:nvSpPr>
        <p:spPr>
          <a:xfrm>
            <a:off x="2953880" y="4451178"/>
            <a:ext cx="365760" cy="39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F1B9DC5-4CD4-4310-B2D4-B2D8D9FD6447}"/>
              </a:ext>
            </a:extLst>
          </p:cNvPr>
          <p:cNvSpPr/>
          <p:nvPr/>
        </p:nvSpPr>
        <p:spPr>
          <a:xfrm>
            <a:off x="3486464" y="4451178"/>
            <a:ext cx="365760" cy="395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0F9A6A-ADE1-4186-A1BF-400C4CC769D9}"/>
              </a:ext>
            </a:extLst>
          </p:cNvPr>
          <p:cNvSpPr/>
          <p:nvPr/>
        </p:nvSpPr>
        <p:spPr>
          <a:xfrm>
            <a:off x="3997144" y="4451178"/>
            <a:ext cx="365760" cy="3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DFD0B9-D039-4136-82E4-33D0B1A1C25D}"/>
              </a:ext>
            </a:extLst>
          </p:cNvPr>
          <p:cNvSpPr/>
          <p:nvPr/>
        </p:nvSpPr>
        <p:spPr>
          <a:xfrm>
            <a:off x="4507824" y="4451178"/>
            <a:ext cx="365760" cy="3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6E671DB-8B57-40F7-ABA1-62C93DA1950C}"/>
              </a:ext>
            </a:extLst>
          </p:cNvPr>
          <p:cNvSpPr/>
          <p:nvPr/>
        </p:nvSpPr>
        <p:spPr>
          <a:xfrm>
            <a:off x="5025448" y="4446629"/>
            <a:ext cx="365760" cy="395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46E0A-337C-47DE-944D-AE5D828B1400}"/>
              </a:ext>
            </a:extLst>
          </p:cNvPr>
          <p:cNvSpPr/>
          <p:nvPr/>
        </p:nvSpPr>
        <p:spPr>
          <a:xfrm>
            <a:off x="5558032" y="4446629"/>
            <a:ext cx="365760" cy="39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C4FE16-B364-49F5-834A-52E2414EC9C0}"/>
              </a:ext>
            </a:extLst>
          </p:cNvPr>
          <p:cNvSpPr/>
          <p:nvPr/>
        </p:nvSpPr>
        <p:spPr>
          <a:xfrm>
            <a:off x="6068712" y="4446629"/>
            <a:ext cx="365760" cy="3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81DF939-FC84-4B25-8FA4-48BBF92A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04" y="1447035"/>
            <a:ext cx="6652936" cy="19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172A-AFBC-4960-8103-135D9EAF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9510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엔트로피 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6ADF2-F7D2-4FCC-B2A8-F0A1A4AC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99626"/>
            <a:ext cx="9520158" cy="4266719"/>
          </a:xfrm>
        </p:spPr>
        <p:txBody>
          <a:bodyPr/>
          <a:lstStyle/>
          <a:p>
            <a:r>
              <a:rPr lang="ko-KR" altLang="en-US" dirty="0"/>
              <a:t>엔트로피는 열역학에서 쓰는 개념으로 무질서 정도에 대한 측도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엔트로피 지수의 값이 클수록 순수도가 낮다고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ACDAF-8854-40BA-83D5-48DA5E57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42" y="2615882"/>
            <a:ext cx="8217218" cy="23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87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977</TotalTime>
  <Words>1545</Words>
  <Application>Microsoft Office PowerPoint</Application>
  <PresentationFormat>와이드스크린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medium-content-serif-font</vt:lpstr>
      <vt:lpstr>돋움</vt:lpstr>
      <vt:lpstr>맑은 고딕</vt:lpstr>
      <vt:lpstr>Arial</vt:lpstr>
      <vt:lpstr>Nirmala UI</vt:lpstr>
      <vt:lpstr>Open Sans</vt:lpstr>
      <vt:lpstr>Palatino Linotype</vt:lpstr>
      <vt:lpstr>갤러리</vt:lpstr>
      <vt:lpstr>의사결정 나무와 랜덤 포레스트</vt:lpstr>
      <vt:lpstr>의사 결정 나무는 무엇인가?</vt:lpstr>
      <vt:lpstr>의사 결정 나무(Decision Tree)는 무엇인가?</vt:lpstr>
      <vt:lpstr>의사 결정 나무의 구성 요소</vt:lpstr>
      <vt:lpstr>의사 결정 나무의 분석 과정</vt:lpstr>
      <vt:lpstr>의사 결정 나무의 분리 기준</vt:lpstr>
      <vt:lpstr>분류 나무와 회귀 나무</vt:lpstr>
      <vt:lpstr>지니 지수</vt:lpstr>
      <vt:lpstr>엔트로피 지수</vt:lpstr>
      <vt:lpstr>의사 결정 나무 알고리즘</vt:lpstr>
      <vt:lpstr>의사 결정 나무 알고리즘</vt:lpstr>
      <vt:lpstr>랜덤 포레스트 (Radom Forest) 란 무엇인가?</vt:lpstr>
      <vt:lpstr>랜덤 포레스트 (Radom Forest) 란 무엇인가?</vt:lpstr>
      <vt:lpstr>랜덤 포레스트 (Radom Forest) 란 무엇인가?</vt:lpstr>
      <vt:lpstr>앙상블이 무엇이냐?</vt:lpstr>
      <vt:lpstr>앙상블의 3가지 학습유형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DW</dc:creator>
  <cp:lastModifiedBy>김동우</cp:lastModifiedBy>
  <cp:revision>36</cp:revision>
  <dcterms:created xsi:type="dcterms:W3CDTF">2020-10-06T07:38:06Z</dcterms:created>
  <dcterms:modified xsi:type="dcterms:W3CDTF">2023-01-08T06:21:52Z</dcterms:modified>
</cp:coreProperties>
</file>