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4" r:id="rId11"/>
    <p:sldId id="273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81E40-C0EF-4038-A8F1-73199AF41D94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45497-FC42-4B31-A9C3-54C0B2E050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7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397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664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7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9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5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61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111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24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78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838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45497-FC42-4B31-A9C3-54C0B2E050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9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2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3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0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4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5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6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65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9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2022-08-18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1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A7F9F4-6AF3-4065-955F-1A60503578BE}"/>
              </a:ext>
            </a:extLst>
          </p:cNvPr>
          <p:cNvSpPr/>
          <p:nvPr/>
        </p:nvSpPr>
        <p:spPr>
          <a:xfrm>
            <a:off x="2959100" y="2058988"/>
            <a:ext cx="6273800" cy="3352800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CNN </a:t>
            </a:r>
            <a:r>
              <a:rPr lang="ko-KR" altLang="en-US" sz="40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아키텍쳐</a:t>
            </a:r>
            <a:endParaRPr lang="en-US" altLang="ko-KR" sz="4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2959099" y="1474788"/>
            <a:ext cx="51007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빅데이터 센터 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2016110401 </a:t>
            </a:r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김동우</a:t>
            </a:r>
            <a:endParaRPr lang="en-US" altLang="ko-KR" sz="105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059814" y="1474788"/>
            <a:ext cx="1173086" cy="584200"/>
            <a:chOff x="8059814" y="1474788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8059814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8646357" y="1474788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8153060" y="1752857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8739603" y="1748888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061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GoogLeNet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21F0FD-A56B-D0A2-D527-936964A291E6}"/>
              </a:ext>
            </a:extLst>
          </p:cNvPr>
          <p:cNvSpPr txBox="1"/>
          <p:nvPr/>
        </p:nvSpPr>
        <p:spPr>
          <a:xfrm>
            <a:off x="234892" y="1040235"/>
            <a:ext cx="116523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기울기 소실</a:t>
            </a:r>
            <a:r>
              <a:rPr lang="en-US" altLang="ko-KR" dirty="0"/>
              <a:t>/</a:t>
            </a:r>
            <a:r>
              <a:rPr lang="ko-KR" altLang="en-US" dirty="0"/>
              <a:t>기울기 폭발</a:t>
            </a:r>
            <a:r>
              <a:rPr lang="en-US" altLang="ko-KR" dirty="0"/>
              <a:t>(Gradient Vanishing/ Gradient Exploding)</a:t>
            </a:r>
          </a:p>
          <a:p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깊은 인공신경망을 </a:t>
            </a:r>
            <a:r>
              <a:rPr lang="ko-KR" altLang="en-US" dirty="0" err="1"/>
              <a:t>학습하다보면</a:t>
            </a:r>
            <a:r>
              <a:rPr lang="ko-KR" altLang="en-US" dirty="0"/>
              <a:t> </a:t>
            </a:r>
            <a:r>
              <a:rPr lang="ko-KR" altLang="en-US" dirty="0" err="1"/>
              <a:t>역전파</a:t>
            </a:r>
            <a:r>
              <a:rPr lang="ko-KR" altLang="en-US" dirty="0"/>
              <a:t> 과정에서 기울기가 점차적으로 작아지는 현상 </a:t>
            </a:r>
            <a:r>
              <a:rPr lang="en-US" altLang="ko-KR" dirty="0"/>
              <a:t>-&gt; </a:t>
            </a:r>
            <a:r>
              <a:rPr lang="ko-KR" altLang="en-US" dirty="0" err="1"/>
              <a:t>기울기소실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반대로 기울기가 점차 커지더니 가중치들이 비정상적으로 큰 </a:t>
            </a:r>
            <a:r>
              <a:rPr lang="ko-KR" altLang="en-US" dirty="0" err="1"/>
              <a:t>갑시</a:t>
            </a:r>
            <a:r>
              <a:rPr lang="ko-KR" altLang="en-US" dirty="0"/>
              <a:t> 되면서 결국 발산 </a:t>
            </a:r>
            <a:r>
              <a:rPr lang="en-US" altLang="ko-KR" dirty="0"/>
              <a:t>-&gt; </a:t>
            </a:r>
            <a:r>
              <a:rPr lang="ko-KR" altLang="en-US" dirty="0"/>
              <a:t>기울기폭발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F76CBA-9CE0-B4FF-F582-DF46F39C1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88" y="2780666"/>
            <a:ext cx="5074550" cy="3119543"/>
          </a:xfrm>
          <a:prstGeom prst="rect">
            <a:avLst/>
          </a:prstGeom>
        </p:spPr>
      </p:pic>
      <p:pic>
        <p:nvPicPr>
          <p:cNvPr id="1026" name="Picture 2" descr="딥러닝 - 활성화 함수(Activation) 종류 및 비교 : 네이버 블로그">
            <a:extLst>
              <a:ext uri="{FF2B5EF4-FFF2-40B4-BE49-F238E27FC236}">
                <a16:creationId xmlns:a16="http://schemas.microsoft.com/office/drawing/2014/main" id="{0FD20E69-4340-D3D4-65B0-E1A561F0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12" y="2855848"/>
            <a:ext cx="4903715" cy="284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78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GoogLeNet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21F0FD-A56B-D0A2-D527-936964A291E6}"/>
              </a:ext>
            </a:extLst>
          </p:cNvPr>
          <p:cNvSpPr txBox="1"/>
          <p:nvPr/>
        </p:nvSpPr>
        <p:spPr>
          <a:xfrm>
            <a:off x="234892" y="1040235"/>
            <a:ext cx="58611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Auxiliary classifier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en-US" altLang="ko-KR" dirty="0"/>
              <a:t>	- </a:t>
            </a:r>
            <a:r>
              <a:rPr lang="en-US" altLang="ko-KR" dirty="0" err="1"/>
              <a:t>googlenet</a:t>
            </a:r>
            <a:r>
              <a:rPr lang="ko-KR" altLang="en-US" dirty="0"/>
              <a:t>도 딥러닝 모델이기에 네트워크의 </a:t>
            </a:r>
            <a:r>
              <a:rPr lang="en-US" altLang="ko-KR" dirty="0"/>
              <a:t>	</a:t>
            </a:r>
            <a:r>
              <a:rPr lang="ko-KR" altLang="en-US" dirty="0"/>
              <a:t>깊이가 </a:t>
            </a:r>
            <a:r>
              <a:rPr lang="ko-KR" altLang="en-US" dirty="0" err="1"/>
              <a:t>깊어질수로</a:t>
            </a:r>
            <a:r>
              <a:rPr lang="ko-KR" altLang="en-US" dirty="0"/>
              <a:t> </a:t>
            </a:r>
            <a:r>
              <a:rPr lang="en-US" altLang="ko-KR" dirty="0"/>
              <a:t>Vanishing Gradient </a:t>
            </a:r>
            <a:r>
              <a:rPr lang="ko-KR" altLang="en-US" dirty="0"/>
              <a:t>문제가 </a:t>
            </a:r>
            <a:r>
              <a:rPr lang="en-US" altLang="ko-KR" dirty="0"/>
              <a:t>	</a:t>
            </a:r>
            <a:r>
              <a:rPr lang="ko-KR" altLang="en-US" dirty="0"/>
              <a:t>발생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-</a:t>
            </a:r>
            <a:r>
              <a:rPr lang="ko-KR" altLang="en-US" dirty="0"/>
              <a:t>그것을 방지하기 위해 </a:t>
            </a:r>
            <a:r>
              <a:rPr lang="en-US" altLang="ko-KR" dirty="0"/>
              <a:t>Auxiliary classifier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en-US" altLang="ko-KR" dirty="0"/>
              <a:t>	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-</a:t>
            </a:r>
            <a:r>
              <a:rPr lang="ko-KR" altLang="en-US" dirty="0"/>
              <a:t>보통 </a:t>
            </a:r>
            <a:r>
              <a:rPr lang="ko-KR" altLang="en-US" dirty="0" err="1"/>
              <a:t>맨마지막</a:t>
            </a:r>
            <a:r>
              <a:rPr lang="ko-KR" altLang="en-US" dirty="0"/>
              <a:t> 네트워크에 </a:t>
            </a:r>
            <a:r>
              <a:rPr lang="en-US" altLang="ko-KR" dirty="0" err="1"/>
              <a:t>softmax</a:t>
            </a:r>
            <a:r>
              <a:rPr lang="ko-KR" altLang="en-US" dirty="0"/>
              <a:t>를 사용을 </a:t>
            </a:r>
            <a:r>
              <a:rPr lang="en-US" altLang="ko-KR" dirty="0"/>
              <a:t>	</a:t>
            </a:r>
            <a:r>
              <a:rPr lang="ko-KR" altLang="en-US" dirty="0"/>
              <a:t>하여 데이터를 분류를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-</a:t>
            </a:r>
            <a:r>
              <a:rPr lang="ko-KR" altLang="en-US" dirty="0"/>
              <a:t>하지만 </a:t>
            </a:r>
            <a:r>
              <a:rPr lang="en-US" altLang="ko-KR" dirty="0" err="1"/>
              <a:t>Googlenet</a:t>
            </a:r>
            <a:r>
              <a:rPr lang="en-US" altLang="ko-KR" dirty="0"/>
              <a:t> </a:t>
            </a:r>
            <a:r>
              <a:rPr lang="ko-KR" altLang="en-US" dirty="0"/>
              <a:t>은 중간중간에 </a:t>
            </a:r>
            <a:r>
              <a:rPr lang="en-US" altLang="ko-KR" dirty="0" err="1"/>
              <a:t>softmax</a:t>
            </a:r>
            <a:r>
              <a:rPr lang="ko-KR" altLang="en-US" dirty="0"/>
              <a:t>를 </a:t>
            </a:r>
            <a:r>
              <a:rPr lang="en-US" altLang="ko-KR" dirty="0"/>
              <a:t>	</a:t>
            </a:r>
            <a:r>
              <a:rPr lang="ko-KR" altLang="en-US" dirty="0"/>
              <a:t>사용을 하여 학습 중간에도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Backpropagation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	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사용함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	</a:t>
            </a:r>
          </a:p>
          <a:p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	-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이를 동해 </a:t>
            </a:r>
            <a:r>
              <a:rPr lang="en-US" altLang="ko-KR" dirty="0" err="1">
                <a:solidFill>
                  <a:srgbClr val="333333"/>
                </a:solidFill>
                <a:latin typeface="Apple SD Gothic Neo"/>
              </a:rPr>
              <a:t>grdient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가 잘 전달되지 않는 문제를 해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	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결한다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	-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여기서 사용된 </a:t>
            </a:r>
            <a:r>
              <a:rPr lang="en-US" altLang="ko-KR" dirty="0" err="1">
                <a:solidFill>
                  <a:srgbClr val="333333"/>
                </a:solidFill>
                <a:latin typeface="Apple SD Gothic Neo"/>
              </a:rPr>
              <a:t>Softmax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값은 결과 도출에 사용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	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하지 않고 제거하고 맨 마지막 </a:t>
            </a:r>
            <a:r>
              <a:rPr lang="en-US" altLang="ko-KR" dirty="0" err="1">
                <a:solidFill>
                  <a:srgbClr val="333333"/>
                </a:solidFill>
                <a:latin typeface="Apple SD Gothic Neo"/>
              </a:rPr>
              <a:t>softmax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만 사용</a:t>
            </a:r>
            <a:endParaRPr lang="en-US" altLang="ko-KR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3E8AF21-7A2F-0FAF-2F7B-FCE6641ED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28622" y="1774412"/>
            <a:ext cx="6096000" cy="40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2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Resnet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07E717E-4FDC-F5B8-D0F0-B548E6394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732" y="1164580"/>
            <a:ext cx="3067478" cy="50489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3B0C2B-D9DB-01D4-4EC3-DC4746195C38}"/>
              </a:ext>
            </a:extLst>
          </p:cNvPr>
          <p:cNvSpPr txBox="1"/>
          <p:nvPr/>
        </p:nvSpPr>
        <p:spPr>
          <a:xfrm>
            <a:off x="302004" y="1291905"/>
            <a:ext cx="8430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Resnet</a:t>
            </a:r>
          </a:p>
          <a:p>
            <a:r>
              <a:rPr lang="en-US" altLang="ko-KR" dirty="0"/>
              <a:t>	-</a:t>
            </a:r>
            <a:r>
              <a:rPr lang="ko-KR" altLang="en-US" dirty="0"/>
              <a:t>기본적인 </a:t>
            </a:r>
            <a:r>
              <a:rPr lang="en-US" altLang="ko-KR" dirty="0"/>
              <a:t>CNN </a:t>
            </a:r>
            <a:r>
              <a:rPr lang="ko-KR" altLang="en-US" dirty="0"/>
              <a:t>모델들은 </a:t>
            </a:r>
            <a:r>
              <a:rPr lang="ko-KR" altLang="en-US" dirty="0" err="1"/>
              <a:t>합성곱을</a:t>
            </a:r>
            <a:r>
              <a:rPr lang="ko-KR" altLang="en-US" dirty="0"/>
              <a:t> 이용한 행렬들의 </a:t>
            </a:r>
            <a:r>
              <a:rPr lang="ko-KR" altLang="en-US" dirty="0" err="1"/>
              <a:t>곱샘이다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-Resnet</a:t>
            </a:r>
            <a:r>
              <a:rPr lang="ko-KR" altLang="en-US" dirty="0"/>
              <a:t>은 여타 </a:t>
            </a:r>
            <a:r>
              <a:rPr lang="en-US" altLang="ko-KR" dirty="0"/>
              <a:t>CNN </a:t>
            </a:r>
            <a:r>
              <a:rPr lang="ko-KR" altLang="en-US" dirty="0"/>
              <a:t>모델들과 달리 </a:t>
            </a:r>
            <a:r>
              <a:rPr lang="ko-KR" altLang="en-US" dirty="0" err="1"/>
              <a:t>항등매핑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3C05367-2E6E-FDAC-8F66-E950BFF70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04" y="3079665"/>
            <a:ext cx="8097380" cy="18530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4895DC-1C38-0C44-03FF-2D553BCB5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04" y="5071431"/>
            <a:ext cx="8392696" cy="172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CNN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028" name="Picture 4" descr="Convolutional Neural Network: Feature Map and Filter Visualization | by  Renu Khandelwal | Towards Data Science">
            <a:extLst>
              <a:ext uri="{FF2B5EF4-FFF2-40B4-BE49-F238E27FC236}">
                <a16:creationId xmlns:a16="http://schemas.microsoft.com/office/drawing/2014/main" id="{3F3C000A-89FA-1B62-D71B-9C11991B0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473229"/>
            <a:ext cx="102298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1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AlexNet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86FB9FE-0097-E606-C14F-FA095162A5CB}"/>
              </a:ext>
            </a:extLst>
          </p:cNvPr>
          <p:cNvSpPr txBox="1"/>
          <p:nvPr/>
        </p:nvSpPr>
        <p:spPr>
          <a:xfrm>
            <a:off x="226503" y="906011"/>
            <a:ext cx="1188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AlexNet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이미지 인식작업을 위해 성공적으로 훈련된 최초의 </a:t>
            </a:r>
            <a:r>
              <a:rPr lang="en-US" altLang="ko-KR" dirty="0"/>
              <a:t>CNN </a:t>
            </a:r>
            <a:r>
              <a:rPr lang="ko-KR" altLang="en-US" dirty="0" err="1"/>
              <a:t>아키텍쳐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특징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활성화 함수로 정류형 선형 유닛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r>
              <a:rPr lang="ko-KR" altLang="en-US" dirty="0"/>
              <a:t>를 사용하여 경사 소실 문제 해결</a:t>
            </a:r>
            <a:endParaRPr lang="en-US" altLang="ko-KR" dirty="0"/>
          </a:p>
          <a:p>
            <a:r>
              <a:rPr lang="en-US" altLang="ko-KR" dirty="0"/>
              <a:t>	-CNN</a:t>
            </a:r>
            <a:r>
              <a:rPr lang="ko-KR" altLang="en-US" dirty="0"/>
              <a:t>에 드롭 아웃을 적용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 err="1"/>
              <a:t>합성곱과</a:t>
            </a:r>
            <a:r>
              <a:rPr lang="ko-KR" altLang="en-US" dirty="0"/>
              <a:t> </a:t>
            </a:r>
            <a:r>
              <a:rPr lang="ko-KR" altLang="en-US" dirty="0" err="1"/>
              <a:t>풀링</a:t>
            </a:r>
            <a:r>
              <a:rPr lang="ko-KR" altLang="en-US" dirty="0"/>
              <a:t> 계층으로 구성된 블록과 최종 예측을 위한 밀집 계층을 결합한 </a:t>
            </a:r>
            <a:r>
              <a:rPr lang="en-US" altLang="ko-KR" dirty="0"/>
              <a:t>CNN</a:t>
            </a:r>
          </a:p>
          <a:p>
            <a:r>
              <a:rPr lang="en-US" altLang="ko-KR" dirty="0"/>
              <a:t>	-</a:t>
            </a:r>
            <a:r>
              <a:rPr lang="ko-KR" altLang="en-US" dirty="0"/>
              <a:t>인위적으로 데이터 셋을 늘리기 위해 무작위 변화 사용</a:t>
            </a:r>
            <a:r>
              <a:rPr lang="en-US" altLang="ko-KR" dirty="0"/>
              <a:t>(</a:t>
            </a:r>
            <a:r>
              <a:rPr lang="ko-KR" altLang="en-US" dirty="0"/>
              <a:t>이미지 변환</a:t>
            </a:r>
            <a:r>
              <a:rPr lang="en-US" altLang="ko-KR" dirty="0"/>
              <a:t>,</a:t>
            </a:r>
            <a:r>
              <a:rPr lang="ko-KR" altLang="en-US" dirty="0"/>
              <a:t>좌우반전 등</a:t>
            </a:r>
            <a:r>
              <a:rPr lang="en-US" altLang="ko-KR" dirty="0"/>
              <a:t>)</a:t>
            </a:r>
          </a:p>
        </p:txBody>
      </p:sp>
      <p:pic>
        <p:nvPicPr>
          <p:cNvPr id="2054" name="Picture 6" descr="Introducing AlexNet | Advanced Deep Learning with Python">
            <a:extLst>
              <a:ext uri="{FF2B5EF4-FFF2-40B4-BE49-F238E27FC236}">
                <a16:creationId xmlns:a16="http://schemas.microsoft.com/office/drawing/2014/main" id="{CCFDCAC6-2D1D-5195-7DDA-8F9CED4D1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895" y="3214335"/>
            <a:ext cx="8942227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94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Drop out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86FB9FE-0097-E606-C14F-FA095162A5CB}"/>
              </a:ext>
            </a:extLst>
          </p:cNvPr>
          <p:cNvSpPr txBox="1"/>
          <p:nvPr/>
        </p:nvSpPr>
        <p:spPr>
          <a:xfrm>
            <a:off x="226503" y="906011"/>
            <a:ext cx="5444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Dropout</a:t>
            </a:r>
          </a:p>
          <a:p>
            <a:r>
              <a:rPr lang="en-US" altLang="ko-KR" dirty="0"/>
              <a:t>	-</a:t>
            </a:r>
            <a:r>
              <a:rPr lang="ko-KR" altLang="en-US" dirty="0" err="1"/>
              <a:t>딥러닝의</a:t>
            </a:r>
            <a:r>
              <a:rPr lang="ko-KR" altLang="en-US" dirty="0"/>
              <a:t> </a:t>
            </a:r>
            <a:r>
              <a:rPr lang="en-US" altLang="ko-KR" dirty="0"/>
              <a:t>Overfitting(</a:t>
            </a:r>
            <a:r>
              <a:rPr lang="ko-KR" altLang="en-US" dirty="0" err="1"/>
              <a:t>과적합</a:t>
            </a:r>
            <a:r>
              <a:rPr lang="en-US" altLang="ko-KR" dirty="0"/>
              <a:t>)</a:t>
            </a:r>
            <a:r>
              <a:rPr lang="ko-KR" altLang="en-US" dirty="0"/>
              <a:t> 예방 방법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-Dropout</a:t>
            </a:r>
            <a:r>
              <a:rPr lang="ko-KR" altLang="en-US" dirty="0"/>
              <a:t>이란 </a:t>
            </a:r>
            <a:r>
              <a:rPr lang="ko-KR" altLang="en-US" dirty="0" err="1"/>
              <a:t>뉴럴넷의</a:t>
            </a:r>
            <a:r>
              <a:rPr lang="ko-KR" altLang="en-US" dirty="0"/>
              <a:t> 네트워크 일부를 </a:t>
            </a:r>
            <a:r>
              <a:rPr lang="en-US" altLang="ko-KR" dirty="0"/>
              <a:t>	 </a:t>
            </a:r>
            <a:r>
              <a:rPr lang="ko-KR" altLang="en-US" dirty="0"/>
              <a:t>생략하고 학습을 진행한다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-</a:t>
            </a:r>
            <a:r>
              <a:rPr lang="ko-KR" altLang="en-US" dirty="0" err="1"/>
              <a:t>딥러닝은</a:t>
            </a:r>
            <a:r>
              <a:rPr lang="ko-KR" altLang="en-US" dirty="0"/>
              <a:t> 모델결합을 하면서 학습의 성능</a:t>
            </a:r>
            <a:r>
              <a:rPr lang="en-US" altLang="ko-KR" dirty="0"/>
              <a:t>	 </a:t>
            </a:r>
            <a:r>
              <a:rPr lang="ko-KR" altLang="en-US" dirty="0"/>
              <a:t>을 개선한다</a:t>
            </a:r>
            <a:r>
              <a:rPr lang="en-US" altLang="ko-KR" dirty="0"/>
              <a:t>. </a:t>
            </a:r>
            <a:r>
              <a:rPr lang="ko-KR" altLang="en-US" dirty="0"/>
              <a:t>하지만 이경우는 서로 다른</a:t>
            </a:r>
            <a:r>
              <a:rPr lang="en-US" altLang="ko-KR" dirty="0"/>
              <a:t>	</a:t>
            </a:r>
            <a:r>
              <a:rPr lang="ko-KR" altLang="en-US" dirty="0"/>
              <a:t>구조를 가졌을 때 효과가 크다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-</a:t>
            </a:r>
            <a:r>
              <a:rPr lang="ko-KR" altLang="en-US" dirty="0"/>
              <a:t>하지만 </a:t>
            </a:r>
            <a:r>
              <a:rPr lang="ko-KR" altLang="en-US" dirty="0" err="1"/>
              <a:t>뉴럴넷을</a:t>
            </a:r>
            <a:r>
              <a:rPr lang="ko-KR" altLang="en-US" dirty="0"/>
              <a:t> 많이 생성을 하면 서로 </a:t>
            </a:r>
            <a:r>
              <a:rPr lang="en-US" altLang="ko-KR" dirty="0"/>
              <a:t>	 </a:t>
            </a:r>
            <a:r>
              <a:rPr lang="ko-KR" altLang="en-US" dirty="0"/>
              <a:t>주위의 </a:t>
            </a:r>
            <a:r>
              <a:rPr lang="en-US" altLang="ko-KR" dirty="0" err="1"/>
              <a:t>weght</a:t>
            </a:r>
            <a:r>
              <a:rPr lang="ko-KR" altLang="en-US" dirty="0"/>
              <a:t>에 동조화 되는 현상이 발생</a:t>
            </a:r>
            <a:endParaRPr lang="en-US" altLang="ko-KR" dirty="0"/>
          </a:p>
        </p:txBody>
      </p:sp>
      <p:pic>
        <p:nvPicPr>
          <p:cNvPr id="3076" name="Picture 4" descr="인공지능 : Drop Out : 개념, 원리, 팁">
            <a:extLst>
              <a:ext uri="{FF2B5EF4-FFF2-40B4-BE49-F238E27FC236}">
                <a16:creationId xmlns:a16="http://schemas.microsoft.com/office/drawing/2014/main" id="{0378BE46-6BD3-D8F3-805E-0FAEF5676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957" y="979115"/>
            <a:ext cx="6073603" cy="29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59927F-B6B6-B812-2197-F9C213BDD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59" y="4479721"/>
            <a:ext cx="4994475" cy="19294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EBE584-4DBB-0AD4-4F8D-576FBA815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026" y="3968180"/>
            <a:ext cx="5801535" cy="27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5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VGG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7B020A-E11A-8293-4B94-63ED65ABBD2D}"/>
              </a:ext>
            </a:extLst>
          </p:cNvPr>
          <p:cNvSpPr txBox="1"/>
          <p:nvPr/>
        </p:nvSpPr>
        <p:spPr>
          <a:xfrm>
            <a:off x="75501" y="992348"/>
            <a:ext cx="59058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VGG</a:t>
            </a:r>
          </a:p>
          <a:p>
            <a:r>
              <a:rPr lang="en-US" altLang="ko-KR" dirty="0"/>
              <a:t>	-</a:t>
            </a:r>
            <a:r>
              <a:rPr lang="en-US" altLang="ko-KR" dirty="0" err="1"/>
              <a:t>AlexNet</a:t>
            </a:r>
            <a:r>
              <a:rPr lang="ko-KR" altLang="en-US" dirty="0"/>
              <a:t>을 고도화 시킨 </a:t>
            </a:r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ko-KR" altLang="en-US" dirty="0" err="1"/>
              <a:t>아키텍쳐</a:t>
            </a:r>
            <a:endParaRPr lang="en-US" altLang="ko-KR" dirty="0"/>
          </a:p>
          <a:p>
            <a:r>
              <a:rPr lang="en-US" altLang="ko-KR" dirty="0"/>
              <a:t>	-Very Deep Convolution Networks for Large-	 Scale Image Recognition</a:t>
            </a:r>
            <a:r>
              <a:rPr lang="ko-KR" altLang="en-US" dirty="0"/>
              <a:t>이란 논문 제목으로 </a:t>
            </a:r>
            <a:r>
              <a:rPr lang="en-US" altLang="ko-KR" dirty="0"/>
              <a:t>	 </a:t>
            </a:r>
            <a:r>
              <a:rPr lang="ko-KR" altLang="en-US" dirty="0"/>
              <a:t>나온 것처럼 </a:t>
            </a:r>
            <a:r>
              <a:rPr lang="en-US" altLang="ko-KR" dirty="0"/>
              <a:t>VGG</a:t>
            </a:r>
            <a:r>
              <a:rPr lang="ko-KR" altLang="en-US" dirty="0"/>
              <a:t>의 핵심은 큰 </a:t>
            </a:r>
            <a:r>
              <a:rPr lang="en-US" altLang="ko-KR" dirty="0"/>
              <a:t>Filter</a:t>
            </a:r>
            <a:r>
              <a:rPr lang="ko-KR" altLang="en-US" dirty="0"/>
              <a:t>로 한번에 </a:t>
            </a:r>
            <a:r>
              <a:rPr lang="en-US" altLang="ko-KR" dirty="0"/>
              <a:t>	 Filtering</a:t>
            </a:r>
            <a:r>
              <a:rPr lang="ko-KR" altLang="en-US" dirty="0"/>
              <a:t>을 하는 것이 아니라 작은 </a:t>
            </a:r>
            <a:r>
              <a:rPr lang="en-US" altLang="ko-KR" dirty="0"/>
              <a:t>Filter</a:t>
            </a:r>
            <a:r>
              <a:rPr lang="ko-KR" altLang="en-US" dirty="0"/>
              <a:t>로 여</a:t>
            </a:r>
            <a:r>
              <a:rPr lang="en-US" altLang="ko-KR" dirty="0"/>
              <a:t>	 </a:t>
            </a:r>
            <a:r>
              <a:rPr lang="ko-KR" altLang="en-US" dirty="0"/>
              <a:t>러 번 </a:t>
            </a:r>
            <a:r>
              <a:rPr lang="en-US" altLang="ko-KR" dirty="0"/>
              <a:t>Filtering</a:t>
            </a:r>
            <a:r>
              <a:rPr lang="ko-KR" altLang="en-US" dirty="0" err="1"/>
              <a:t>하는것이</a:t>
            </a:r>
            <a:r>
              <a:rPr lang="ko-KR" altLang="en-US" dirty="0"/>
              <a:t> 핵심이다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VGG</a:t>
            </a:r>
            <a:r>
              <a:rPr lang="ko-KR" altLang="en-US" dirty="0"/>
              <a:t>의 특징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매개변수 개수를 줄인다</a:t>
            </a:r>
            <a:endParaRPr lang="en-US" altLang="ko-KR" dirty="0"/>
          </a:p>
          <a:p>
            <a:r>
              <a:rPr lang="en-US" altLang="ko-KR" dirty="0"/>
              <a:t>	-3</a:t>
            </a:r>
            <a:r>
              <a:rPr lang="ko-KR" altLang="en-US" dirty="0"/>
              <a:t>*</a:t>
            </a:r>
            <a:r>
              <a:rPr lang="en-US" altLang="ko-KR" dirty="0"/>
              <a:t>3 </a:t>
            </a:r>
            <a:r>
              <a:rPr lang="ko-KR" altLang="en-US" dirty="0"/>
              <a:t>커널을 여러 번 사용하여 </a:t>
            </a:r>
            <a:r>
              <a:rPr lang="ko-KR" altLang="en-US" dirty="0" err="1"/>
              <a:t>합성곱을</a:t>
            </a:r>
            <a:r>
              <a:rPr lang="ko-KR" altLang="en-US" dirty="0"/>
              <a:t> 진행</a:t>
            </a:r>
            <a:r>
              <a:rPr lang="en-US" altLang="ko-KR" dirty="0"/>
              <a:t>	 </a:t>
            </a:r>
            <a:r>
              <a:rPr lang="ko-KR" altLang="en-US" dirty="0"/>
              <a:t>을 한다</a:t>
            </a:r>
            <a:r>
              <a:rPr lang="en-US" altLang="ko-KR" dirty="0"/>
              <a:t>. </a:t>
            </a:r>
            <a:r>
              <a:rPr lang="ko-KR" altLang="en-US" dirty="0"/>
              <a:t>그 이유는 </a:t>
            </a:r>
            <a:r>
              <a:rPr lang="ko-KR" altLang="en-US" dirty="0" err="1"/>
              <a:t>커널사이즈가</a:t>
            </a:r>
            <a:r>
              <a:rPr lang="ko-KR" altLang="en-US" dirty="0"/>
              <a:t> 크면 이미지 </a:t>
            </a:r>
            <a:r>
              <a:rPr lang="en-US" altLang="ko-KR" dirty="0"/>
              <a:t>	 </a:t>
            </a:r>
            <a:r>
              <a:rPr lang="ko-KR" altLang="en-US" dirty="0"/>
              <a:t>사이즈 축소가 급격히 이루어지고 파라미터 </a:t>
            </a:r>
            <a:r>
              <a:rPr lang="en-US" altLang="ko-KR" dirty="0"/>
              <a:t>	 </a:t>
            </a:r>
            <a:r>
              <a:rPr lang="ko-KR" altLang="en-US" dirty="0"/>
              <a:t>개수와 </a:t>
            </a:r>
            <a:r>
              <a:rPr lang="ko-KR" altLang="en-US" dirty="0" err="1"/>
              <a:t>연산량이</a:t>
            </a:r>
            <a:r>
              <a:rPr lang="ko-KR" altLang="en-US" dirty="0"/>
              <a:t> 많이 필요하기 때문이다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비선형성을 증가시킨다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	-&gt; </a:t>
            </a:r>
            <a:r>
              <a:rPr lang="ko-KR" altLang="en-US" dirty="0"/>
              <a:t>여러 번 </a:t>
            </a:r>
            <a:r>
              <a:rPr lang="ko-KR" altLang="en-US" dirty="0" err="1"/>
              <a:t>합성곱후</a:t>
            </a:r>
            <a:r>
              <a:rPr lang="ko-KR" altLang="en-US" dirty="0"/>
              <a:t> 활성화함수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r>
              <a:rPr lang="ko-KR" altLang="en-US" dirty="0"/>
              <a:t>를 사용</a:t>
            </a:r>
            <a:r>
              <a:rPr lang="en-US" altLang="ko-KR" dirty="0"/>
              <a:t>	    </a:t>
            </a:r>
            <a:r>
              <a:rPr lang="ko-KR" altLang="en-US" dirty="0"/>
              <a:t>하기에 레이어가 증가함에 따라 모델의 </a:t>
            </a:r>
            <a:r>
              <a:rPr lang="ko-KR" altLang="en-US" dirty="0" err="1"/>
              <a:t>특</a:t>
            </a:r>
            <a:r>
              <a:rPr lang="en-US" altLang="ko-KR" dirty="0"/>
              <a:t>	    </a:t>
            </a:r>
            <a:r>
              <a:rPr lang="ko-KR" altLang="en-US" dirty="0"/>
              <a:t>징 식별성이 증가한다 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D365A2B3-D77A-F9B1-EB91-F7945C86D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652" y="992348"/>
            <a:ext cx="5324947" cy="255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C88B0ED-5152-17F5-B048-7A26659BF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652" y="3548543"/>
            <a:ext cx="5324947" cy="303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5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GoogLeNet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AEB815-58E2-1822-683C-A230E9290F6D}"/>
              </a:ext>
            </a:extLst>
          </p:cNvPr>
          <p:cNvSpPr txBox="1"/>
          <p:nvPr/>
        </p:nvSpPr>
        <p:spPr>
          <a:xfrm>
            <a:off x="226503" y="939567"/>
            <a:ext cx="11744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Googlenet</a:t>
            </a:r>
            <a:endParaRPr lang="en-US" altLang="ko-KR" dirty="0"/>
          </a:p>
          <a:p>
            <a:r>
              <a:rPr lang="en-US" altLang="ko-KR" dirty="0"/>
              <a:t>	-Google</a:t>
            </a:r>
            <a:r>
              <a:rPr lang="ko-KR" altLang="en-US" dirty="0"/>
              <a:t>에서 개발한 </a:t>
            </a:r>
            <a:r>
              <a:rPr lang="en-US" altLang="ko-KR" dirty="0"/>
              <a:t>CNN</a:t>
            </a:r>
            <a:r>
              <a:rPr lang="ko-KR" altLang="en-US" dirty="0"/>
              <a:t>의 새로운 </a:t>
            </a:r>
            <a:r>
              <a:rPr lang="ko-KR" altLang="en-US" dirty="0" err="1"/>
              <a:t>아키텍쳐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en-US" altLang="ko-KR" dirty="0" err="1"/>
              <a:t>Alexnet</a:t>
            </a:r>
            <a:r>
              <a:rPr lang="ko-KR" altLang="en-US" dirty="0"/>
              <a:t>과 </a:t>
            </a:r>
            <a:r>
              <a:rPr lang="en-US" altLang="ko-KR" dirty="0"/>
              <a:t>VGG</a:t>
            </a:r>
            <a:r>
              <a:rPr lang="ko-KR" altLang="en-US" dirty="0"/>
              <a:t>보다 </a:t>
            </a:r>
            <a:r>
              <a:rPr lang="ko-KR" altLang="en-US" dirty="0" err="1"/>
              <a:t>몇십배나</a:t>
            </a:r>
            <a:r>
              <a:rPr lang="ko-KR" altLang="en-US" dirty="0"/>
              <a:t> 빠른 속도로 </a:t>
            </a:r>
            <a:r>
              <a:rPr lang="ko-KR" altLang="en-US" dirty="0" err="1"/>
              <a:t>학습하는것이</a:t>
            </a:r>
            <a:r>
              <a:rPr lang="ko-KR" altLang="en-US" dirty="0"/>
              <a:t> 가장 큰 장점</a:t>
            </a:r>
            <a:endParaRPr lang="en-US" altLang="ko-KR" dirty="0"/>
          </a:p>
          <a:p>
            <a:r>
              <a:rPr lang="en-US" altLang="ko-KR" dirty="0"/>
              <a:t>	-Inception </a:t>
            </a:r>
            <a:r>
              <a:rPr lang="ko-KR" altLang="en-US" dirty="0"/>
              <a:t>모듈을 최초로 사용한 방식 이 </a:t>
            </a:r>
            <a:r>
              <a:rPr lang="en-US" altLang="ko-KR" dirty="0"/>
              <a:t>Inception </a:t>
            </a:r>
            <a:r>
              <a:rPr lang="ko-KR" altLang="en-US" dirty="0"/>
              <a:t>때문에 타의 추종을 불허하는 속도가 나옴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2CAEF52-3161-5A26-57AE-32558B3B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1731"/>
            <a:ext cx="12192000" cy="273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30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GoogLeNet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AEB815-58E2-1822-683C-A230E9290F6D}"/>
              </a:ext>
            </a:extLst>
          </p:cNvPr>
          <p:cNvSpPr txBox="1"/>
          <p:nvPr/>
        </p:nvSpPr>
        <p:spPr>
          <a:xfrm>
            <a:off x="226503" y="939567"/>
            <a:ext cx="4974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1*1 </a:t>
            </a:r>
            <a:r>
              <a:rPr lang="ko-KR" altLang="en-US" dirty="0" err="1"/>
              <a:t>컨볼루션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en-US" altLang="ko-KR" dirty="0" err="1"/>
              <a:t>googlenet</a:t>
            </a:r>
            <a:r>
              <a:rPr lang="ko-KR" altLang="en-US" dirty="0"/>
              <a:t>의 </a:t>
            </a:r>
            <a:r>
              <a:rPr lang="ko-KR" altLang="en-US" dirty="0" err="1"/>
              <a:t>특징중</a:t>
            </a:r>
            <a:r>
              <a:rPr lang="ko-KR" altLang="en-US" dirty="0"/>
              <a:t> 하나는 </a:t>
            </a:r>
            <a:r>
              <a:rPr lang="en-US" altLang="ko-KR" dirty="0"/>
              <a:t>1*1 </a:t>
            </a:r>
            <a:r>
              <a:rPr lang="ko-KR" altLang="en-US" dirty="0"/>
              <a:t>필</a:t>
            </a:r>
            <a:r>
              <a:rPr lang="en-US" altLang="ko-KR" dirty="0"/>
              <a:t>	</a:t>
            </a:r>
            <a:r>
              <a:rPr lang="ko-KR" altLang="en-US" dirty="0" err="1"/>
              <a:t>터링을</a:t>
            </a:r>
            <a:r>
              <a:rPr lang="ko-KR" altLang="en-US" dirty="0"/>
              <a:t> 사용한다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이는 </a:t>
            </a:r>
            <a:r>
              <a:rPr lang="en-US" altLang="ko-KR" dirty="0" err="1"/>
              <a:t>Feacture</a:t>
            </a:r>
            <a:r>
              <a:rPr lang="en-US" altLang="ko-KR" dirty="0"/>
              <a:t> map</a:t>
            </a:r>
            <a:r>
              <a:rPr lang="ko-KR" altLang="en-US" dirty="0"/>
              <a:t>의 개수를 줄인다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</a:t>
            </a:r>
            <a:r>
              <a:rPr lang="ko-KR" altLang="en-US" dirty="0"/>
              <a:t>줄어든 </a:t>
            </a:r>
            <a:r>
              <a:rPr lang="en-US" altLang="ko-KR" dirty="0" err="1"/>
              <a:t>Feacture</a:t>
            </a:r>
            <a:r>
              <a:rPr lang="en-US" altLang="ko-KR" dirty="0"/>
              <a:t> map </a:t>
            </a:r>
            <a:r>
              <a:rPr lang="ko-KR" altLang="en-US" dirty="0"/>
              <a:t>때문에 </a:t>
            </a:r>
            <a:r>
              <a:rPr lang="ko-KR" altLang="en-US" dirty="0" err="1"/>
              <a:t>연산속</a:t>
            </a:r>
            <a:r>
              <a:rPr lang="en-US" altLang="ko-KR" dirty="0"/>
              <a:t>	</a:t>
            </a:r>
            <a:r>
              <a:rPr lang="ko-KR" altLang="en-US" dirty="0"/>
              <a:t>도가 상승한다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6FFA09F-2177-BDC1-818D-9765B61A7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03" y="2910979"/>
            <a:ext cx="5043468" cy="337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49D58CC-9F2E-5913-8C00-BAEE0E978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39174" y="1764130"/>
            <a:ext cx="5738067" cy="378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2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GoogLeNet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AEB815-58E2-1822-683C-A230E9290F6D}"/>
              </a:ext>
            </a:extLst>
          </p:cNvPr>
          <p:cNvSpPr txBox="1"/>
          <p:nvPr/>
        </p:nvSpPr>
        <p:spPr>
          <a:xfrm>
            <a:off x="226503" y="939567"/>
            <a:ext cx="49746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Inception</a:t>
            </a:r>
          </a:p>
          <a:p>
            <a:r>
              <a:rPr lang="en-US" altLang="ko-KR" dirty="0"/>
              <a:t>	-</a:t>
            </a:r>
            <a:r>
              <a:rPr lang="en-US" altLang="ko-KR" dirty="0" err="1"/>
              <a:t>googlenet</a:t>
            </a:r>
            <a:r>
              <a:rPr lang="ko-KR" altLang="en-US" dirty="0"/>
              <a:t>에선 </a:t>
            </a:r>
            <a:r>
              <a:rPr lang="en-US" altLang="ko-KR" dirty="0"/>
              <a:t>Inception</a:t>
            </a:r>
            <a:r>
              <a:rPr lang="ko-KR" altLang="en-US" dirty="0"/>
              <a:t>에 </a:t>
            </a:r>
            <a:r>
              <a:rPr lang="en-US" altLang="ko-KR" dirty="0"/>
              <a:t>1*1 </a:t>
            </a:r>
            <a:r>
              <a:rPr lang="ko-KR" altLang="en-US" dirty="0"/>
              <a:t>필터</a:t>
            </a:r>
            <a:r>
              <a:rPr lang="en-US" altLang="ko-KR" dirty="0"/>
              <a:t>	 </a:t>
            </a:r>
            <a:r>
              <a:rPr lang="ko-KR" altLang="en-US" dirty="0"/>
              <a:t>가 포함된 모델이다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 Inception</a:t>
            </a:r>
            <a:r>
              <a:rPr lang="ko-KR" altLang="en-US" dirty="0"/>
              <a:t>을 사용하여 사진의 세부</a:t>
            </a:r>
            <a:r>
              <a:rPr lang="en-US" altLang="ko-KR" dirty="0"/>
              <a:t>	 </a:t>
            </a:r>
            <a:r>
              <a:rPr lang="ko-KR" altLang="en-US" dirty="0"/>
              <a:t>특징을 잡아낸다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 Inception</a:t>
            </a:r>
            <a:r>
              <a:rPr lang="ko-KR" altLang="en-US" dirty="0"/>
              <a:t>이란 여러가지 크기의 필</a:t>
            </a:r>
            <a:r>
              <a:rPr lang="en-US" altLang="ko-KR" dirty="0"/>
              <a:t>	</a:t>
            </a:r>
            <a:r>
              <a:rPr lang="ko-KR" altLang="en-US" dirty="0"/>
              <a:t>터들을 사용하여 필터링을 진행 이 </a:t>
            </a:r>
            <a:r>
              <a:rPr lang="en-US" altLang="ko-KR" dirty="0"/>
              <a:t>	</a:t>
            </a:r>
            <a:r>
              <a:rPr lang="en-US" altLang="ko-KR" dirty="0" err="1"/>
              <a:t>Feacture</a:t>
            </a:r>
            <a:r>
              <a:rPr lang="en-US" altLang="ko-KR" dirty="0"/>
              <a:t> map </a:t>
            </a:r>
            <a:r>
              <a:rPr lang="ko-KR" altLang="en-US" dirty="0"/>
              <a:t>들을 </a:t>
            </a:r>
            <a:r>
              <a:rPr lang="en-US" altLang="ko-KR" dirty="0"/>
              <a:t>Pooling</a:t>
            </a:r>
            <a:r>
              <a:rPr lang="ko-KR" altLang="en-US" dirty="0"/>
              <a:t>하여 다양</a:t>
            </a:r>
            <a:r>
              <a:rPr lang="en-US" altLang="ko-KR" dirty="0"/>
              <a:t>	</a:t>
            </a:r>
            <a:r>
              <a:rPr lang="ko-KR" altLang="en-US" dirty="0"/>
              <a:t>한 종류의 특성을 추출한다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DD06183-A37C-552F-E7C5-C2F29E397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98749" y="1607142"/>
            <a:ext cx="5913540" cy="412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153FE19-155C-537A-87AF-78C84CA78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72" y="4043493"/>
            <a:ext cx="5838737" cy="244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46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87BC5E-DB5F-4ACF-BBFA-EC23B8623FAB}"/>
              </a:ext>
            </a:extLst>
          </p:cNvPr>
          <p:cNvSpPr/>
          <p:nvPr/>
        </p:nvSpPr>
        <p:spPr>
          <a:xfrm>
            <a:off x="0" y="0"/>
            <a:ext cx="11018914" cy="584200"/>
          </a:xfrm>
          <a:prstGeom prst="rect">
            <a:avLst/>
          </a:prstGeom>
          <a:pattFill prst="ltUpDiag">
            <a:fgClr>
              <a:schemeClr val="accent4">
                <a:lumMod val="20000"/>
                <a:lumOff val="80000"/>
              </a:schemeClr>
            </a:fgClr>
            <a:bgClr>
              <a:schemeClr val="accent4">
                <a:lumMod val="60000"/>
                <a:lumOff val="40000"/>
              </a:schemeClr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GoogLeNet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018914" y="0"/>
            <a:ext cx="1173086" cy="584200"/>
            <a:chOff x="11018914" y="0"/>
            <a:chExt cx="1173086" cy="5842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9C002-927F-44A8-89FD-5CDAE5CC5EA6}"/>
                </a:ext>
              </a:extLst>
            </p:cNvPr>
            <p:cNvSpPr/>
            <p:nvPr/>
          </p:nvSpPr>
          <p:spPr>
            <a:xfrm>
              <a:off x="11018914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C5599-C60A-49F5-8691-ECA5952C361C}"/>
                </a:ext>
              </a:extLst>
            </p:cNvPr>
            <p:cNvSpPr/>
            <p:nvPr/>
          </p:nvSpPr>
          <p:spPr>
            <a:xfrm>
              <a:off x="11605457" y="0"/>
              <a:ext cx="586543" cy="58420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2AFA00B5-D2C7-4EB7-B952-3E74A74CD4B0}"/>
                </a:ext>
              </a:extLst>
            </p:cNvPr>
            <p:cNvSpPr/>
            <p:nvPr/>
          </p:nvSpPr>
          <p:spPr>
            <a:xfrm>
              <a:off x="11112160" y="278069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2BD66783-9C45-4198-B986-D38382F44E5E}"/>
                </a:ext>
              </a:extLst>
            </p:cNvPr>
            <p:cNvSpPr/>
            <p:nvPr/>
          </p:nvSpPr>
          <p:spPr>
            <a:xfrm rot="189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5EBE4B1-E54F-4A9D-8A6A-73E778FE2CAF}"/>
                </a:ext>
              </a:extLst>
            </p:cNvPr>
            <p:cNvSpPr/>
            <p:nvPr/>
          </p:nvSpPr>
          <p:spPr>
            <a:xfrm rot="2700000">
              <a:off x="11698703" y="274100"/>
              <a:ext cx="400050" cy="36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21F0FD-A56B-D0A2-D527-936964A291E6}"/>
              </a:ext>
            </a:extLst>
          </p:cNvPr>
          <p:cNvSpPr txBox="1"/>
          <p:nvPr/>
        </p:nvSpPr>
        <p:spPr>
          <a:xfrm>
            <a:off x="234892" y="1040235"/>
            <a:ext cx="116523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Gloval</a:t>
            </a:r>
            <a:r>
              <a:rPr lang="en-US" altLang="ko-KR" dirty="0"/>
              <a:t> average pooling</a:t>
            </a:r>
          </a:p>
          <a:p>
            <a:r>
              <a:rPr lang="en-US" altLang="ko-KR" dirty="0"/>
              <a:t>	-</a:t>
            </a:r>
            <a:r>
              <a:rPr lang="en-US" altLang="ko-KR" dirty="0" err="1"/>
              <a:t>googlenet</a:t>
            </a:r>
            <a:r>
              <a:rPr lang="ko-KR" altLang="en-US" dirty="0"/>
              <a:t>에선 완전연결계층</a:t>
            </a:r>
            <a:r>
              <a:rPr lang="en-US" altLang="ko-KR" dirty="0"/>
              <a:t>(Dense) </a:t>
            </a:r>
            <a:r>
              <a:rPr lang="ko-KR" altLang="en-US" dirty="0"/>
              <a:t>대신 </a:t>
            </a:r>
            <a:r>
              <a:rPr lang="ko-KR" altLang="en-US" dirty="0" err="1"/>
              <a:t>풀링</a:t>
            </a:r>
            <a:r>
              <a:rPr lang="ko-KR" altLang="en-US" dirty="0"/>
              <a:t> 계층을 사용</a:t>
            </a:r>
            <a:endParaRPr lang="en-US" altLang="ko-KR" dirty="0"/>
          </a:p>
          <a:p>
            <a:r>
              <a:rPr lang="en-US" altLang="ko-KR" dirty="0"/>
              <a:t>	-</a:t>
            </a:r>
            <a:r>
              <a:rPr lang="ko-KR" altLang="en-US" dirty="0"/>
              <a:t>전 </a:t>
            </a:r>
            <a:r>
              <a:rPr lang="en-US" altLang="ko-KR" dirty="0" err="1"/>
              <a:t>Feacture</a:t>
            </a:r>
            <a:r>
              <a:rPr lang="en-US" altLang="ko-KR" dirty="0"/>
              <a:t> </a:t>
            </a:r>
            <a:r>
              <a:rPr lang="ko-KR" altLang="en-US" dirty="0" err="1"/>
              <a:t>맵들을</a:t>
            </a:r>
            <a:r>
              <a:rPr lang="ko-KR" altLang="en-US" dirty="0"/>
              <a:t> 각각 평균을 </a:t>
            </a:r>
            <a:r>
              <a:rPr lang="ko-KR" altLang="en-US" dirty="0" err="1"/>
              <a:t>낸다음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벡터로 변환을 시킨다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-1</a:t>
            </a:r>
            <a:r>
              <a:rPr lang="ko-KR" altLang="en-US" dirty="0"/>
              <a:t>차원으로 변경된 벡터로 이미지 분류를 위한 </a:t>
            </a:r>
            <a:r>
              <a:rPr lang="en-US" altLang="ko-KR" dirty="0" err="1"/>
              <a:t>Softmax</a:t>
            </a:r>
            <a:r>
              <a:rPr lang="ko-KR" altLang="en-US" dirty="0"/>
              <a:t>층을 연결한다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</a:t>
            </a:r>
            <a:r>
              <a:rPr lang="ko-KR" altLang="en-US" dirty="0"/>
              <a:t>이 방식의 </a:t>
            </a:r>
            <a:r>
              <a:rPr lang="ko-KR" altLang="en-US" dirty="0" err="1"/>
              <a:t>가장큰</a:t>
            </a:r>
            <a:r>
              <a:rPr lang="ko-KR" altLang="en-US" dirty="0"/>
              <a:t> 특징은 가중치가 굳이 필요하지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</a:t>
            </a:r>
            <a:r>
              <a:rPr lang="ko-KR" altLang="en-US" dirty="0"/>
              <a:t>어차피 어떤 크기의 </a:t>
            </a:r>
            <a:r>
              <a:rPr lang="en-US" altLang="ko-KR" dirty="0" err="1"/>
              <a:t>Feacture</a:t>
            </a:r>
            <a:r>
              <a:rPr lang="ko-KR" altLang="en-US" dirty="0"/>
              <a:t>라도 평균값으로 대체하기 때문에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8CB3A4F-295B-0DAF-24B7-767210436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5563"/>
            <a:ext cx="12192000" cy="388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24851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17334</TotalTime>
  <Words>634</Words>
  <Application>Microsoft Office PowerPoint</Application>
  <PresentationFormat>와이드스크린</PresentationFormat>
  <Paragraphs>91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Apple SD Gothic Neo</vt:lpstr>
      <vt:lpstr>Noto Sans KR</vt:lpstr>
      <vt:lpstr>맑은 고딕</vt:lpstr>
      <vt:lpstr>Arial</vt:lpstr>
      <vt:lpstr>11_Office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K DW</cp:lastModifiedBy>
  <cp:revision>62</cp:revision>
  <dcterms:created xsi:type="dcterms:W3CDTF">2020-10-02T01:49:18Z</dcterms:created>
  <dcterms:modified xsi:type="dcterms:W3CDTF">2022-08-18T09:55:21Z</dcterms:modified>
</cp:coreProperties>
</file>