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80" r:id="rId3"/>
    <p:sldId id="266" r:id="rId4"/>
    <p:sldId id="281" r:id="rId5"/>
    <p:sldId id="282" r:id="rId6"/>
    <p:sldId id="274" r:id="rId7"/>
    <p:sldId id="273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DW" initials="KD" lastIdx="1" clrIdx="0">
    <p:extLst>
      <p:ext uri="{19B8F6BF-5375-455C-9EA6-DF929625EA0E}">
        <p15:presenceInfo xmlns:p15="http://schemas.microsoft.com/office/powerpoint/2012/main" userId="a728938c40cbe2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9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008E-1433-48D2-8283-B2FCD928D1F1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56FC-262E-445A-97B3-9E35BF91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9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2192000" cy="6858001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2021/03/02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4889410" y="2621497"/>
            <a:ext cx="188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경남대 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빅데이터 센터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804252" y="367249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경남대 마크 이미지 검색결과">
            <a:extLst>
              <a:ext uri="{FF2B5EF4-FFF2-40B4-BE49-F238E27FC236}">
                <a16:creationId xmlns:a16="http://schemas.microsoft.com/office/drawing/2014/main" id="{480DE479-553D-41E6-AFA5-D004692A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4" y="64172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Boosting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9E64772-59CB-4250-A41C-497468C9C9E0}"/>
              </a:ext>
            </a:extLst>
          </p:cNvPr>
          <p:cNvSpPr txBox="1"/>
          <p:nvPr/>
        </p:nvSpPr>
        <p:spPr>
          <a:xfrm>
            <a:off x="2370983" y="1507919"/>
            <a:ext cx="9400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기본적인 </a:t>
            </a:r>
            <a:r>
              <a:rPr lang="en-US" altLang="ko-KR" dirty="0"/>
              <a:t>Boosting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실제 값들의 평균과 실제 값의 차이인 </a:t>
            </a:r>
            <a:r>
              <a:rPr lang="ko-KR" altLang="en-US" dirty="0" err="1"/>
              <a:t>잔차를</a:t>
            </a:r>
            <a:r>
              <a:rPr lang="ko-KR" altLang="en-US" dirty="0"/>
              <a:t> 구한다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데이터로 이 잔차들을 학습하는 모델을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만든 모델로 예측하여</a:t>
            </a:r>
            <a:r>
              <a:rPr lang="en-US" altLang="ko-KR" dirty="0"/>
              <a:t>, </a:t>
            </a:r>
            <a:r>
              <a:rPr lang="ko-KR" altLang="en-US" dirty="0"/>
              <a:t>예측 값에 </a:t>
            </a:r>
            <a:r>
              <a:rPr lang="en-US" altLang="ko-KR" dirty="0" err="1"/>
              <a:t>Learning_rate</a:t>
            </a:r>
            <a:r>
              <a:rPr lang="ko-KR" altLang="en-US" dirty="0"/>
              <a:t>를 곱해 실제 예측 값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+</a:t>
            </a:r>
            <a:r>
              <a:rPr lang="ko-KR" altLang="en-US" dirty="0" err="1"/>
              <a:t>잔차예측값</a:t>
            </a:r>
            <a:r>
              <a:rPr lang="en-US" altLang="ko-KR" dirty="0"/>
              <a:t>*Lr)</a:t>
            </a:r>
            <a:r>
              <a:rPr lang="ko-KR" altLang="en-US" dirty="0"/>
              <a:t>을 업데이트 한다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위 작업을 반복한다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/>
              <a:t>Boosting </a:t>
            </a:r>
            <a:r>
              <a:rPr lang="ko-KR" altLang="en-US" dirty="0"/>
              <a:t>모델의 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느린 학습속도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직렬 적인 학습방식으로 인해 학습속도가 느림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 err="1"/>
              <a:t>오버피팅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부스팅</a:t>
            </a:r>
            <a:r>
              <a:rPr lang="ko-KR" altLang="en-US" dirty="0"/>
              <a:t> 개념자체의 문제 </a:t>
            </a:r>
            <a:r>
              <a:rPr lang="en-US" altLang="ko-KR" dirty="0"/>
              <a:t>‘</a:t>
            </a:r>
            <a:r>
              <a:rPr lang="ko-KR" altLang="en-US" dirty="0" err="1"/>
              <a:t>잔차</a:t>
            </a:r>
            <a:r>
              <a:rPr lang="en-US" altLang="ko-KR" dirty="0"/>
              <a:t>＇</a:t>
            </a:r>
            <a:r>
              <a:rPr lang="ko-KR" altLang="en-US" dirty="0"/>
              <a:t>를 줄여 나가기 위해 학습하는 </a:t>
            </a:r>
            <a:r>
              <a:rPr lang="en-US" altLang="ko-KR" dirty="0"/>
              <a:t>Boosting </a:t>
            </a:r>
            <a:r>
              <a:rPr lang="ko-KR" altLang="en-US" dirty="0"/>
              <a:t>모델이기에 </a:t>
            </a:r>
            <a:r>
              <a:rPr lang="ko-KR" altLang="en-US" dirty="0" err="1"/>
              <a:t>오버비팅이</a:t>
            </a:r>
            <a:r>
              <a:rPr lang="ko-KR" altLang="en-US" dirty="0"/>
              <a:t> 일어나기 쉽다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93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CatBoost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BEC872-526D-4D7F-B791-DAC279F76FA5}"/>
              </a:ext>
            </a:extLst>
          </p:cNvPr>
          <p:cNvSpPr txBox="1"/>
          <p:nvPr/>
        </p:nvSpPr>
        <p:spPr>
          <a:xfrm>
            <a:off x="2370983" y="1507919"/>
            <a:ext cx="9400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CatBoost</a:t>
            </a:r>
            <a:r>
              <a:rPr lang="ko-KR" altLang="en-US" dirty="0"/>
              <a:t>는 </a:t>
            </a:r>
            <a:r>
              <a:rPr lang="en-US" altLang="ko-KR" dirty="0"/>
              <a:t>Tree</a:t>
            </a:r>
            <a:r>
              <a:rPr lang="ko-KR" altLang="en-US" dirty="0"/>
              <a:t>모형 기반의 </a:t>
            </a:r>
            <a:r>
              <a:rPr lang="en-US" altLang="ko-KR" dirty="0"/>
              <a:t>Boosting</a:t>
            </a:r>
            <a:r>
              <a:rPr lang="ko-KR" altLang="en-US" dirty="0"/>
              <a:t>모델이다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CatBoost</a:t>
            </a:r>
            <a:r>
              <a:rPr lang="ko-KR" altLang="en-US" dirty="0"/>
              <a:t>는 </a:t>
            </a:r>
            <a:r>
              <a:rPr lang="en-US" altLang="ko-KR" dirty="0"/>
              <a:t>GBM</a:t>
            </a:r>
            <a:r>
              <a:rPr lang="ko-KR" altLang="en-US" dirty="0"/>
              <a:t>모델의 단점을 극복한 모델이다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CatBoost</a:t>
            </a:r>
            <a:r>
              <a:rPr lang="en-US" altLang="ko-KR" dirty="0"/>
              <a:t> </a:t>
            </a:r>
            <a:r>
              <a:rPr lang="ko-KR" altLang="en-US" dirty="0"/>
              <a:t>모델의 특징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범주형 변수 처리 방법의 개선으로 인한 학습시간 단축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2.Prediction Shift</a:t>
            </a:r>
            <a:r>
              <a:rPr lang="ko-KR" altLang="en-US" dirty="0"/>
              <a:t>문제를 해결</a:t>
            </a:r>
            <a:endParaRPr lang="en-US" altLang="ko-KR" dirty="0"/>
          </a:p>
        </p:txBody>
      </p:sp>
      <p:pic>
        <p:nvPicPr>
          <p:cNvPr id="4" name="Picture 2" descr="CatBoost - open-source gradient boosting library">
            <a:extLst>
              <a:ext uri="{FF2B5EF4-FFF2-40B4-BE49-F238E27FC236}">
                <a16:creationId xmlns:a16="http://schemas.microsoft.com/office/drawing/2014/main" id="{59228773-8C3F-4DB3-B81C-A1412A62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11" y="3860207"/>
            <a:ext cx="6059652" cy="28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9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CatBoost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C074B-64E6-473F-B924-48B091FF7549}"/>
              </a:ext>
            </a:extLst>
          </p:cNvPr>
          <p:cNvSpPr txBox="1"/>
          <p:nvPr/>
        </p:nvSpPr>
        <p:spPr>
          <a:xfrm>
            <a:off x="2447109" y="1576251"/>
            <a:ext cx="93239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범주형변수는</a:t>
            </a:r>
            <a:r>
              <a:rPr lang="ko-KR" altLang="en-US" dirty="0"/>
              <a:t> 서로 비교가 불가능한 값을 가지고 있어 </a:t>
            </a:r>
            <a:r>
              <a:rPr lang="en-US" altLang="ko-KR" dirty="0"/>
              <a:t>Binary decision tree</a:t>
            </a:r>
            <a:r>
              <a:rPr lang="ko-KR" altLang="en-US" dirty="0"/>
              <a:t>같은 모형에 못씀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수치형 변수로 바꿔주는 데 대표적인 방법이 </a:t>
            </a:r>
            <a:r>
              <a:rPr lang="en-US" altLang="ko-KR" dirty="0"/>
              <a:t>One-Hot-encoding</a:t>
            </a:r>
          </a:p>
          <a:p>
            <a:endParaRPr lang="en-US" altLang="ko-KR" dirty="0"/>
          </a:p>
          <a:p>
            <a:r>
              <a:rPr lang="en-US" altLang="ko-KR" dirty="0"/>
              <a:t>One-Hot-encoding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많은 종류를 가진 </a:t>
            </a:r>
            <a:r>
              <a:rPr lang="en-US" altLang="ko-KR" dirty="0"/>
              <a:t>Feature</a:t>
            </a:r>
            <a:r>
              <a:rPr lang="ko-KR" altLang="en-US" dirty="0"/>
              <a:t>의 경우 이렇게 하면 너무 많은 </a:t>
            </a:r>
            <a:r>
              <a:rPr lang="en-US" altLang="ko-KR" dirty="0"/>
              <a:t>Feature</a:t>
            </a:r>
            <a:r>
              <a:rPr lang="ko-KR" altLang="en-US" dirty="0"/>
              <a:t>를 </a:t>
            </a:r>
            <a:r>
              <a:rPr lang="ko-KR" altLang="en-US" dirty="0" err="1"/>
              <a:t>생성하게됨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2B937-1061-44FA-AE50-B459E37C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55" y="3329267"/>
            <a:ext cx="323895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CatBoost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4A3120-410A-4063-AC12-B0C7C9C5D132}"/>
              </a:ext>
            </a:extLst>
          </p:cNvPr>
          <p:cNvSpPr txBox="1"/>
          <p:nvPr/>
        </p:nvSpPr>
        <p:spPr>
          <a:xfrm>
            <a:off x="2370983" y="1507919"/>
            <a:ext cx="94001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</a:t>
            </a:r>
            <a:r>
              <a:rPr lang="en-US" altLang="ko-KR" dirty="0" err="1"/>
              <a:t>staistics</a:t>
            </a:r>
            <a:r>
              <a:rPr lang="en-US" altLang="ko-KR" dirty="0"/>
              <a:t>(</a:t>
            </a:r>
            <a:r>
              <a:rPr lang="ko-KR" altLang="en-US" dirty="0"/>
              <a:t>목표 통계량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 범주의 예상 목표 값을 추정하는 </a:t>
            </a:r>
            <a:r>
              <a:rPr lang="ko-KR" altLang="en-US" dirty="0" err="1"/>
              <a:t>목표통계량</a:t>
            </a:r>
            <a:r>
              <a:rPr lang="ko-KR" altLang="en-US" dirty="0"/>
              <a:t> 별로 범주를 그룹화</a:t>
            </a:r>
            <a:endParaRPr lang="en-US" altLang="ko-KR" dirty="0"/>
          </a:p>
          <a:p>
            <a:r>
              <a:rPr lang="en-US" altLang="ko-KR" dirty="0"/>
              <a:t>Ex)MSE,</a:t>
            </a:r>
            <a:r>
              <a:rPr lang="ko-KR" altLang="en-US" dirty="0" err="1"/>
              <a:t>지니지수</a:t>
            </a:r>
            <a:r>
              <a:rPr lang="en-US" altLang="ko-KR" dirty="0"/>
              <a:t>,</a:t>
            </a:r>
            <a:r>
              <a:rPr lang="en-US" altLang="ko-KR" dirty="0" err="1"/>
              <a:t>logloss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따라서 새로운 수치형 </a:t>
            </a:r>
            <a:r>
              <a:rPr lang="en-US" altLang="ko-KR" dirty="0"/>
              <a:t>Feature</a:t>
            </a:r>
            <a:r>
              <a:rPr lang="ko-KR" altLang="en-US" dirty="0"/>
              <a:t>를 목표 통계량으로 사용하는 것은 </a:t>
            </a:r>
            <a:r>
              <a:rPr lang="ko-KR" altLang="en-US" dirty="0" err="1"/>
              <a:t>최송한의</a:t>
            </a:r>
            <a:r>
              <a:rPr lang="ko-KR" altLang="en-US" dirty="0"/>
              <a:t> 정보 손실을 가지고 범주형 </a:t>
            </a:r>
            <a:r>
              <a:rPr lang="en-US" altLang="ko-KR" dirty="0"/>
              <a:t>Feature</a:t>
            </a:r>
            <a:r>
              <a:rPr lang="ko-KR" altLang="en-US" dirty="0"/>
              <a:t>을 </a:t>
            </a:r>
            <a:r>
              <a:rPr lang="ko-KR" altLang="en-US" dirty="0" err="1"/>
              <a:t>다룰때</a:t>
            </a:r>
            <a:r>
              <a:rPr lang="ko-KR" altLang="en-US" dirty="0"/>
              <a:t> 가장 효율적인 방법으로 본 </a:t>
            </a:r>
            <a:r>
              <a:rPr lang="en-US" altLang="ko-KR" dirty="0" err="1"/>
              <a:t>CatBoost</a:t>
            </a:r>
            <a:r>
              <a:rPr lang="en-US" altLang="ko-KR" dirty="0"/>
              <a:t> </a:t>
            </a:r>
            <a:r>
              <a:rPr lang="ko-KR" altLang="en-US" dirty="0"/>
              <a:t>모델은 생각함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중요한 문제가 있음 두 변수간이 상관관계가 있을 때 수치 변환을 하면 모델에 설명이 중요한 </a:t>
            </a:r>
            <a:r>
              <a:rPr lang="en-US" altLang="ko-KR" dirty="0"/>
              <a:t>Feature</a:t>
            </a:r>
            <a:r>
              <a:rPr lang="ko-KR" altLang="en-US" dirty="0"/>
              <a:t>을 잃을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그래서 두 변수를 조합을 하여 새로운 변수를 </a:t>
            </a:r>
            <a:r>
              <a:rPr lang="ko-KR" altLang="en-US" dirty="0" err="1"/>
              <a:t>만듬</a:t>
            </a:r>
            <a:r>
              <a:rPr lang="ko-KR" altLang="en-US" dirty="0"/>
              <a:t> 하지만 이렇게 하면 또 변수가 늘어나게 되어서 학습속도에 치명적인 영향을 미침</a:t>
            </a:r>
            <a:endParaRPr lang="en-US" altLang="ko-KR" dirty="0"/>
          </a:p>
          <a:p>
            <a:r>
              <a:rPr lang="en-US" altLang="ko-KR" dirty="0"/>
              <a:t>-&gt;root node</a:t>
            </a:r>
            <a:r>
              <a:rPr lang="ko-KR" altLang="en-US" dirty="0"/>
              <a:t>에서 합치지 않고 두번째 </a:t>
            </a:r>
            <a:r>
              <a:rPr lang="en-US" altLang="ko-KR" dirty="0"/>
              <a:t>node</a:t>
            </a:r>
            <a:r>
              <a:rPr lang="ko-KR" altLang="en-US" dirty="0"/>
              <a:t>부터 합쳐서 새로운 변수를 만들고 이를 수치화 시킨다 이렇게 수치화 해서 합쳐진 </a:t>
            </a:r>
            <a:r>
              <a:rPr lang="en-US" altLang="ko-KR" dirty="0"/>
              <a:t>Feature</a:t>
            </a:r>
            <a:r>
              <a:rPr lang="ko-KR" altLang="en-US" dirty="0"/>
              <a:t>를 만들고 다음 </a:t>
            </a:r>
            <a:r>
              <a:rPr lang="en-US" altLang="ko-KR" dirty="0"/>
              <a:t>node</a:t>
            </a:r>
            <a:r>
              <a:rPr lang="ko-KR" altLang="en-US" dirty="0"/>
              <a:t>에서 또 다른 합쳐진 </a:t>
            </a:r>
            <a:r>
              <a:rPr lang="en-US" altLang="ko-KR" dirty="0"/>
              <a:t>Feature</a:t>
            </a:r>
            <a:r>
              <a:rPr lang="ko-KR" altLang="en-US" dirty="0"/>
              <a:t>를 만든다 이러한 과정을 반복하고 학습을 </a:t>
            </a:r>
            <a:r>
              <a:rPr lang="en-US" altLang="ko-KR" dirty="0"/>
              <a:t>greedy</a:t>
            </a:r>
            <a:r>
              <a:rPr lang="ko-KR" altLang="en-US" dirty="0"/>
              <a:t>한 방식으로 진행을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98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Catboost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AD6F00-AE31-4112-92A7-E93B830405DF}"/>
              </a:ext>
            </a:extLst>
          </p:cNvPr>
          <p:cNvSpPr txBox="1"/>
          <p:nvPr/>
        </p:nvSpPr>
        <p:spPr>
          <a:xfrm>
            <a:off x="2370983" y="1628503"/>
            <a:ext cx="94001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prediction shift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prediction shift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는 특별한 종류의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Target leakage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에서 발생</a:t>
            </a:r>
            <a:endParaRPr lang="en-US" altLang="ko-KR" b="0" i="0" dirty="0">
              <a:solidFill>
                <a:srgbClr val="555555"/>
              </a:solidFill>
              <a:effectLst/>
              <a:latin typeface="Noto Serif KR"/>
            </a:endParaRPr>
          </a:p>
          <a:p>
            <a:endParaRPr lang="en-US" altLang="ko-KR" dirty="0">
              <a:solidFill>
                <a:srgbClr val="555555"/>
              </a:solidFill>
              <a:latin typeface="Noto Serif KR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Target leakage -&gt;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머신러닝에서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가장 어려운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문제중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하나로 모델을 훈련을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할때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예측시점에서 사용할 수 없는 정보가 포함되어 있을 때 발생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이로인해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모델이 일반화를 과도하게 시켜 실사용에서 의미가 없어지게 됨</a:t>
            </a:r>
            <a:endParaRPr lang="en-US" altLang="ko-KR" b="0" i="0" dirty="0">
              <a:solidFill>
                <a:srgbClr val="555555"/>
              </a:solidFill>
              <a:effectLst/>
              <a:latin typeface="Noto Serif KR"/>
            </a:endParaRPr>
          </a:p>
          <a:p>
            <a:endParaRPr lang="en-US" altLang="ko-KR" dirty="0">
              <a:solidFill>
                <a:srgbClr val="555555"/>
              </a:solidFill>
              <a:latin typeface="Noto Serif KR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1.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새로운 샘플을 뽑아 학습</a:t>
            </a:r>
            <a:endParaRPr lang="en-US" altLang="ko-KR" b="0" i="0" dirty="0">
              <a:solidFill>
                <a:srgbClr val="555555"/>
              </a:solidFill>
              <a:effectLst/>
              <a:latin typeface="Noto Serif KR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2.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테스트데이터를 넣어서 학습</a:t>
            </a:r>
            <a:endParaRPr lang="en-US" altLang="ko-KR" b="0" i="0" dirty="0">
              <a:solidFill>
                <a:srgbClr val="555555"/>
              </a:solidFill>
              <a:effectLst/>
              <a:latin typeface="Noto Serif KR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3.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다음모델에서 똑같이 학습</a:t>
            </a:r>
            <a:endParaRPr lang="en-US" altLang="ko-KR" b="0" i="0" dirty="0">
              <a:solidFill>
                <a:srgbClr val="555555"/>
              </a:solidFill>
              <a:effectLst/>
              <a:latin typeface="Noto Serif KR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4.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이러한 과정을 제한된 데이터로 반복을 하면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다른모델에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대한 예측능력이 떨어짐</a:t>
            </a:r>
            <a:endParaRPr lang="en-US" altLang="ko-KR" b="0" i="0" dirty="0">
              <a:solidFill>
                <a:srgbClr val="555555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329775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CatBoost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C074B-64E6-473F-B924-48B091FF7549}"/>
              </a:ext>
            </a:extLst>
          </p:cNvPr>
          <p:cNvSpPr txBox="1"/>
          <p:nvPr/>
        </p:nvSpPr>
        <p:spPr>
          <a:xfrm>
            <a:off x="2447109" y="1576251"/>
            <a:ext cx="9323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Orderd</a:t>
            </a:r>
            <a:r>
              <a:rPr lang="en-US" altLang="ko-KR" dirty="0"/>
              <a:t> Boosting</a:t>
            </a:r>
          </a:p>
          <a:p>
            <a:r>
              <a:rPr lang="ko-KR" altLang="en-US" dirty="0"/>
              <a:t>데이터가 무한하다고 </a:t>
            </a:r>
            <a:r>
              <a:rPr lang="ko-KR" altLang="en-US" dirty="0" err="1"/>
              <a:t>했울</a:t>
            </a:r>
            <a:r>
              <a:rPr lang="ko-KR" altLang="en-US" dirty="0"/>
              <a:t> 때 독립성을 만족하는 데이터가 들어오고 이것을 샘플링해서 각 </a:t>
            </a:r>
            <a:r>
              <a:rPr lang="ko-KR" altLang="en-US" dirty="0" err="1"/>
              <a:t>스탭에</a:t>
            </a:r>
            <a:r>
              <a:rPr lang="ko-KR" altLang="en-US" dirty="0"/>
              <a:t> 넣어서 새로운 </a:t>
            </a:r>
            <a:r>
              <a:rPr lang="en-US" altLang="ko-KR" dirty="0"/>
              <a:t>Train</a:t>
            </a:r>
            <a:r>
              <a:rPr lang="ko-KR" altLang="en-US" dirty="0"/>
              <a:t>에 적용함으로써 변하지 않는 </a:t>
            </a:r>
            <a:r>
              <a:rPr lang="ko-KR" altLang="en-US" dirty="0" err="1"/>
              <a:t>잔차를</a:t>
            </a:r>
            <a:r>
              <a:rPr lang="ko-KR" altLang="en-US" dirty="0"/>
              <a:t> </a:t>
            </a:r>
            <a:r>
              <a:rPr lang="ko-KR" altLang="en-US" dirty="0" err="1"/>
              <a:t>얻을수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 latinLnBrk="1"/>
            <a:r>
              <a:rPr lang="en-US" altLang="ko-KR" dirty="0" err="1"/>
              <a:t>Orderd</a:t>
            </a:r>
            <a:r>
              <a:rPr lang="en-US" altLang="ko-KR" dirty="0"/>
              <a:t> Target Encoding</a:t>
            </a:r>
          </a:p>
          <a:p>
            <a:pPr algn="l" latinLnBrk="1"/>
            <a:endParaRPr lang="en-US" altLang="ko-KR" dirty="0"/>
          </a:p>
          <a:p>
            <a:pPr algn="l" latinLnBrk="1"/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CDAB478-13B5-4350-B726-DDFC706C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49" y="3095872"/>
            <a:ext cx="897380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6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10382</TotalTime>
  <Words>533</Words>
  <Application>Microsoft Office PowerPoint</Application>
  <PresentationFormat>와이드스크린</PresentationFormat>
  <Paragraphs>141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Serif KR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김동우</cp:lastModifiedBy>
  <cp:revision>95</cp:revision>
  <cp:lastPrinted>2021-03-05T04:53:15Z</cp:lastPrinted>
  <dcterms:created xsi:type="dcterms:W3CDTF">2020-12-15T02:52:31Z</dcterms:created>
  <dcterms:modified xsi:type="dcterms:W3CDTF">2023-01-08T06:24:53Z</dcterms:modified>
</cp:coreProperties>
</file>