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80" r:id="rId3"/>
    <p:sldId id="266" r:id="rId4"/>
    <p:sldId id="281" r:id="rId5"/>
    <p:sldId id="282" r:id="rId6"/>
    <p:sldId id="274" r:id="rId7"/>
    <p:sldId id="273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 DW" initials="KD" lastIdx="1" clrIdx="0">
    <p:extLst>
      <p:ext uri="{19B8F6BF-5375-455C-9EA6-DF929625EA0E}">
        <p15:presenceInfo xmlns:p15="http://schemas.microsoft.com/office/powerpoint/2012/main" userId="a728938c40cbe2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9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1008E-1433-48D2-8283-B2FCD928D1F1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256FC-262E-445A-97B3-9E35BF91F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1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9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2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1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33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150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64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5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8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9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4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5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7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1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6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5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2192000" cy="6858001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0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 Clustering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white"/>
                </a:solidFill>
              </a:rPr>
              <a:t>2021/03/02</a:t>
            </a: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4889410" y="2621497"/>
            <a:ext cx="1888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경남대 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빅데이터 센터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8804252" y="367249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경남대 마크 이미지 검색결과">
            <a:extLst>
              <a:ext uri="{FF2B5EF4-FFF2-40B4-BE49-F238E27FC236}">
                <a16:creationId xmlns:a16="http://schemas.microsoft.com/office/drawing/2014/main" id="{480DE479-553D-41E6-AFA5-D004692AE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94" y="641720"/>
            <a:ext cx="2371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6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군집화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(Clustering)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9E64772-59CB-4250-A41C-497468C9C9E0}"/>
              </a:ext>
            </a:extLst>
          </p:cNvPr>
          <p:cNvSpPr txBox="1"/>
          <p:nvPr/>
        </p:nvSpPr>
        <p:spPr>
          <a:xfrm>
            <a:off x="2370983" y="1507919"/>
            <a:ext cx="9400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군집분석 </a:t>
            </a:r>
            <a:r>
              <a:rPr lang="en-US" altLang="ko-KR" dirty="0"/>
              <a:t>–</a:t>
            </a:r>
            <a:r>
              <a:rPr lang="ko-KR" altLang="en-US" dirty="0"/>
              <a:t>비지도 학습의 대표적인 방법 중 하나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비지도학습</a:t>
            </a:r>
            <a:r>
              <a:rPr lang="en-US" altLang="ko-KR" dirty="0"/>
              <a:t>-</a:t>
            </a:r>
            <a:r>
              <a:rPr lang="ko-KR" altLang="en-US" dirty="0"/>
              <a:t>지도학습과 달리 정답 라벨이 없는 데이터를 학습함으로써 데이터의 패턴 및 구조를 스스로 파악하여 이를 </a:t>
            </a:r>
            <a:r>
              <a:rPr lang="ko-KR" altLang="en-US" dirty="0" err="1"/>
              <a:t>통헤</a:t>
            </a:r>
            <a:r>
              <a:rPr lang="ko-KR" altLang="en-US" dirty="0"/>
              <a:t> 새로운 데이터에서 일정한 규칙성을 찾는 방법</a:t>
            </a:r>
            <a:endParaRPr lang="en-US" altLang="ko-KR" dirty="0"/>
          </a:p>
        </p:txBody>
      </p:sp>
      <p:pic>
        <p:nvPicPr>
          <p:cNvPr id="2050" name="Picture 2" descr="인공지능(AI)/머신러닝] 지도학습, 비지도학습,강화학습이란? : 네이버 블로그">
            <a:extLst>
              <a:ext uri="{FF2B5EF4-FFF2-40B4-BE49-F238E27FC236}">
                <a16:creationId xmlns:a16="http://schemas.microsoft.com/office/drawing/2014/main" id="{C28AA399-D591-4560-8BA3-0A9946107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82" y="3152503"/>
            <a:ext cx="9400103" cy="335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93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군집화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5BEC872-526D-4D7F-B791-DAC279F76FA5}"/>
              </a:ext>
            </a:extLst>
          </p:cNvPr>
          <p:cNvSpPr txBox="1"/>
          <p:nvPr/>
        </p:nvSpPr>
        <p:spPr>
          <a:xfrm>
            <a:off x="2370983" y="1507919"/>
            <a:ext cx="9400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군집화</a:t>
            </a:r>
            <a:r>
              <a:rPr lang="en-US" altLang="ko-KR" dirty="0"/>
              <a:t>-</a:t>
            </a:r>
            <a:r>
              <a:rPr lang="ko-KR" altLang="en-US" dirty="0"/>
              <a:t>각 객체의 유사성을 측정하여 유사성이 높은 대상 집단을 분류하고</a:t>
            </a:r>
            <a:r>
              <a:rPr lang="en-US" altLang="ko-KR" dirty="0"/>
              <a:t>, </a:t>
            </a:r>
            <a:r>
              <a:rPr lang="ko-KR" altLang="en-US" dirty="0"/>
              <a:t>군집에 속한 객체들의 유사성과 서로 다른 군집에 속한 </a:t>
            </a:r>
            <a:r>
              <a:rPr lang="ko-KR" altLang="en-US" dirty="0" err="1"/>
              <a:t>객체간의</a:t>
            </a:r>
            <a:r>
              <a:rPr lang="ko-KR" altLang="en-US" dirty="0"/>
              <a:t> 상이성을 규명하는 분석 방법이다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074" name="Picture 2" descr="코딩의 시작, TCP School">
            <a:extLst>
              <a:ext uri="{FF2B5EF4-FFF2-40B4-BE49-F238E27FC236}">
                <a16:creationId xmlns:a16="http://schemas.microsoft.com/office/drawing/2014/main" id="{E289516C-ACE9-4B78-B4BE-107256A54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276" y="2973945"/>
            <a:ext cx="4470810" cy="293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2285DA-C883-4645-A1B2-5CF1D663AB3C}"/>
              </a:ext>
            </a:extLst>
          </p:cNvPr>
          <p:cNvSpPr txBox="1"/>
          <p:nvPr/>
        </p:nvSpPr>
        <p:spPr>
          <a:xfrm>
            <a:off x="2151017" y="2719375"/>
            <a:ext cx="499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군집 분석의 목적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군집 간 분산의 최대화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군집 내 분산의 최소화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619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군집화와 분류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9DF27E-EF8C-4CBB-8124-D26C732B10C7}"/>
              </a:ext>
            </a:extLst>
          </p:cNvPr>
          <p:cNvSpPr txBox="1"/>
          <p:nvPr/>
        </p:nvSpPr>
        <p:spPr>
          <a:xfrm>
            <a:off x="2370983" y="1593669"/>
            <a:ext cx="94001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군집화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데이터 간의 유사도를 정의하고 그 유사도에 가까운 것부터 순서대로 합쳐가는 방         </a:t>
            </a:r>
            <a:r>
              <a:rPr lang="en-US" altLang="ko-KR" dirty="0"/>
              <a:t>                                                 </a:t>
            </a:r>
            <a:r>
              <a:rPr lang="ko-KR" altLang="en-US" dirty="0"/>
              <a:t>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기존에 존재하는 데이터의 </a:t>
            </a:r>
            <a:r>
              <a:rPr lang="en-US" altLang="ko-KR" dirty="0" err="1"/>
              <a:t>categor</a:t>
            </a:r>
            <a:r>
              <a:rPr lang="ko-KR" altLang="en-US" dirty="0"/>
              <a:t>관계를 파악하고 새롭게 관측된 데이터의 </a:t>
            </a:r>
            <a:r>
              <a:rPr lang="en-US" altLang="ko-KR" dirty="0"/>
              <a:t>category</a:t>
            </a:r>
            <a:r>
              <a:rPr lang="ko-KR" altLang="en-US" dirty="0"/>
              <a:t>를 스스로 판별하는 과정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670EB24-6216-4DED-A195-59FD4E4EA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292" y="3636478"/>
            <a:ext cx="3600304" cy="124521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03C89F9-4CCE-42AB-B90E-E6009CF32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665" y="5020527"/>
            <a:ext cx="3671912" cy="130127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CBE8D2C-BF2A-4BB7-A5CE-72210364D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425" y="4937865"/>
            <a:ext cx="4082115" cy="136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2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군집화의 거리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E48830-739B-44D1-8886-F91430F6583B}"/>
              </a:ext>
            </a:extLst>
          </p:cNvPr>
          <p:cNvSpPr txBox="1"/>
          <p:nvPr/>
        </p:nvSpPr>
        <p:spPr>
          <a:xfrm>
            <a:off x="2438400" y="1724024"/>
            <a:ext cx="93326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군집화의 거리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군집분석에서 관측 데이터간 유사성이나 근접성을 측정해 어느 군집으로 묶을 수 있는지 판단해야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연속형 변수일 경우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유클리디안</a:t>
            </a:r>
            <a:r>
              <a:rPr lang="ko-KR" altLang="en-US" dirty="0"/>
              <a:t> 거리 </a:t>
            </a:r>
            <a:r>
              <a:rPr lang="en-US" altLang="ko-KR" dirty="0"/>
              <a:t>= </a:t>
            </a:r>
            <a:r>
              <a:rPr lang="ko-KR" altLang="en-US" dirty="0" err="1"/>
              <a:t>데이터간의</a:t>
            </a:r>
            <a:r>
              <a:rPr lang="ko-KR" altLang="en-US" dirty="0"/>
              <a:t> 유사성을 측정할 때 많이 사용하는 거리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맨하탄</a:t>
            </a:r>
            <a:r>
              <a:rPr lang="ko-KR" altLang="en-US" dirty="0"/>
              <a:t> 거리 </a:t>
            </a:r>
            <a:r>
              <a:rPr lang="en-US" altLang="ko-KR" dirty="0"/>
              <a:t>= </a:t>
            </a:r>
            <a:r>
              <a:rPr lang="ko-KR" altLang="en-US" dirty="0"/>
              <a:t>최단거리를 구하는 공식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5A2D9A8-3A0B-4F0E-B8C3-6B6D9BA66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955" y="3415789"/>
            <a:ext cx="5334744" cy="76210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A825BD6-07C6-4E01-A416-EB1DBE1FA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776" y="4625184"/>
            <a:ext cx="1943371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8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군집화의 거리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DC974B-BC9A-4A57-99AE-ED38F5C9127A}"/>
              </a:ext>
            </a:extLst>
          </p:cNvPr>
          <p:cNvSpPr txBox="1"/>
          <p:nvPr/>
        </p:nvSpPr>
        <p:spPr>
          <a:xfrm>
            <a:off x="2370983" y="1584960"/>
            <a:ext cx="94001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범주형 변수일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코사인 거리</a:t>
            </a:r>
            <a:endParaRPr lang="en-US" altLang="ko-KR" dirty="0"/>
          </a:p>
          <a:p>
            <a:r>
              <a:rPr lang="ko-KR" altLang="en-US" dirty="0"/>
              <a:t>문서를 유사도를 기준으로 분류 혹은 </a:t>
            </a:r>
            <a:r>
              <a:rPr lang="ko-KR" altLang="en-US" dirty="0" err="1"/>
              <a:t>그룹핑</a:t>
            </a:r>
            <a:r>
              <a:rPr lang="ko-KR" altLang="en-US" dirty="0"/>
              <a:t> 할 때 유용하게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코사인 유사도</a:t>
            </a:r>
            <a:endParaRPr lang="en-US" altLang="ko-KR" dirty="0"/>
          </a:p>
          <a:p>
            <a:r>
              <a:rPr lang="ko-KR" altLang="en-US" dirty="0"/>
              <a:t>두 개체의 </a:t>
            </a:r>
            <a:r>
              <a:rPr lang="ko-KR" altLang="en-US" dirty="0" err="1"/>
              <a:t>백터</a:t>
            </a:r>
            <a:r>
              <a:rPr lang="ko-KR" altLang="en-US" dirty="0"/>
              <a:t> 내적의 코사인 값을 이용하여 측정된 </a:t>
            </a:r>
            <a:r>
              <a:rPr lang="ko-KR" altLang="en-US" dirty="0" err="1"/>
              <a:t>백터간의</a:t>
            </a:r>
            <a:r>
              <a:rPr lang="ko-KR" altLang="en-US" dirty="0"/>
              <a:t> 유사한 정도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4C5422-6B09-4496-B1D4-DF452AD55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955" y="2792926"/>
            <a:ext cx="3029670" cy="82327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3F290F-8200-4F7D-B7BA-8771224E1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955" y="4572790"/>
            <a:ext cx="3069184" cy="108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5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계층적 군집분석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0C074B-64E6-473F-B924-48B091FF7549}"/>
              </a:ext>
            </a:extLst>
          </p:cNvPr>
          <p:cNvSpPr txBox="1"/>
          <p:nvPr/>
        </p:nvSpPr>
        <p:spPr>
          <a:xfrm>
            <a:off x="2447109" y="1576251"/>
            <a:ext cx="93239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dirty="0"/>
              <a:t>계층적 군집분석</a:t>
            </a:r>
            <a:endParaRPr lang="en-US" altLang="ko-KR" dirty="0"/>
          </a:p>
          <a:p>
            <a:pPr algn="l" latinLnBrk="1"/>
            <a:r>
              <a:rPr lang="ko-KR" altLang="en-US" dirty="0"/>
              <a:t>계층적 군집방법은 </a:t>
            </a:r>
            <a:r>
              <a:rPr lang="en-US" altLang="ko-KR" dirty="0"/>
              <a:t>n</a:t>
            </a:r>
            <a:r>
              <a:rPr lang="ko-KR" altLang="en-US" dirty="0"/>
              <a:t>개의 군집으로 시작해 점차 군집의 개수를 줄여 나가는 방법이다</a:t>
            </a:r>
            <a:r>
              <a:rPr lang="en-US" altLang="ko-KR" dirty="0"/>
              <a:t>.</a:t>
            </a:r>
          </a:p>
          <a:p>
            <a:pPr algn="l" latinLnBrk="1"/>
            <a:endParaRPr lang="en-US" altLang="ko-KR" dirty="0"/>
          </a:p>
          <a:p>
            <a:pPr algn="l" latinLnBrk="1"/>
            <a:r>
              <a:rPr lang="en-US" altLang="ko-KR" dirty="0"/>
              <a:t>1.</a:t>
            </a:r>
            <a:r>
              <a:rPr lang="ko-KR" altLang="en-US" dirty="0"/>
              <a:t>최단연결법</a:t>
            </a:r>
            <a:endParaRPr lang="en-US" altLang="ko-KR" dirty="0"/>
          </a:p>
          <a:p>
            <a:pPr algn="l" latinLnBrk="1"/>
            <a:r>
              <a:rPr lang="en-US" altLang="ko-KR" dirty="0"/>
              <a:t>-</a:t>
            </a:r>
            <a:r>
              <a:rPr lang="ko-KR" altLang="en-US" dirty="0"/>
              <a:t>군집과 군집 또는 데이터와의 거리를 </a:t>
            </a:r>
            <a:r>
              <a:rPr lang="ko-KR" altLang="en-US" dirty="0" err="1"/>
              <a:t>계산시</a:t>
            </a:r>
            <a:r>
              <a:rPr lang="ko-KR" altLang="en-US" dirty="0"/>
              <a:t> 최단거리를 거리로 계산하여 거리행렬 수정을 </a:t>
            </a:r>
            <a:r>
              <a:rPr lang="ko-KR" altLang="en-US" dirty="0" err="1"/>
              <a:t>진행후</a:t>
            </a:r>
            <a:r>
              <a:rPr lang="ko-KR" altLang="en-US" dirty="0"/>
              <a:t> 새로운 군집을 형성</a:t>
            </a:r>
            <a:endParaRPr lang="en-US" altLang="ko-KR" dirty="0"/>
          </a:p>
          <a:p>
            <a:pPr algn="l" latinLnBrk="1"/>
            <a:endParaRPr lang="en-US" altLang="ko-KR" dirty="0"/>
          </a:p>
          <a:p>
            <a:pPr algn="l" latinLnBrk="1"/>
            <a:r>
              <a:rPr lang="en-US" altLang="ko-KR" dirty="0"/>
              <a:t>2.</a:t>
            </a:r>
            <a:r>
              <a:rPr lang="ko-KR" altLang="en-US" dirty="0"/>
              <a:t>최장연결법</a:t>
            </a:r>
            <a:endParaRPr lang="en-US" altLang="ko-KR" dirty="0"/>
          </a:p>
          <a:p>
            <a:pPr algn="l" latinLnBrk="1"/>
            <a:r>
              <a:rPr lang="en-US" altLang="ko-KR" dirty="0"/>
              <a:t>-</a:t>
            </a:r>
            <a:r>
              <a:rPr lang="ko-KR" altLang="en-US" dirty="0"/>
              <a:t>군집과 군집 또는 데이터와의 거리를 </a:t>
            </a:r>
            <a:r>
              <a:rPr lang="ko-KR" altLang="en-US" dirty="0" err="1"/>
              <a:t>계산시</a:t>
            </a:r>
            <a:r>
              <a:rPr lang="ko-KR" altLang="en-US" dirty="0"/>
              <a:t> 최장거리를 거리로 계산하여 거리행렬 수정을 </a:t>
            </a:r>
            <a:r>
              <a:rPr lang="ko-KR" altLang="en-US" dirty="0" err="1"/>
              <a:t>진행후</a:t>
            </a:r>
            <a:r>
              <a:rPr lang="ko-KR" altLang="en-US" dirty="0"/>
              <a:t> 새로운 군집을 형성</a:t>
            </a:r>
            <a:endParaRPr lang="en-US" altLang="ko-KR" dirty="0"/>
          </a:p>
          <a:p>
            <a:pPr algn="l" latinLnBrk="1"/>
            <a:endParaRPr lang="en-US" altLang="ko-KR" dirty="0"/>
          </a:p>
          <a:p>
            <a:pPr algn="l" latinLnBrk="1"/>
            <a:r>
              <a:rPr lang="en-US" altLang="ko-KR" dirty="0"/>
              <a:t>3.</a:t>
            </a:r>
            <a:r>
              <a:rPr lang="ko-KR" altLang="en-US" dirty="0"/>
              <a:t>평균연결법</a:t>
            </a:r>
            <a:endParaRPr lang="en-US" altLang="ko-KR" dirty="0"/>
          </a:p>
          <a:p>
            <a:pPr algn="l" latinLnBrk="1"/>
            <a:r>
              <a:rPr lang="en-US" altLang="ko-KR" dirty="0"/>
              <a:t>-</a:t>
            </a:r>
            <a:r>
              <a:rPr lang="ko-KR" altLang="en-US" dirty="0"/>
              <a:t>군집과 군집 또는 데이터와의 거리를 계산할 때 평균을 거리로 계산하여 거리행렬을 수정하는 방법이다</a:t>
            </a:r>
            <a:endParaRPr lang="en-US" altLang="ko-KR" dirty="0"/>
          </a:p>
          <a:p>
            <a:pPr algn="l" latinLnBrk="1"/>
            <a:endParaRPr lang="en-US" altLang="ko-KR" dirty="0"/>
          </a:p>
          <a:p>
            <a:pPr algn="l" latinLnBrk="1"/>
            <a:r>
              <a:rPr lang="en-US" altLang="ko-KR" dirty="0"/>
              <a:t>4.</a:t>
            </a:r>
            <a:r>
              <a:rPr lang="ko-KR" altLang="en-US" dirty="0" err="1"/>
              <a:t>와드연결법</a:t>
            </a:r>
            <a:endParaRPr lang="en-US" altLang="ko-KR" dirty="0"/>
          </a:p>
          <a:p>
            <a:pPr algn="l" latinLnBrk="1"/>
            <a:r>
              <a:rPr lang="en-US" altLang="ko-KR" dirty="0"/>
              <a:t>-</a:t>
            </a:r>
            <a:r>
              <a:rPr lang="ko-KR" altLang="en-US"/>
              <a:t>군집내 편차들의 제곱합을 고려한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1965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16630</TotalTime>
  <Words>410</Words>
  <Application>Microsoft Office PowerPoint</Application>
  <PresentationFormat>와이드스크린</PresentationFormat>
  <Paragraphs>136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 DW</cp:lastModifiedBy>
  <cp:revision>110</cp:revision>
  <cp:lastPrinted>2021-03-12T04:56:33Z</cp:lastPrinted>
  <dcterms:created xsi:type="dcterms:W3CDTF">2020-12-15T02:52:31Z</dcterms:created>
  <dcterms:modified xsi:type="dcterms:W3CDTF">2021-03-16T07:37:20Z</dcterms:modified>
</cp:coreProperties>
</file>