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7" r:id="rId4"/>
    <p:sldId id="259" r:id="rId5"/>
    <p:sldId id="260" r:id="rId6"/>
    <p:sldId id="261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9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1008E-1433-48D2-8283-B2FCD928D1F1}" type="datetimeFigureOut">
              <a:rPr lang="ko-KR" altLang="en-US" smtClean="0"/>
              <a:t>2021-02-09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56FC-262E-445A-97B3-9E35BF91F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81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94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즉 데이터를 분석하기 전에 그래프나 통계적인 방법으로 자료를 직관적으로 바라보는 과정입니다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8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정규화</a:t>
            </a:r>
            <a:r>
              <a:rPr lang="en-US" altLang="ko-KR" dirty="0"/>
              <a:t>:</a:t>
            </a:r>
            <a:r>
              <a:rPr lang="ko-KR" altLang="en-US" dirty="0"/>
              <a:t>데이터의 상대적 크기에 대한 여향을 줄이기 위해 데이터 범위를 </a:t>
            </a:r>
            <a:r>
              <a:rPr lang="en-US" altLang="ko-KR" dirty="0"/>
              <a:t>0~1</a:t>
            </a:r>
            <a:r>
              <a:rPr lang="ko-KR" altLang="en-US" dirty="0"/>
              <a:t>로 변화</a:t>
            </a:r>
            <a:endParaRPr lang="en-US" altLang="ko-KR" dirty="0"/>
          </a:p>
          <a:p>
            <a:r>
              <a:rPr lang="ko-KR" altLang="en-US" dirty="0"/>
              <a:t>표준화</a:t>
            </a:r>
            <a:r>
              <a:rPr lang="en-US" altLang="ko-KR" dirty="0"/>
              <a:t>:</a:t>
            </a:r>
            <a:r>
              <a:rPr lang="ko-KR" altLang="en-US" dirty="0"/>
              <a:t>데이터가 평균으로 부터 얼마나 </a:t>
            </a:r>
            <a:r>
              <a:rPr lang="ko-KR" altLang="en-US" dirty="0" err="1"/>
              <a:t>떨어져있는지를</a:t>
            </a:r>
            <a:r>
              <a:rPr lang="ko-KR" altLang="en-US" dirty="0"/>
              <a:t> 나타내는 값으로 특정범위에서 벗어난 데이터는 </a:t>
            </a:r>
            <a:r>
              <a:rPr lang="en-US" altLang="ko-KR" dirty="0"/>
              <a:t>outlier </a:t>
            </a:r>
            <a:r>
              <a:rPr lang="ko-KR" altLang="en-US" dirty="0"/>
              <a:t>로 간주</a:t>
            </a:r>
            <a:r>
              <a:rPr lang="en-US" altLang="ko-KR" dirty="0"/>
              <a:t>(</a:t>
            </a:r>
            <a:r>
              <a:rPr lang="ko-KR" altLang="en-US" dirty="0"/>
              <a:t>이상치 제거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56FC-262E-445A-97B3-9E35BF91F5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7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08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79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84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47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6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35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0"/>
            <a:ext cx="12192000" cy="6858001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white"/>
                </a:solidFill>
              </a:rPr>
              <a:t>Data Preprocessing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2021/02/09</a:t>
            </a:r>
            <a:endParaRPr lang="ko-KR" altLang="en-US" sz="7200" kern="0" dirty="0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4889410" y="2621497"/>
            <a:ext cx="1888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경남대 </a:t>
            </a:r>
            <a:endParaRPr lang="en-US" altLang="ko-KR" b="1" dirty="0">
              <a:solidFill>
                <a:prstClr val="white"/>
              </a:solidFill>
            </a:endParaRPr>
          </a:p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빅데이터 센터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8508160" y="3698620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6" name="Picture 2" descr="경남대 마크 이미지 검색결과">
            <a:extLst>
              <a:ext uri="{FF2B5EF4-FFF2-40B4-BE49-F238E27FC236}">
                <a16:creationId xmlns:a16="http://schemas.microsoft.com/office/drawing/2014/main" id="{480DE479-553D-41E6-AFA5-D004692A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4" y="641720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6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23640" y="1173278"/>
            <a:ext cx="768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경남대</a:t>
            </a:r>
            <a:endParaRPr lang="en-US" altLang="ko-KR" sz="700" b="1" dirty="0">
              <a:solidFill>
                <a:prstClr val="white"/>
              </a:solidFill>
            </a:endParaRPr>
          </a:p>
          <a:p>
            <a:pPr algn="ctr"/>
            <a:r>
              <a:rPr lang="ko-KR" altLang="en-US" sz="700" b="1" dirty="0">
                <a:solidFill>
                  <a:prstClr val="white"/>
                </a:solidFill>
              </a:rPr>
              <a:t>빅데이터 센터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58685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이상치와 </a:t>
                      </a:r>
                      <a:r>
                        <a:rPr lang="ko-KR" altLang="en-US" sz="900" b="1" dirty="0" err="1">
                          <a:solidFill>
                            <a:srgbClr val="8294D4"/>
                          </a:solidFill>
                        </a:rPr>
                        <a:t>결측치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정규화와 표준화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더미 변수 만들기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교차검증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-END-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1829505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EDA</a:t>
              </a:r>
              <a:r>
                <a:rPr lang="ko-KR" altLang="en-US" sz="900" b="1" dirty="0">
                  <a:solidFill>
                    <a:prstClr val="white"/>
                  </a:solidFill>
                </a:rPr>
                <a:t>란</a:t>
              </a:r>
              <a:r>
                <a:rPr lang="en-US" altLang="ko-KR" sz="900" b="1" dirty="0">
                  <a:solidFill>
                    <a:prstClr val="white"/>
                  </a:solidFill>
                </a:rPr>
                <a:t>?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EDA(Exploratory Data Analysis)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란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? 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54" name="자유형 53"/>
          <p:cNvSpPr/>
          <p:nvPr/>
        </p:nvSpPr>
        <p:spPr>
          <a:xfrm flipH="1">
            <a:off x="2243401" y="4364231"/>
            <a:ext cx="2271913" cy="893578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43400" y="5376456"/>
            <a:ext cx="2271913" cy="1355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시각화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데이터의 특징을 눈으로 보기 쉽게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만듬으로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써 변수 간의 관계를 파악하거나 데이터의 크기나 모습을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알수있다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96490" y="5420951"/>
            <a:ext cx="262007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통계적인 확인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대푯값 확인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모평균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분산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표준편차와 같은 대푯값들을 찾거나 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8990962" y="5461106"/>
            <a:ext cx="2780124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정제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분석에 필요한 데이터를 추출하기 위해 데이터를 조작을 하거나 이상치나 </a:t>
            </a:r>
            <a:r>
              <a:rPr lang="ko-KR" altLang="en-US" sz="1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결측치를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찾아내고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EC928-F9F8-4AB7-81C0-94BC319CE3F5}"/>
              </a:ext>
            </a:extLst>
          </p:cNvPr>
          <p:cNvSpPr txBox="1"/>
          <p:nvPr/>
        </p:nvSpPr>
        <p:spPr>
          <a:xfrm>
            <a:off x="2228702" y="1507693"/>
            <a:ext cx="9577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EDA</a:t>
            </a:r>
            <a:r>
              <a:rPr lang="ko-KR" altLang="en-US" dirty="0"/>
              <a:t>란 수집한 데이터가 들어왔을 때 다각적인 시각을 통하여 데이터를 관철 하고 이해하는 일련의 과정이다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필요한 이유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데이터의 분포 및 값을 검토함으로써 데이터가 표현하는 현상을 이해하고 잠재적인 문제를 발견 그 후 추가적인 데이터의 수집을 결정할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다양한 각도에서 살펴보는 과정에서 문제 정의 단계에서 미쳐 보지못한 패턴을 발견 이를 통해 수정을 할 수가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F22CD-0930-41DF-BB60-3A54F0B7A510}"/>
              </a:ext>
            </a:extLst>
          </p:cNvPr>
          <p:cNvSpPr txBox="1"/>
          <p:nvPr/>
        </p:nvSpPr>
        <p:spPr>
          <a:xfrm>
            <a:off x="2509771" y="4651195"/>
            <a:ext cx="164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시각화</a:t>
            </a:r>
          </a:p>
        </p:txBody>
      </p:sp>
      <p:pic>
        <p:nvPicPr>
          <p:cNvPr id="69" name="Picture 2" descr="경남대 마크 이미지 검색결과">
            <a:extLst>
              <a:ext uri="{FF2B5EF4-FFF2-40B4-BE49-F238E27FC236}">
                <a16:creationId xmlns:a16="http://schemas.microsoft.com/office/drawing/2014/main" id="{76631727-4D85-4B14-B7F7-A2E4E663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" y="617400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자유형 53">
            <a:extLst>
              <a:ext uri="{FF2B5EF4-FFF2-40B4-BE49-F238E27FC236}">
                <a16:creationId xmlns:a16="http://schemas.microsoft.com/office/drawing/2014/main" id="{96EA7D3D-C526-43F7-BB0E-52EE65569B68}"/>
              </a:ext>
            </a:extLst>
          </p:cNvPr>
          <p:cNvSpPr/>
          <p:nvPr/>
        </p:nvSpPr>
        <p:spPr>
          <a:xfrm flipH="1">
            <a:off x="5725910" y="4364231"/>
            <a:ext cx="2121130" cy="893578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74BB19-3D01-4132-9BB3-AC07D6557785}"/>
              </a:ext>
            </a:extLst>
          </p:cNvPr>
          <p:cNvSpPr txBox="1"/>
          <p:nvPr/>
        </p:nvSpPr>
        <p:spPr>
          <a:xfrm>
            <a:off x="5725909" y="4651195"/>
            <a:ext cx="212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통계적인 확인</a:t>
            </a:r>
          </a:p>
        </p:txBody>
      </p:sp>
      <p:sp>
        <p:nvSpPr>
          <p:cNvPr id="73" name="자유형 53">
            <a:extLst>
              <a:ext uri="{FF2B5EF4-FFF2-40B4-BE49-F238E27FC236}">
                <a16:creationId xmlns:a16="http://schemas.microsoft.com/office/drawing/2014/main" id="{3C912027-2AD3-444C-AD68-1F75E4CDB3BF}"/>
              </a:ext>
            </a:extLst>
          </p:cNvPr>
          <p:cNvSpPr/>
          <p:nvPr/>
        </p:nvSpPr>
        <p:spPr>
          <a:xfrm flipH="1">
            <a:off x="9353968" y="4411081"/>
            <a:ext cx="2211440" cy="860820"/>
          </a:xfrm>
          <a:custGeom>
            <a:avLst/>
            <a:gdLst>
              <a:gd name="connsiteX0" fmla="*/ 2286385 w 2561400"/>
              <a:gd name="connsiteY0" fmla="*/ 0 h 2408765"/>
              <a:gd name="connsiteX1" fmla="*/ 275009 w 2561400"/>
              <a:gd name="connsiteY1" fmla="*/ 0 h 2408765"/>
              <a:gd name="connsiteX2" fmla="*/ 0 w 2561400"/>
              <a:gd name="connsiteY2" fmla="*/ 275009 h 2408765"/>
              <a:gd name="connsiteX3" fmla="*/ 0 w 2561400"/>
              <a:gd name="connsiteY3" fmla="*/ 2133756 h 2408765"/>
              <a:gd name="connsiteX4" fmla="*/ 275009 w 2561400"/>
              <a:gd name="connsiteY4" fmla="*/ 2408765 h 2408765"/>
              <a:gd name="connsiteX5" fmla="*/ 2286385 w 2561400"/>
              <a:gd name="connsiteY5" fmla="*/ 2408765 h 2408765"/>
              <a:gd name="connsiteX6" fmla="*/ 2286578 w 2561400"/>
              <a:gd name="connsiteY6" fmla="*/ 2408746 h 2408765"/>
              <a:gd name="connsiteX7" fmla="*/ 2561400 w 2561400"/>
              <a:gd name="connsiteY7" fmla="*/ 2408746 h 2408765"/>
              <a:gd name="connsiteX8" fmla="*/ 2561400 w 2561400"/>
              <a:gd name="connsiteY8" fmla="*/ 773103 h 2408765"/>
              <a:gd name="connsiteX9" fmla="*/ 2561394 w 2561400"/>
              <a:gd name="connsiteY9" fmla="*/ 773108 h 2408765"/>
              <a:gd name="connsiteX10" fmla="*/ 2561394 w 2561400"/>
              <a:gd name="connsiteY10" fmla="*/ 275009 h 2408765"/>
              <a:gd name="connsiteX11" fmla="*/ 2286385 w 2561400"/>
              <a:gd name="connsiteY11" fmla="*/ 0 h 24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1400" h="2408765">
                <a:moveTo>
                  <a:pt x="2286385" y="0"/>
                </a:moveTo>
                <a:lnTo>
                  <a:pt x="275009" y="0"/>
                </a:lnTo>
                <a:cubicBezTo>
                  <a:pt x="123126" y="0"/>
                  <a:pt x="0" y="123126"/>
                  <a:pt x="0" y="275009"/>
                </a:cubicBezTo>
                <a:lnTo>
                  <a:pt x="0" y="2133756"/>
                </a:lnTo>
                <a:cubicBezTo>
                  <a:pt x="0" y="2285639"/>
                  <a:pt x="123126" y="2408765"/>
                  <a:pt x="275009" y="2408765"/>
                </a:cubicBezTo>
                <a:lnTo>
                  <a:pt x="2286385" y="2408765"/>
                </a:lnTo>
                <a:lnTo>
                  <a:pt x="2286578" y="2408746"/>
                </a:lnTo>
                <a:lnTo>
                  <a:pt x="2561400" y="2408746"/>
                </a:lnTo>
                <a:lnTo>
                  <a:pt x="2561400" y="773103"/>
                </a:lnTo>
                <a:lnTo>
                  <a:pt x="2561394" y="773108"/>
                </a:lnTo>
                <a:lnTo>
                  <a:pt x="2561394" y="275009"/>
                </a:lnTo>
                <a:cubicBezTo>
                  <a:pt x="2561394" y="123126"/>
                  <a:pt x="2438268" y="0"/>
                  <a:pt x="228638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5DE2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1784DE-11E7-48EC-AD9B-17B0FE0238C3}"/>
              </a:ext>
            </a:extLst>
          </p:cNvPr>
          <p:cNvSpPr txBox="1"/>
          <p:nvPr/>
        </p:nvSpPr>
        <p:spPr>
          <a:xfrm>
            <a:off x="9353966" y="4698626"/>
            <a:ext cx="221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정제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509E7-4617-4E19-8577-E484FC0715AC}"/>
              </a:ext>
            </a:extLst>
          </p:cNvPr>
          <p:cNvSpPr txBox="1"/>
          <p:nvPr/>
        </p:nvSpPr>
        <p:spPr>
          <a:xfrm>
            <a:off x="2228702" y="3979817"/>
            <a:ext cx="206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EDA</a:t>
            </a:r>
            <a:r>
              <a:rPr lang="ko-KR" altLang="en-US" dirty="0"/>
              <a:t>의 과정</a:t>
            </a:r>
          </a:p>
        </p:txBody>
      </p:sp>
    </p:spTree>
    <p:extLst>
      <p:ext uri="{BB962C8B-B14F-4D97-AF65-F5344CB8AC3E}">
        <p14:creationId xmlns:p14="http://schemas.microsoft.com/office/powerpoint/2010/main" val="3429194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(Missing Value) 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12B1741-5B46-46ED-A6E1-8A0671D7725D}"/>
              </a:ext>
            </a:extLst>
          </p:cNvPr>
          <p:cNvSpPr txBox="1"/>
          <p:nvPr/>
        </p:nvSpPr>
        <p:spPr>
          <a:xfrm>
            <a:off x="1994263" y="1371507"/>
            <a:ext cx="9776823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결측치의</a:t>
            </a:r>
            <a:r>
              <a:rPr lang="ko-KR" altLang="en-US" dirty="0"/>
              <a:t> 종류</a:t>
            </a:r>
            <a:endParaRPr lang="en-US" altLang="ko-KR" dirty="0"/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Missing Completely at Random (MCAR)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완전하게 랜덤으로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결측치가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나타나는 경우입니다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완전하게 랜덤으로 나타난다면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데이터가 큰 경우 랜덤 샘플링을 통해 완전한 데이터를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만들수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있게 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Missing at Random (MAR)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결측치가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특정 변수와 관련되어 일어나지만 그 변수의 값과는 관계가 없는 경우입니다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결측치가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발견되었는데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데이터 수집 과정에서 설문 응답자가 다음 페이지가 있는지 모르고 응답을 종료한 경우</a:t>
            </a:r>
          </a:p>
          <a:p>
            <a:pPr algn="l"/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Missing not at Random (MNAR)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결측치의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값과 결측 이유가 관련이 있는 경우입니다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-apple-system"/>
              </a:rPr>
              <a:t>결측치가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 발견되었는데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데이터 수집 과정에서 설문 응답자가 해당 수집 변수에 대해 응답을 꺼려하여 응답하지 않은 경우</a:t>
            </a:r>
          </a:p>
          <a:p>
            <a:endParaRPr lang="en-US" altLang="ko-KR" sz="1600" dirty="0"/>
          </a:p>
          <a:p>
            <a:endParaRPr lang="en-US" altLang="ko-KR" dirty="0"/>
          </a:p>
        </p:txBody>
      </p:sp>
      <p:pic>
        <p:nvPicPr>
          <p:cNvPr id="35" name="Picture 2" descr="경남대 마크 이미지 검색결과">
            <a:extLst>
              <a:ext uri="{FF2B5EF4-FFF2-40B4-BE49-F238E27FC236}">
                <a16:creationId xmlns:a16="http://schemas.microsoft.com/office/drawing/2014/main" id="{F6E14A79-A6C0-475F-B936-EFC9C39B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37" y="737378"/>
            <a:ext cx="606026" cy="4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06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21470"/>
              </p:ext>
            </p:extLst>
          </p:nvPr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EDA</a:t>
                      </a:r>
                      <a:r>
                        <a:rPr lang="ko-KR" altLang="en-US" sz="900" b="1" dirty="0">
                          <a:solidFill>
                            <a:srgbClr val="8294D4"/>
                          </a:solidFill>
                        </a:rPr>
                        <a:t>란</a:t>
                      </a:r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?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2541213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</a:rPr>
                <a:t>이상치와 </a:t>
              </a:r>
              <a:r>
                <a:rPr lang="ko-KR" altLang="en-US" sz="900" b="1" dirty="0" err="1">
                  <a:solidFill>
                    <a:prstClr val="white"/>
                  </a:solidFill>
                </a:rPr>
                <a:t>결측치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(Missing Value) 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12B1741-5B46-46ED-A6E1-8A0671D7725D}"/>
              </a:ext>
            </a:extLst>
          </p:cNvPr>
          <p:cNvSpPr txBox="1"/>
          <p:nvPr/>
        </p:nvSpPr>
        <p:spPr>
          <a:xfrm>
            <a:off x="1994263" y="1362798"/>
            <a:ext cx="977682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결측치의</a:t>
            </a:r>
            <a:r>
              <a:rPr lang="ko-KR" altLang="en-US" sz="1600" dirty="0"/>
              <a:t> 처리 기준</a:t>
            </a:r>
            <a:endParaRPr lang="en-US" altLang="ko-KR" sz="1600" dirty="0"/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-apple-system"/>
              </a:rPr>
              <a:t>결측치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 비율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10%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이하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어떤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Imputation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방법도 상관 없음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-apple-system"/>
              </a:rPr>
              <a:t>결측치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 비율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10% ~ 20%: MCAR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일 경우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Replace, Regression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방법 추천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, MAR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일 경우 모델기반 방법 추천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333333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-apple-system"/>
              </a:rPr>
              <a:t>결측치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 비율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20%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이상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: MCAR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일 경우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Regression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방법 추천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, MAR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일 경우 모델기반 방법 추천</a:t>
            </a:r>
          </a:p>
          <a:p>
            <a:pPr algn="l"/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추가적으로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-apple-system"/>
              </a:rPr>
              <a:t>결측치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 비율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10%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이하이고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데이터가 빅데이터인 경우는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Deletion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-apple-system"/>
              </a:rPr>
              <a:t>방법도 고려해 볼 수 있습니다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160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3292646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정규화와 표준화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FEB1D1-F51D-4C52-B27B-69FBEC95B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453" y="1507919"/>
            <a:ext cx="3041857" cy="529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7CF171-F453-4AD9-8A77-78C830E0306D}"/>
              </a:ext>
            </a:extLst>
          </p:cNvPr>
          <p:cNvSpPr txBox="1"/>
          <p:nvPr/>
        </p:nvSpPr>
        <p:spPr>
          <a:xfrm>
            <a:off x="1962517" y="1442914"/>
            <a:ext cx="7037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서로 다른 범위와 단위를 가지고 있을 때 우리는 두 값의 차이를 올바르게 확인을 하기 어렵다 그러기 위해 우리는 데이터를 표준화 혹은 정규화를 시켜야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just"/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 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15E072-0CAC-45F3-BADE-DB549702B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578" y="2808436"/>
            <a:ext cx="2144461" cy="9169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7037D4-B2BA-4237-B4CC-AAA467177102}"/>
              </a:ext>
            </a:extLst>
          </p:cNvPr>
          <p:cNvSpPr txBox="1"/>
          <p:nvPr/>
        </p:nvSpPr>
        <p:spPr>
          <a:xfrm>
            <a:off x="4563291" y="3065417"/>
            <a:ext cx="141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정규화 공식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856E4B0-E525-4923-855D-82BB2FDD6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665" y="4588216"/>
            <a:ext cx="2057374" cy="10053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4B581A-59F8-4571-A174-74DB1E3C3D8D}"/>
              </a:ext>
            </a:extLst>
          </p:cNvPr>
          <p:cNvSpPr txBox="1"/>
          <p:nvPr/>
        </p:nvSpPr>
        <p:spPr>
          <a:xfrm>
            <a:off x="4563291" y="4881695"/>
            <a:ext cx="15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표준화 공식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C92457-9568-47E5-936C-70CAE5F961C4}"/>
              </a:ext>
            </a:extLst>
          </p:cNvPr>
          <p:cNvSpPr txBox="1"/>
          <p:nvPr/>
        </p:nvSpPr>
        <p:spPr>
          <a:xfrm>
            <a:off x="2059578" y="3918857"/>
            <a:ext cx="6439988" cy="37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정규화</a:t>
            </a:r>
            <a:r>
              <a:rPr lang="en-US" altLang="ko-KR" dirty="0"/>
              <a:t>:</a:t>
            </a:r>
            <a:r>
              <a:rPr lang="ko-KR" altLang="en-US" dirty="0"/>
              <a:t>입력된 모든 </a:t>
            </a:r>
            <a:r>
              <a:rPr lang="en-US" altLang="ko-KR" dirty="0"/>
              <a:t>x</a:t>
            </a:r>
            <a:r>
              <a:rPr lang="ko-KR" altLang="en-US" dirty="0"/>
              <a:t>값들을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1</a:t>
            </a:r>
            <a:r>
              <a:rPr lang="ko-KR" altLang="en-US" dirty="0"/>
              <a:t>사이의 값으로 변환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6E7522-582F-4DD1-9ADF-3802FFE535B1}"/>
              </a:ext>
            </a:extLst>
          </p:cNvPr>
          <p:cNvSpPr txBox="1"/>
          <p:nvPr/>
        </p:nvSpPr>
        <p:spPr>
          <a:xfrm>
            <a:off x="2103123" y="5759451"/>
            <a:ext cx="68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표준화</a:t>
            </a:r>
            <a:r>
              <a:rPr lang="en-US" altLang="ko-KR" dirty="0"/>
              <a:t>:</a:t>
            </a:r>
            <a:r>
              <a:rPr lang="ko-KR" altLang="en-US" dirty="0"/>
              <a:t>입력된 </a:t>
            </a:r>
            <a:r>
              <a:rPr lang="en-US" altLang="ko-KR" dirty="0"/>
              <a:t>x</a:t>
            </a:r>
            <a:r>
              <a:rPr lang="ko-KR" altLang="en-US" dirty="0"/>
              <a:t>를 평균이 </a:t>
            </a:r>
            <a:r>
              <a:rPr lang="en-US" altLang="ko-KR" dirty="0"/>
              <a:t>0</a:t>
            </a:r>
            <a:r>
              <a:rPr lang="ko-KR" altLang="en-US" dirty="0"/>
              <a:t>이고 분산이 </a:t>
            </a:r>
            <a:r>
              <a:rPr lang="en-US" altLang="ko-KR" dirty="0"/>
              <a:t>1</a:t>
            </a:r>
            <a:r>
              <a:rPr lang="ko-KR" altLang="en-US" dirty="0"/>
              <a:t>인 표준 정규 분포 변환</a:t>
            </a:r>
          </a:p>
        </p:txBody>
      </p:sp>
    </p:spTree>
    <p:extLst>
      <p:ext uri="{BB962C8B-B14F-4D97-AF65-F5344CB8AC3E}">
        <p14:creationId xmlns:p14="http://schemas.microsoft.com/office/powerpoint/2010/main" val="198013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3997496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Dummy variable(</a:t>
            </a:r>
            <a:r>
              <a:rPr lang="ko-KR" altLang="en-US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가변수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더미변수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	 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2526CF3-47C8-4109-9468-E593DB943F27}"/>
              </a:ext>
            </a:extLst>
          </p:cNvPr>
          <p:cNvSpPr txBox="1"/>
          <p:nvPr/>
        </p:nvSpPr>
        <p:spPr>
          <a:xfrm>
            <a:off x="2098766" y="1637211"/>
            <a:ext cx="988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 err="1">
                <a:solidFill>
                  <a:srgbClr val="202124"/>
                </a:solidFill>
                <a:effectLst/>
                <a:latin typeface="Apple SD Gothic Neo"/>
              </a:rPr>
              <a:t>가변수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(Dummy variable,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假變數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란 독립변수를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0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과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1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로 변환한 변수를 의미한다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51C8892-C699-4BD2-B3C9-5CB83E99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67" y="4241073"/>
            <a:ext cx="9383434" cy="22424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5447D9F-4217-41EB-A58F-00E3A96BA69D}"/>
              </a:ext>
            </a:extLst>
          </p:cNvPr>
          <p:cNvSpPr txBox="1"/>
          <p:nvPr/>
        </p:nvSpPr>
        <p:spPr>
          <a:xfrm>
            <a:off x="2194560" y="2144373"/>
            <a:ext cx="97695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더미 변수의 특징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더미변수는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값을 가진다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더미변수는 원래 범주형 변수의 범주 개수보다 </a:t>
            </a:r>
            <a:r>
              <a:rPr lang="en-US" altLang="ko-KR" dirty="0"/>
              <a:t>1</a:t>
            </a:r>
            <a:r>
              <a:rPr lang="ko-KR" altLang="en-US" dirty="0"/>
              <a:t>개 적게 만들어진다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그 이유는 </a:t>
            </a:r>
            <a:r>
              <a:rPr lang="ko-KR" altLang="en-US" dirty="0" err="1"/>
              <a:t>독립변수간의</a:t>
            </a:r>
            <a:r>
              <a:rPr lang="ko-KR" altLang="en-US" dirty="0"/>
              <a:t> 독립성 때문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대표적인 예</a:t>
            </a:r>
            <a:r>
              <a:rPr lang="en-US" altLang="ko-KR" dirty="0"/>
              <a:t>:one-hot encoding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03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4693936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Cross Validation(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교차 검증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7D5027-E384-4DFE-97EB-3E3D2B53D7D1}"/>
              </a:ext>
            </a:extLst>
          </p:cNvPr>
          <p:cNvSpPr txBox="1"/>
          <p:nvPr/>
        </p:nvSpPr>
        <p:spPr>
          <a:xfrm>
            <a:off x="2395548" y="1613945"/>
            <a:ext cx="956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교차검증 </a:t>
            </a:r>
            <a:r>
              <a:rPr lang="en-US" altLang="ko-KR" dirty="0"/>
              <a:t>-&gt; </a:t>
            </a:r>
            <a:r>
              <a:rPr lang="ko-KR" altLang="en-US" dirty="0"/>
              <a:t>하나의 문제 또는 사건을 서로 다른 시각에서 혹은 여러가지 자료를 토대로 정확성을 높이기 위해 행해지는 가장 기본적인 검사 방법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6133025-C232-47F9-AEDC-76AEA745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270" y="2264215"/>
            <a:ext cx="7116168" cy="105742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F3232B8-9244-4523-B494-7FD537A6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80" y="3517409"/>
            <a:ext cx="750674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4693936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Cross Validation(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교차 검증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7D5027-E384-4DFE-97EB-3E3D2B53D7D1}"/>
              </a:ext>
            </a:extLst>
          </p:cNvPr>
          <p:cNvSpPr txBox="1"/>
          <p:nvPr/>
        </p:nvSpPr>
        <p:spPr>
          <a:xfrm>
            <a:off x="2395548" y="1613945"/>
            <a:ext cx="95685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교차검증 </a:t>
            </a:r>
            <a:r>
              <a:rPr lang="en-US" altLang="ko-KR" dirty="0"/>
              <a:t>-&gt; </a:t>
            </a:r>
            <a:r>
              <a:rPr lang="ko-KR" altLang="en-US" dirty="0"/>
              <a:t>하나의 문제 또는 사건을 서로 다른 시각에서 혹은 여러가지 자료를 토대로 정확성을 높이기 위해 행해지는 가장 기본적인 검사 방법</a:t>
            </a:r>
            <a:endParaRPr lang="en-US" altLang="ko-KR" dirty="0"/>
          </a:p>
          <a:p>
            <a:endParaRPr lang="en-US" altLang="ko-KR" dirty="0"/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장점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: 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모든 데이터 셋을 평가에 활용할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평가에 사용되는 데이터 편중을 막을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 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특정 평가 데이터 셋에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overfit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되는 것을 방지할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.)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평가 결과에 따라 좀 더 일반화된 모델을 만들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 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모든 데이터 셋을 훈련에 활용할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정확도를 향상시킬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데이터 부족으로 인한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underfitting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을 방지할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​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단점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: Iteration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횟수가 많기 때문에 모델 훈련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HelveticaNeue"/>
              </a:rPr>
              <a:t>평가 시간이 오래 걸린다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HelveticaNeue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93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>
            <a:off x="0" y="342900"/>
            <a:ext cx="1816100" cy="6515100"/>
          </a:xfrm>
          <a:prstGeom prst="round1Rect">
            <a:avLst>
              <a:gd name="adj" fmla="val 19541"/>
            </a:avLst>
          </a:prstGeom>
          <a:solidFill>
            <a:srgbClr val="1F2C59"/>
          </a:solidFill>
          <a:ln>
            <a:noFill/>
          </a:ln>
          <a:effectLst>
            <a:outerShdw blurRad="114300" dist="127000" sx="95000" sy="950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0"/>
            <a:ext cx="12192000" cy="342900"/>
          </a:xfrm>
          <a:prstGeom prst="rect">
            <a:avLst/>
          </a:prstGeom>
          <a:solidFill>
            <a:srgbClr val="C9E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63EB2D-4443-423A-B6F5-EB0E0415417D}"/>
              </a:ext>
            </a:extLst>
          </p:cNvPr>
          <p:cNvSpPr/>
          <p:nvPr/>
        </p:nvSpPr>
        <p:spPr>
          <a:xfrm>
            <a:off x="554883" y="1242859"/>
            <a:ext cx="70633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b="1" dirty="0">
                <a:solidFill>
                  <a:prstClr val="white"/>
                </a:solidFill>
              </a:rPr>
              <a:t>PPTBIZCAM</a:t>
            </a:r>
            <a:endParaRPr lang="ko-KR" altLang="en-US" sz="700" b="1" dirty="0">
              <a:solidFill>
                <a:prstClr val="white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52855" y="1724024"/>
          <a:ext cx="891784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8294D4"/>
                          </a:solidFill>
                        </a:rPr>
                        <a:t>CONTENTS</a:t>
                      </a:r>
                      <a:endParaRPr lang="ko-KR" altLang="en-US" sz="900" b="1" dirty="0">
                        <a:solidFill>
                          <a:srgbClr val="8294D4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3" name="그룹 32"/>
          <p:cNvGrpSpPr/>
          <p:nvPr/>
        </p:nvGrpSpPr>
        <p:grpSpPr>
          <a:xfrm>
            <a:off x="206351" y="4693936"/>
            <a:ext cx="1609749" cy="514350"/>
            <a:chOff x="206351" y="1817313"/>
            <a:chExt cx="1609749" cy="514350"/>
          </a:xfrm>
        </p:grpSpPr>
        <p:sp>
          <p:nvSpPr>
            <p:cNvPr id="27" name="양쪽 모서리가 둥근 사각형 26"/>
            <p:cNvSpPr/>
            <p:nvPr/>
          </p:nvSpPr>
          <p:spPr>
            <a:xfrm rot="16200000">
              <a:off x="833792" y="1349355"/>
              <a:ext cx="514350" cy="1450266"/>
            </a:xfrm>
            <a:prstGeom prst="round2Same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prstClr val="white"/>
                  </a:solidFill>
                </a:rPr>
                <a:t>CONTENTS</a:t>
              </a:r>
              <a:endParaRPr lang="ko-KR" altLang="en-US" sz="9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206351" y="1875150"/>
              <a:ext cx="398654" cy="374898"/>
              <a:chOff x="206351" y="1875150"/>
              <a:chExt cx="398654" cy="374898"/>
            </a:xfr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206351" y="1875150"/>
                <a:ext cx="398653" cy="374898"/>
              </a:xfrm>
              <a:prstGeom prst="roundRect">
                <a:avLst>
                  <a:gd name="adj" fmla="val 33182"/>
                </a:avLst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각 삼각형 28"/>
              <p:cNvSpPr/>
              <p:nvPr/>
            </p:nvSpPr>
            <p:spPr>
              <a:xfrm rot="16200000">
                <a:off x="335459" y="1980499"/>
                <a:ext cx="254570" cy="284522"/>
              </a:xfrm>
              <a:prstGeom prst="rtTriangle">
                <a:avLst/>
              </a:prstGeom>
              <a:solidFill>
                <a:srgbClr val="5DE2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313321" y="1990753"/>
            <a:ext cx="193117" cy="3768698"/>
            <a:chOff x="313321" y="1990753"/>
            <a:chExt cx="193117" cy="3768698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44056" y="2706062"/>
              <a:ext cx="131646" cy="173731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435DB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" name="Group 12"/>
            <p:cNvGrpSpPr>
              <a:grpSpLocks noChangeAspect="1"/>
            </p:cNvGrpSpPr>
            <p:nvPr/>
          </p:nvGrpSpPr>
          <p:grpSpPr bwMode="auto">
            <a:xfrm>
              <a:off x="313321" y="1990753"/>
              <a:ext cx="193117" cy="153620"/>
              <a:chOff x="6124" y="305"/>
              <a:chExt cx="841" cy="669"/>
            </a:xfrm>
            <a:solidFill>
              <a:srgbClr val="435DBE"/>
            </a:solidFill>
          </p:grpSpPr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" name="Freeform 36"/>
            <p:cNvSpPr>
              <a:spLocks noEditPoints="1"/>
            </p:cNvSpPr>
            <p:nvPr/>
          </p:nvSpPr>
          <p:spPr bwMode="auto">
            <a:xfrm>
              <a:off x="357191" y="5582218"/>
              <a:ext cx="105376" cy="177233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330565" y="4881695"/>
              <a:ext cx="158629" cy="138832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 rot="10800000" flipH="1" flipV="1">
              <a:off x="329736" y="4177895"/>
              <a:ext cx="160288" cy="14211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5DB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3" name="Group 20"/>
            <p:cNvGrpSpPr>
              <a:grpSpLocks noChangeAspect="1"/>
            </p:cNvGrpSpPr>
            <p:nvPr/>
          </p:nvGrpSpPr>
          <p:grpSpPr bwMode="auto">
            <a:xfrm>
              <a:off x="345833" y="3441482"/>
              <a:ext cx="128093" cy="174724"/>
              <a:chOff x="2597" y="4163"/>
              <a:chExt cx="217" cy="296"/>
            </a:xfrm>
            <a:solidFill>
              <a:srgbClr val="435DBE"/>
            </a:solidFill>
          </p:grpSpPr>
          <p:sp>
            <p:nvSpPr>
              <p:cNvPr id="14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650653-64D2-403B-BC4A-F7742D2D5BB5}"/>
              </a:ext>
            </a:extLst>
          </p:cNvPr>
          <p:cNvGrpSpPr/>
          <p:nvPr/>
        </p:nvGrpSpPr>
        <p:grpSpPr>
          <a:xfrm>
            <a:off x="718805" y="765598"/>
            <a:ext cx="346596" cy="413422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38" name="자유형: 도형 29">
              <a:extLst>
                <a:ext uri="{FF2B5EF4-FFF2-40B4-BE49-F238E27FC236}">
                  <a16:creationId xmlns:a16="http://schemas.microsoft.com/office/drawing/2014/main" id="{1D784B37-183E-423A-AE81-5CBAC8968CFB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: 도형 30">
              <a:extLst>
                <a:ext uri="{FF2B5EF4-FFF2-40B4-BE49-F238E27FC236}">
                  <a16:creationId xmlns:a16="http://schemas.microsoft.com/office/drawing/2014/main" id="{94E0D773-490A-4901-8E9C-E5A613CE5700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31">
              <a:extLst>
                <a:ext uri="{FF2B5EF4-FFF2-40B4-BE49-F238E27FC236}">
                  <a16:creationId xmlns:a16="http://schemas.microsoft.com/office/drawing/2014/main" id="{7C5DC6AE-971C-4594-8164-1E2E41D6C6CE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2370983" y="554166"/>
            <a:ext cx="9400103" cy="77863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215900" dist="241300" dir="5400000" sx="95000" sy="95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Cross Validation(</a:t>
            </a: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교차 검증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2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3227893" y="675182"/>
            <a:ext cx="0" cy="576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2656776" y="826144"/>
            <a:ext cx="285325" cy="285325"/>
          </a:xfrm>
          <a:prstGeom prst="roundRect">
            <a:avLst>
              <a:gd name="adj" fmla="val 24456"/>
            </a:avLst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white"/>
                </a:solidFill>
              </a:rPr>
              <a:t>√</a:t>
            </a:r>
          </a:p>
        </p:txBody>
      </p:sp>
      <p:grpSp>
        <p:nvGrpSpPr>
          <p:cNvPr id="42" name="그룹 41"/>
          <p:cNvGrpSpPr/>
          <p:nvPr/>
        </p:nvGrpSpPr>
        <p:grpSpPr>
          <a:xfrm flipH="1">
            <a:off x="11565409" y="1133024"/>
            <a:ext cx="398654" cy="374898"/>
            <a:chOff x="5340326" y="1615858"/>
            <a:chExt cx="398654" cy="374898"/>
          </a:xfrm>
        </p:grpSpPr>
        <p:sp>
          <p:nvSpPr>
            <p:cNvPr id="48" name="직각 삼각형 47"/>
            <p:cNvSpPr/>
            <p:nvPr/>
          </p:nvSpPr>
          <p:spPr>
            <a:xfrm rot="16200000">
              <a:off x="5469434" y="1721207"/>
              <a:ext cx="254570" cy="284522"/>
            </a:xfrm>
            <a:prstGeom prst="rtTriangle">
              <a:avLst/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5340326" y="1615858"/>
              <a:ext cx="398653" cy="374898"/>
            </a:xfrm>
            <a:prstGeom prst="roundRect">
              <a:avLst>
                <a:gd name="adj" fmla="val 33182"/>
              </a:avLst>
            </a:prstGeom>
            <a:solidFill>
              <a:srgbClr val="5DE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en-US" altLang="ko-KR" sz="2800" dirty="0">
                  <a:solidFill>
                    <a:prstClr val="white"/>
                  </a:solidFill>
                </a:rPr>
                <a:t>+</a:t>
              </a:r>
              <a:endParaRPr lang="ko-KR" altLang="en-US" sz="28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5F3232B8-9244-4523-B494-7FD537A6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34" y="3500806"/>
            <a:ext cx="2899934" cy="283884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5E8E9A-B490-411B-9EC2-7B73C870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518" y="3472313"/>
            <a:ext cx="3082834" cy="27255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E4ACD8-E32D-4515-B83C-237C4F828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202" y="3472314"/>
            <a:ext cx="3372315" cy="28673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4CD268-258A-4FB4-8427-7747DF21F37D}"/>
              </a:ext>
            </a:extLst>
          </p:cNvPr>
          <p:cNvSpPr txBox="1"/>
          <p:nvPr/>
        </p:nvSpPr>
        <p:spPr>
          <a:xfrm>
            <a:off x="2656776" y="2692876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K-fold </a:t>
            </a:r>
          </a:p>
          <a:p>
            <a:r>
              <a:rPr lang="en-US" altLang="ko-KR" dirty="0"/>
              <a:t>Cross validation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A02AD-41FF-497D-A498-0827694E84A5}"/>
              </a:ext>
            </a:extLst>
          </p:cNvPr>
          <p:cNvSpPr txBox="1"/>
          <p:nvPr/>
        </p:nvSpPr>
        <p:spPr>
          <a:xfrm>
            <a:off x="5876503" y="2692876"/>
            <a:ext cx="1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Leave-p-out cross validation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D8CADD-8232-48E2-84E1-6DF7AD5E2FB0}"/>
              </a:ext>
            </a:extLst>
          </p:cNvPr>
          <p:cNvSpPr txBox="1"/>
          <p:nvPr/>
        </p:nvSpPr>
        <p:spPr>
          <a:xfrm>
            <a:off x="9371107" y="2692875"/>
            <a:ext cx="1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Stratified k-fold cross validation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7427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798</Words>
  <Application>Microsoft Office PowerPoint</Application>
  <PresentationFormat>와이드스크린</PresentationFormat>
  <Paragraphs>183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Apple SD Gothic Neo</vt:lpstr>
      <vt:lpstr>-apple-system</vt:lpstr>
      <vt:lpstr>HelveticaNeue</vt:lpstr>
      <vt:lpstr>Nanum Gothic</vt:lpstr>
      <vt:lpstr>se-nanumgothic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 DW</cp:lastModifiedBy>
  <cp:revision>24</cp:revision>
  <dcterms:created xsi:type="dcterms:W3CDTF">2020-12-15T02:52:31Z</dcterms:created>
  <dcterms:modified xsi:type="dcterms:W3CDTF">2021-02-10T04:19:44Z</dcterms:modified>
</cp:coreProperties>
</file>