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58" r:id="rId4"/>
    <p:sldId id="259" r:id="rId5"/>
    <p:sldId id="267" r:id="rId6"/>
    <p:sldId id="268" r:id="rId7"/>
    <p:sldId id="269" r:id="rId8"/>
    <p:sldId id="271" r:id="rId9"/>
    <p:sldId id="270" r:id="rId10"/>
    <p:sldId id="272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DW" initials="KD" lastIdx="1" clrIdx="0">
    <p:extLst>
      <p:ext uri="{19B8F6BF-5375-455C-9EA6-DF929625EA0E}">
        <p15:presenceInfo xmlns:p15="http://schemas.microsoft.com/office/powerpoint/2012/main" userId="a728938c40cbe2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6370" autoAdjust="0"/>
  </p:normalViewPr>
  <p:slideViewPr>
    <p:cSldViewPr snapToGrid="0">
      <p:cViewPr varScale="1">
        <p:scale>
          <a:sx n="106" d="100"/>
          <a:sy n="106" d="100"/>
        </p:scale>
        <p:origin x="144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2T12:10:50.2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008E-1433-48D2-8283-B2FCD928D1F1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56FC-262E-445A-97B3-9E35BF91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9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8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2192000" cy="6858001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Decision Tree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2021/03/02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4889410" y="2621497"/>
            <a:ext cx="188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경남대 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빅데이터 센터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804252" y="367249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경남대 마크 이미지 검색결과">
            <a:extLst>
              <a:ext uri="{FF2B5EF4-FFF2-40B4-BE49-F238E27FC236}">
                <a16:creationId xmlns:a16="http://schemas.microsoft.com/office/drawing/2014/main" id="{480DE479-553D-41E6-AFA5-D004692A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4" y="641720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6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랜덤포레스트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(Random Forest)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1" name="Picture 2" descr="경남대 마크 이미지 검색결과">
            <a:extLst>
              <a:ext uri="{FF2B5EF4-FFF2-40B4-BE49-F238E27FC236}">
                <a16:creationId xmlns:a16="http://schemas.microsoft.com/office/drawing/2014/main" id="{6B0A0438-94B9-40BA-B889-30C9A4CA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7" y="644417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132EE-0355-4F91-A518-34C4B01752F7}"/>
              </a:ext>
            </a:extLst>
          </p:cNvPr>
          <p:cNvSpPr txBox="1"/>
          <p:nvPr/>
        </p:nvSpPr>
        <p:spPr>
          <a:xfrm>
            <a:off x="2473234" y="1872343"/>
            <a:ext cx="9297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랜덤포레스트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여러 개의 의사결정나무들을 결합을 하여 그 결과를 도출하는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의사결정나무</a:t>
            </a:r>
            <a:r>
              <a:rPr lang="en-US" altLang="ko-KR" dirty="0"/>
              <a:t>(Decision</a:t>
            </a:r>
            <a:r>
              <a:rPr lang="ko-KR" altLang="en-US" dirty="0"/>
              <a:t> </a:t>
            </a:r>
            <a:r>
              <a:rPr lang="en-US" altLang="ko-KR" dirty="0"/>
              <a:t>tree)</a:t>
            </a:r>
            <a:r>
              <a:rPr lang="ko-KR" altLang="en-US" dirty="0"/>
              <a:t>는 과적합의 위험이 높다 과적합을 예방하기 위해 가지치기 단계를 수행을 하지만 모델의 특성상 항상 높게 작용한다</a:t>
            </a:r>
            <a:r>
              <a:rPr lang="en-US" altLang="ko-KR" dirty="0"/>
              <a:t>.</a:t>
            </a:r>
            <a:r>
              <a:rPr lang="ko-KR" altLang="en-US" dirty="0" err="1"/>
              <a:t>랜덤포레스트는</a:t>
            </a:r>
            <a:r>
              <a:rPr lang="ko-KR" altLang="en-US" dirty="0"/>
              <a:t> 그 단점을 보완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 descr="6. 랜덤 포레스트 · Codelog">
            <a:extLst>
              <a:ext uri="{FF2B5EF4-FFF2-40B4-BE49-F238E27FC236}">
                <a16:creationId xmlns:a16="http://schemas.microsoft.com/office/drawing/2014/main" id="{56B0D98F-7778-43C4-B8E4-30F0849B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0" y="3861375"/>
            <a:ext cx="4378779" cy="241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9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의사결정나무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(Decision tree)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8CCA82F4-6FD6-4C8C-9E11-2EC9EA3DB3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32757" y="1544066"/>
            <a:ext cx="3206388" cy="252428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DE5286E-8E35-4C8E-9657-157F67F8B6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32757" y="4068347"/>
            <a:ext cx="3206388" cy="2604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84F67-1DB1-49DE-B5E4-A63C4ED64B06}"/>
              </a:ext>
            </a:extLst>
          </p:cNvPr>
          <p:cNvSpPr txBox="1"/>
          <p:nvPr/>
        </p:nvSpPr>
        <p:spPr>
          <a:xfrm>
            <a:off x="2072640" y="1854926"/>
            <a:ext cx="6113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Decision tree</a:t>
            </a:r>
          </a:p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는 데이터를 분석하여 이들 사이에 존재하는 규칙들의 조합으로 나타내며 그 모양이 흡사 나무와 같다고 해서 붙여진 이름이다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는 분류와 회귀 둘 다 사용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목표변수가 이산변수 </a:t>
            </a:r>
            <a:r>
              <a:rPr lang="en-US" altLang="ko-KR" dirty="0"/>
              <a:t>= </a:t>
            </a:r>
            <a:r>
              <a:rPr lang="ko-KR" altLang="en-US" dirty="0"/>
              <a:t>분류 트리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목표변수가 연속변수 </a:t>
            </a:r>
            <a:r>
              <a:rPr lang="en-US" altLang="ko-KR" dirty="0"/>
              <a:t>= </a:t>
            </a:r>
            <a:r>
              <a:rPr lang="ko-KR" altLang="en-US" dirty="0"/>
              <a:t>회귀 트리</a:t>
            </a:r>
          </a:p>
        </p:txBody>
      </p:sp>
    </p:spTree>
    <p:extLst>
      <p:ext uri="{BB962C8B-B14F-4D97-AF65-F5344CB8AC3E}">
        <p14:creationId xmlns:p14="http://schemas.microsoft.com/office/powerpoint/2010/main" val="215619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19268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다중공선성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Stepwise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Regression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후진게거법과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전진선택법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유의수준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의사결정나무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7CFCDB1-354E-416C-B89A-0121540BA9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78188" y="1595119"/>
            <a:ext cx="3505200" cy="45631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6743C-E284-47EE-83E3-182844548B1D}"/>
              </a:ext>
            </a:extLst>
          </p:cNvPr>
          <p:cNvSpPr txBox="1"/>
          <p:nvPr/>
        </p:nvSpPr>
        <p:spPr>
          <a:xfrm>
            <a:off x="2197494" y="1829505"/>
            <a:ext cx="4804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옆의 사진과 같이 데이터를 분할 후 </a:t>
            </a:r>
            <a:r>
              <a:rPr lang="ko-KR" altLang="en-US" dirty="0" err="1"/>
              <a:t>터미널노드를</a:t>
            </a:r>
            <a:r>
              <a:rPr lang="ko-KR" altLang="en-US" dirty="0"/>
              <a:t> 대표할 수 있는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 모델 </a:t>
            </a:r>
            <a:r>
              <a:rPr lang="en-US" altLang="ko-KR" dirty="0"/>
              <a:t>= </a:t>
            </a:r>
            <a:r>
              <a:rPr lang="ko-KR" altLang="en-US" dirty="0" err="1"/>
              <a:t>최빈값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회귀모델 </a:t>
            </a:r>
            <a:r>
              <a:rPr lang="en-US" altLang="ko-KR" dirty="0"/>
              <a:t>= </a:t>
            </a:r>
            <a:r>
              <a:rPr lang="ko-KR" altLang="en-US" dirty="0"/>
              <a:t>평균값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1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21470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불순도와 불확실성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1" name="Picture 2" descr="경남대 마크 이미지 검색결과">
            <a:extLst>
              <a:ext uri="{FF2B5EF4-FFF2-40B4-BE49-F238E27FC236}">
                <a16:creationId xmlns:a16="http://schemas.microsoft.com/office/drawing/2014/main" id="{6B0A0438-94B9-40BA-B889-30C9A4CA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7" y="644417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C1D9A55-06DA-4B24-B430-677CE50A56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57834" y="4068998"/>
            <a:ext cx="2886075" cy="771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E7C68-E73A-4D4E-A3DD-9802F7CF66D9}"/>
              </a:ext>
            </a:extLst>
          </p:cNvPr>
          <p:cNvSpPr txBox="1"/>
          <p:nvPr/>
        </p:nvSpPr>
        <p:spPr>
          <a:xfrm>
            <a:off x="2159726" y="2081226"/>
            <a:ext cx="5959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의사결정나무 </a:t>
            </a:r>
            <a:r>
              <a:rPr lang="en-US" altLang="ko-KR" dirty="0"/>
              <a:t>= </a:t>
            </a:r>
            <a:r>
              <a:rPr lang="ko-KR" altLang="en-US" dirty="0"/>
              <a:t>한 분기 때마다 변수의 영역을 두개로 구분하는 모델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이산형 </a:t>
            </a:r>
            <a:r>
              <a:rPr lang="en-US" altLang="ko-KR" dirty="0"/>
              <a:t>= </a:t>
            </a:r>
            <a:r>
              <a:rPr lang="ko-KR" altLang="en-US" dirty="0" err="1"/>
              <a:t>카이제곱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지니지수</a:t>
            </a:r>
            <a:r>
              <a:rPr lang="en-US" altLang="ko-KR" dirty="0"/>
              <a:t>,</a:t>
            </a:r>
            <a:r>
              <a:rPr lang="ko-KR" altLang="en-US" dirty="0"/>
              <a:t> 엔트로피 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연속형 </a:t>
            </a:r>
            <a:r>
              <a:rPr lang="en-US" altLang="ko-KR" dirty="0"/>
              <a:t>= </a:t>
            </a:r>
            <a:r>
              <a:rPr lang="en-US" altLang="ko-KR" dirty="0" err="1"/>
              <a:t>Anova</a:t>
            </a:r>
            <a:r>
              <a:rPr lang="en-US" altLang="ko-KR" dirty="0"/>
              <a:t> f-</a:t>
            </a:r>
            <a:r>
              <a:rPr lang="ko-KR" altLang="en-US" dirty="0"/>
              <a:t>통계량</a:t>
            </a:r>
            <a:r>
              <a:rPr lang="en-US" altLang="ko-KR" dirty="0"/>
              <a:t>,</a:t>
            </a:r>
            <a:r>
              <a:rPr lang="ko-KR" altLang="en-US" dirty="0" err="1"/>
              <a:t>분산감소량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CHAID(</a:t>
            </a:r>
            <a:r>
              <a:rPr lang="ko-KR" altLang="en-US" dirty="0" err="1"/>
              <a:t>다지분할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카이제곱</a:t>
            </a:r>
            <a:r>
              <a:rPr lang="en-US" altLang="ko-KR" dirty="0"/>
              <a:t>, </a:t>
            </a:r>
            <a:r>
              <a:rPr lang="en-US" altLang="ko-KR" dirty="0" err="1"/>
              <a:t>anova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CART(</a:t>
            </a:r>
            <a:r>
              <a:rPr lang="ko-KR" altLang="en-US" dirty="0"/>
              <a:t>이진분할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지니지수</a:t>
            </a:r>
            <a:r>
              <a:rPr lang="en-US" altLang="ko-KR" dirty="0"/>
              <a:t>,</a:t>
            </a:r>
            <a:r>
              <a:rPr lang="ko-KR" altLang="en-US" dirty="0" err="1"/>
              <a:t>분산감소량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C4.5</a:t>
            </a:r>
            <a:r>
              <a:rPr lang="ko-KR" altLang="en-US" dirty="0"/>
              <a:t>모델 </a:t>
            </a:r>
            <a:r>
              <a:rPr lang="en-US" altLang="ko-KR" dirty="0"/>
              <a:t>= </a:t>
            </a:r>
            <a:r>
              <a:rPr lang="ko-KR" altLang="en-US" dirty="0"/>
              <a:t>엔트로피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D61B6-FCF3-49DC-8FBA-FE3D1394B7EE}"/>
              </a:ext>
            </a:extLst>
          </p:cNvPr>
          <p:cNvSpPr txBox="1"/>
          <p:nvPr/>
        </p:nvSpPr>
        <p:spPr>
          <a:xfrm>
            <a:off x="8537418" y="2958389"/>
            <a:ext cx="26979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Pk = A</a:t>
            </a:r>
            <a:r>
              <a:rPr lang="ko-KR" altLang="en-US" sz="1100" dirty="0"/>
              <a:t>영역에 속하는 레코드 가운데 </a:t>
            </a:r>
            <a:r>
              <a:rPr lang="en-US" altLang="ko-KR" sz="1100" dirty="0"/>
              <a:t>K</a:t>
            </a:r>
            <a:r>
              <a:rPr lang="ko-KR" altLang="en-US" sz="1100" dirty="0"/>
              <a:t>범주에 속하는 레코드 비율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Ri = </a:t>
            </a:r>
            <a:r>
              <a:rPr lang="ko-KR" altLang="en-US" sz="1100" dirty="0"/>
              <a:t>분할 전 레코드 가운데 분할 후 </a:t>
            </a:r>
            <a:r>
              <a:rPr lang="en-US" altLang="ko-KR" sz="1100" dirty="0" err="1"/>
              <a:t>i</a:t>
            </a:r>
            <a:r>
              <a:rPr lang="ko-KR" altLang="en-US" sz="1100" dirty="0"/>
              <a:t>영역에 속하는 레코드의 비율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00007C2-D6B3-42CA-A333-272FE449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599" y="1986287"/>
            <a:ext cx="307654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0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가지치기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1" name="Picture 2" descr="경남대 마크 이미지 검색결과">
            <a:extLst>
              <a:ext uri="{FF2B5EF4-FFF2-40B4-BE49-F238E27FC236}">
                <a16:creationId xmlns:a16="http://schemas.microsoft.com/office/drawing/2014/main" id="{6B0A0438-94B9-40BA-B889-30C9A4CA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7" y="644417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A4985A-47C3-483E-8501-DE4C9F5A729E}"/>
              </a:ext>
            </a:extLst>
          </p:cNvPr>
          <p:cNvSpPr txBox="1"/>
          <p:nvPr/>
        </p:nvSpPr>
        <p:spPr>
          <a:xfrm>
            <a:off x="2246810" y="1724024"/>
            <a:ext cx="955980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가지치기란 의사결정 나무에서 가장 중요한 작업이다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터미널 노드들의 순도가 </a:t>
            </a:r>
            <a:r>
              <a:rPr lang="en-US" altLang="ko-KR" dirty="0"/>
              <a:t>100%</a:t>
            </a:r>
            <a:r>
              <a:rPr lang="ko-KR" altLang="en-US" dirty="0"/>
              <a:t>인 상태를 </a:t>
            </a:r>
            <a:r>
              <a:rPr lang="en-US" altLang="ko-KR" dirty="0"/>
              <a:t>Full tree</a:t>
            </a:r>
            <a:r>
              <a:rPr lang="ko-KR" altLang="en-US" dirty="0"/>
              <a:t>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이러한 상태에서는 모델의 일반화가 이루어 지지않아 학습데이터에 대하여 과적합이 일어날 염려가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그러므로 우리는 과적합을 예방하기 위해 분기들을 줄여줄 필요가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-CC(T) = </a:t>
            </a:r>
            <a:r>
              <a:rPr lang="ko-KR" altLang="en-US" sz="1600" dirty="0"/>
              <a:t>의사결정나무의 비용 복잡도</a:t>
            </a:r>
            <a:r>
              <a:rPr lang="en-US" altLang="ko-KR" sz="1600" dirty="0"/>
              <a:t>, EER(T)=</a:t>
            </a:r>
            <a:r>
              <a:rPr lang="ko-KR" altLang="en-US" sz="1600" dirty="0"/>
              <a:t>검증데이터에 대한 </a:t>
            </a:r>
            <a:r>
              <a:rPr lang="ko-KR" altLang="en-US" sz="1600" dirty="0" err="1"/>
              <a:t>오분류율</a:t>
            </a:r>
            <a:r>
              <a:rPr lang="en-US" altLang="ko-KR" sz="1600" dirty="0"/>
              <a:t>, L(T)=</a:t>
            </a:r>
            <a:r>
              <a:rPr lang="ko-KR" altLang="en-US" sz="1600" dirty="0"/>
              <a:t>터미널 노드의 수</a:t>
            </a:r>
            <a:r>
              <a:rPr lang="en-US" altLang="ko-KR" sz="1600" dirty="0"/>
              <a:t>-</a:t>
            </a:r>
          </a:p>
          <a:p>
            <a:endParaRPr lang="en-US" altLang="ko-KR" sz="1600" dirty="0"/>
          </a:p>
          <a:p>
            <a:r>
              <a:rPr lang="ko-KR" altLang="en-US" sz="1600" dirty="0"/>
              <a:t>위의</a:t>
            </a:r>
            <a:r>
              <a:rPr lang="en-US" altLang="ko-KR" sz="1600" dirty="0"/>
              <a:t> </a:t>
            </a:r>
            <a:r>
              <a:rPr lang="ko-KR" altLang="en-US" sz="1600" dirty="0"/>
              <a:t>식은 가지치기의 비용함수 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비용함수를 최소로 하는 분기를 찾도록 해야 한다</a:t>
            </a:r>
            <a:r>
              <a:rPr lang="en-US" altLang="ko-KR" sz="1600" dirty="0"/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20DAAEB-D5BC-4ACD-A777-F9DC5042C3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70983" y="4177895"/>
            <a:ext cx="4674251" cy="10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9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앙상블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(Ensemble)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1" name="Picture 2" descr="경남대 마크 이미지 검색결과">
            <a:extLst>
              <a:ext uri="{FF2B5EF4-FFF2-40B4-BE49-F238E27FC236}">
                <a16:creationId xmlns:a16="http://schemas.microsoft.com/office/drawing/2014/main" id="{6B0A0438-94B9-40BA-B889-30C9A4CA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7" y="644417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0DED9-3F17-4D07-BB3C-9D187A100561}"/>
              </a:ext>
            </a:extLst>
          </p:cNvPr>
          <p:cNvSpPr txBox="1"/>
          <p:nvPr/>
        </p:nvSpPr>
        <p:spPr>
          <a:xfrm>
            <a:off x="2342606" y="1724024"/>
            <a:ext cx="9387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앙상블 기법</a:t>
            </a:r>
            <a:r>
              <a:rPr lang="en-US" altLang="ko-KR" dirty="0"/>
              <a:t>(Ensemble)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앙상블이란 여러 개의 분류기나 모델을 생성하고 그 결과들을 결합함으로 보다 정확한 예측을 도출하는 기법이다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앙상블의 </a:t>
            </a:r>
            <a:r>
              <a:rPr lang="en-US" altLang="ko-KR" dirty="0"/>
              <a:t>3</a:t>
            </a:r>
            <a:r>
              <a:rPr lang="ko-KR" altLang="en-US" dirty="0"/>
              <a:t>가지 학습유형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 err="1"/>
              <a:t>보팅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배깅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 err="1"/>
              <a:t>부스팅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911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앙상블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(Ensemble)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1" name="Picture 2" descr="경남대 마크 이미지 검색결과">
            <a:extLst>
              <a:ext uri="{FF2B5EF4-FFF2-40B4-BE49-F238E27FC236}">
                <a16:creationId xmlns:a16="http://schemas.microsoft.com/office/drawing/2014/main" id="{6B0A0438-94B9-40BA-B889-30C9A4CA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7" y="644417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0DED9-3F17-4D07-BB3C-9D187A100561}"/>
              </a:ext>
            </a:extLst>
          </p:cNvPr>
          <p:cNvSpPr txBox="1"/>
          <p:nvPr/>
        </p:nvSpPr>
        <p:spPr>
          <a:xfrm>
            <a:off x="5094514" y="1724024"/>
            <a:ext cx="66359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보팅</a:t>
            </a:r>
            <a:r>
              <a:rPr lang="en-US" altLang="ko-KR" dirty="0"/>
              <a:t>(Voting)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여러 개의 분류기가 투표를 통해 최종 예측 결과를 결정하는 방식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서로 다른 알고리즘을 여러 개 결합하여 사용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보팅의</a:t>
            </a:r>
            <a:r>
              <a:rPr lang="ko-KR" altLang="en-US" dirty="0"/>
              <a:t> 방식</a:t>
            </a:r>
            <a:endParaRPr lang="en-US" altLang="ko-KR" dirty="0"/>
          </a:p>
          <a:p>
            <a:r>
              <a:rPr lang="en-US" altLang="ko-KR" dirty="0"/>
              <a:t>	*</a:t>
            </a:r>
            <a:r>
              <a:rPr lang="ko-KR" altLang="en-US" dirty="0"/>
              <a:t>하드 </a:t>
            </a:r>
            <a:r>
              <a:rPr lang="ko-KR" altLang="en-US" dirty="0" err="1"/>
              <a:t>보팅</a:t>
            </a:r>
            <a:r>
              <a:rPr lang="en-US" altLang="ko-KR" dirty="0"/>
              <a:t>(Hard Voting)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다수의 분류기가 예측한 결과값을 최종결과로 선정</a:t>
            </a:r>
            <a:endParaRPr lang="en-US" altLang="ko-KR" dirty="0"/>
          </a:p>
          <a:p>
            <a:r>
              <a:rPr lang="en-US" altLang="ko-KR" dirty="0"/>
              <a:t>	*</a:t>
            </a:r>
            <a:r>
              <a:rPr lang="ko-KR" altLang="en-US" dirty="0"/>
              <a:t>소프트 </a:t>
            </a:r>
            <a:r>
              <a:rPr lang="ko-KR" altLang="en-US" dirty="0" err="1"/>
              <a:t>보팅</a:t>
            </a:r>
            <a:r>
              <a:rPr lang="en-US" altLang="ko-KR" dirty="0"/>
              <a:t>(Soft Voting)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모든 분류기가 예측한 레이블 값의 결정 확률 평균을 </a:t>
            </a:r>
            <a:r>
              <a:rPr lang="en-US" altLang="ko-KR" dirty="0"/>
              <a:t>	  </a:t>
            </a:r>
            <a:r>
              <a:rPr lang="ko-KR" altLang="en-US" dirty="0"/>
              <a:t>구한 뒤 가장 확률이 높은 레이블 값을 결과 도출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531A97-A0CE-4A53-8042-E54707256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2" y="1906840"/>
            <a:ext cx="2940871" cy="40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앙상블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(Ensemble)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1" name="Picture 2" descr="경남대 마크 이미지 검색결과">
            <a:extLst>
              <a:ext uri="{FF2B5EF4-FFF2-40B4-BE49-F238E27FC236}">
                <a16:creationId xmlns:a16="http://schemas.microsoft.com/office/drawing/2014/main" id="{6B0A0438-94B9-40BA-B889-30C9A4CA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7" y="644417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0DED9-3F17-4D07-BB3C-9D187A100561}"/>
              </a:ext>
            </a:extLst>
          </p:cNvPr>
          <p:cNvSpPr txBox="1"/>
          <p:nvPr/>
        </p:nvSpPr>
        <p:spPr>
          <a:xfrm>
            <a:off x="2370984" y="1724024"/>
            <a:ext cx="9359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부스팅</a:t>
            </a:r>
            <a:r>
              <a:rPr lang="en-US" altLang="ko-KR" dirty="0"/>
              <a:t>(Boosting)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여러 개의 분류기가 순차적으로 학습을 수행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이전 분류기가 예측이 틀린 데이터에 대해서 올바르게 </a:t>
            </a:r>
            <a:r>
              <a:rPr lang="ko-KR" altLang="en-US" dirty="0" err="1"/>
              <a:t>예측할수</a:t>
            </a:r>
            <a:r>
              <a:rPr lang="ko-KR" altLang="en-US" dirty="0"/>
              <a:t> 있도록 다음 분류기에 가중치를 부여하면서 학습과 예측을 진행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머신러닝 앙상블 부스팅(boosting) - Adaboost, Gradient Boosting">
            <a:extLst>
              <a:ext uri="{FF2B5EF4-FFF2-40B4-BE49-F238E27FC236}">
                <a16:creationId xmlns:a16="http://schemas.microsoft.com/office/drawing/2014/main" id="{3F30E6AF-6C62-48EC-9C76-6B5223EE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79" y="3055564"/>
            <a:ext cx="9125166" cy="302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9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앙상블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(Ensemble)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1" name="Picture 2" descr="경남대 마크 이미지 검색결과">
            <a:extLst>
              <a:ext uri="{FF2B5EF4-FFF2-40B4-BE49-F238E27FC236}">
                <a16:creationId xmlns:a16="http://schemas.microsoft.com/office/drawing/2014/main" id="{6B0A0438-94B9-40BA-B889-30C9A4CA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7" y="644417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56D21-F224-4F73-963B-1FFE788DF4F0}"/>
              </a:ext>
            </a:extLst>
          </p:cNvPr>
          <p:cNvSpPr txBox="1"/>
          <p:nvPr/>
        </p:nvSpPr>
        <p:spPr>
          <a:xfrm>
            <a:off x="2464526" y="1724024"/>
            <a:ext cx="9306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배깅</a:t>
            </a:r>
            <a:r>
              <a:rPr lang="en-US" altLang="ko-KR" dirty="0"/>
              <a:t>(Bagging)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배깅은</a:t>
            </a:r>
            <a:r>
              <a:rPr lang="ko-KR" altLang="en-US" dirty="0"/>
              <a:t> </a:t>
            </a:r>
            <a:r>
              <a:rPr lang="en-US" altLang="ko-KR" dirty="0"/>
              <a:t>Bootstrap Aggregation</a:t>
            </a:r>
            <a:r>
              <a:rPr lang="ko-KR" altLang="en-US" dirty="0"/>
              <a:t>의 약자로 샘플을 여러 번 뽑아</a:t>
            </a:r>
            <a:r>
              <a:rPr lang="en-US" altLang="ko-KR" dirty="0"/>
              <a:t>(Bootstrap) </a:t>
            </a:r>
            <a:r>
              <a:rPr lang="ko-KR" altLang="en-US" dirty="0"/>
              <a:t>각 모델을 학습시켜 결과물을 집계 하는 방법입니다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Bootstrap = </a:t>
            </a:r>
            <a:r>
              <a:rPr lang="ko-KR" altLang="en-US" dirty="0"/>
              <a:t>복원추출 유형중 하나이며 모집단에서 표본을 뽑고 기록한 다음 제자리에 놓고 이러한 작업을 여러 번 수행을 해서 표본을 뽑는 방식을 말한다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70E930E-C26A-4345-815E-8496C74F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83" y="3876674"/>
            <a:ext cx="3634725" cy="24292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8A1475-2606-49F1-8EBD-67DB4376094F}"/>
              </a:ext>
            </a:extLst>
          </p:cNvPr>
          <p:cNvSpPr txBox="1"/>
          <p:nvPr/>
        </p:nvSpPr>
        <p:spPr>
          <a:xfrm>
            <a:off x="6186294" y="3958365"/>
            <a:ext cx="5561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범주형 데이터 </a:t>
            </a:r>
            <a:r>
              <a:rPr lang="en-US" altLang="ko-KR" dirty="0"/>
              <a:t>= </a:t>
            </a:r>
            <a:r>
              <a:rPr lang="ko-KR" altLang="en-US" dirty="0"/>
              <a:t>투표방식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연속형 데이터 </a:t>
            </a:r>
            <a:r>
              <a:rPr lang="en-US" altLang="ko-KR" dirty="0"/>
              <a:t>= </a:t>
            </a:r>
            <a:r>
              <a:rPr lang="ko-KR" altLang="en-US" dirty="0"/>
              <a:t>결과값의 평균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배깅의</a:t>
            </a:r>
            <a:r>
              <a:rPr lang="ko-KR" altLang="en-US" dirty="0"/>
              <a:t> 가장 대표적인 모델 </a:t>
            </a:r>
            <a:r>
              <a:rPr lang="ko-KR" altLang="en-US" dirty="0" err="1"/>
              <a:t>랜덤포레스트</a:t>
            </a:r>
            <a:r>
              <a:rPr lang="en-US" altLang="ko-KR" dirty="0"/>
              <a:t>(Random Forest)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4680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5500</TotalTime>
  <Words>709</Words>
  <Application>Microsoft Office PowerPoint</Application>
  <PresentationFormat>와이드스크린</PresentationFormat>
  <Paragraphs>204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 DW</cp:lastModifiedBy>
  <cp:revision>65</cp:revision>
  <cp:lastPrinted>2021-03-02T04:20:25Z</cp:lastPrinted>
  <dcterms:created xsi:type="dcterms:W3CDTF">2020-12-15T02:52:31Z</dcterms:created>
  <dcterms:modified xsi:type="dcterms:W3CDTF">2021-03-03T03:24:30Z</dcterms:modified>
</cp:coreProperties>
</file>