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6" r:id="rId3"/>
    <p:sldId id="258" r:id="rId4"/>
    <p:sldId id="259" r:id="rId5"/>
    <p:sldId id="269" r:id="rId6"/>
    <p:sldId id="264" r:id="rId7"/>
    <p:sldId id="265" r:id="rId8"/>
    <p:sldId id="267" r:id="rId9"/>
    <p:sldId id="268" r:id="rId10"/>
    <p:sldId id="270" r:id="rId11"/>
    <p:sldId id="271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008E-1433-48D2-8283-B2FCD928D1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56FC-262E-445A-97B3-9E35BF91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9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8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2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2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0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3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1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7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2192000" cy="6858001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prstClr val="white"/>
                </a:solidFill>
              </a:rPr>
              <a:t>Lasso,Ritge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Regression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2021/02/23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4889410" y="2621497"/>
            <a:ext cx="188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경남대 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빅데이터 센터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804252" y="367249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경남대 마크 이미지 검색결과">
            <a:extLst>
              <a:ext uri="{FF2B5EF4-FFF2-40B4-BE49-F238E27FC236}">
                <a16:creationId xmlns:a16="http://schemas.microsoft.com/office/drawing/2014/main" id="{480DE479-553D-41E6-AFA5-D004692A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4" y="64172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라쏘회귀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C32CA9-CB76-4332-B72C-DAD3DB726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99" y="1552313"/>
            <a:ext cx="4873837" cy="51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0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엘라스틱넷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BBD2C3-D781-452D-9D4A-CFB63981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18" y="1877271"/>
            <a:ext cx="9688099" cy="16657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907C10-D225-4417-B01A-8838B4180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373" y="3912360"/>
            <a:ext cx="4375713" cy="26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0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MSE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5F1423-4A88-4343-AD3E-6A51EABD9458}"/>
              </a:ext>
            </a:extLst>
          </p:cNvPr>
          <p:cNvSpPr txBox="1"/>
          <p:nvPr/>
        </p:nvSpPr>
        <p:spPr>
          <a:xfrm>
            <a:off x="2370983" y="1380634"/>
            <a:ext cx="66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오차제곱합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30E384-B6ED-45AD-9BE1-FBE38798226E}"/>
              </a:ext>
            </a:extLst>
          </p:cNvPr>
          <p:cNvSpPr txBox="1"/>
          <p:nvPr/>
        </p:nvSpPr>
        <p:spPr>
          <a:xfrm>
            <a:off x="2468955" y="4118776"/>
            <a:ext cx="459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endParaRPr lang="ko-KR" altLang="en-US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FD9E840-69D5-4436-AEEC-57A4388E558E}"/>
              </a:ext>
            </a:extLst>
          </p:cNvPr>
          <p:cNvSpPr/>
          <p:nvPr/>
        </p:nvSpPr>
        <p:spPr>
          <a:xfrm>
            <a:off x="7192782" y="4951111"/>
            <a:ext cx="575263" cy="82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10FCFE-7A38-4FCA-BC25-AD7E990C7E40}"/>
              </a:ext>
            </a:extLst>
          </p:cNvPr>
          <p:cNvSpPr txBox="1"/>
          <p:nvPr/>
        </p:nvSpPr>
        <p:spPr>
          <a:xfrm>
            <a:off x="7835258" y="5189804"/>
            <a:ext cx="3872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평균제곱오차를</a:t>
            </a:r>
            <a:r>
              <a:rPr lang="ko-KR" altLang="en-US" sz="1600" dirty="0"/>
              <a:t> 최소화하는 식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2190334-55A5-4F5D-B649-DA9331F2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76" y="2147152"/>
            <a:ext cx="2924583" cy="92405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D3C42E1-555D-44A7-A54F-6D163020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4831008"/>
            <a:ext cx="537668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19268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다중공선성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Stepwise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Regression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후진게거법과</a:t>
                      </a:r>
                      <a:endParaRPr lang="en-US" altLang="ko-KR" sz="900" b="1" dirty="0">
                        <a:solidFill>
                          <a:srgbClr val="8294D4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전진선택법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유의수준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Bias,Variance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rstanding Bias-Variance Tradeoff | by Meet Patel | Medium">
            <a:extLst>
              <a:ext uri="{FF2B5EF4-FFF2-40B4-BE49-F238E27FC236}">
                <a16:creationId xmlns:a16="http://schemas.microsoft.com/office/drawing/2014/main" id="{0BCAA341-63D5-4958-BC60-5157AFB0F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9718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as Variance Trade-Off in Machine Learning | by Shivani Sinha | Analytics  Vidhya | Medium">
            <a:extLst>
              <a:ext uri="{FF2B5EF4-FFF2-40B4-BE49-F238E27FC236}">
                <a16:creationId xmlns:a16="http://schemas.microsoft.com/office/drawing/2014/main" id="{02C7DA98-C707-433C-9B9E-BBF432F95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99" y="2971799"/>
            <a:ext cx="524510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5FAB0B-8026-49DF-BC48-7A28705C5DBA}"/>
              </a:ext>
            </a:extLst>
          </p:cNvPr>
          <p:cNvSpPr txBox="1"/>
          <p:nvPr/>
        </p:nvSpPr>
        <p:spPr>
          <a:xfrm>
            <a:off x="2455817" y="1829505"/>
            <a:ext cx="931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 = </a:t>
            </a:r>
            <a:r>
              <a:rPr lang="ko-KR" altLang="en-US" dirty="0"/>
              <a:t>편향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Variance = </a:t>
            </a:r>
            <a:r>
              <a:rPr lang="ko-KR" altLang="en-US" dirty="0"/>
              <a:t>분산</a:t>
            </a:r>
          </a:p>
        </p:txBody>
      </p:sp>
    </p:spTree>
    <p:extLst>
      <p:ext uri="{BB962C8B-B14F-4D97-AF65-F5344CB8AC3E}">
        <p14:creationId xmlns:p14="http://schemas.microsoft.com/office/powerpoint/2010/main" val="34291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21470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정규화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559698D-CB4D-472E-BBDA-B5534B760B6A}"/>
              </a:ext>
            </a:extLst>
          </p:cNvPr>
          <p:cNvSpPr txBox="1"/>
          <p:nvPr/>
        </p:nvSpPr>
        <p:spPr>
          <a:xfrm>
            <a:off x="2481943" y="1863634"/>
            <a:ext cx="9367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</a:t>
            </a:r>
            <a:r>
              <a:rPr lang="en-US" altLang="ko-KR" dirty="0"/>
              <a:t>(Regularization)</a:t>
            </a:r>
            <a:r>
              <a:rPr lang="ko-KR" altLang="en-US" dirty="0"/>
              <a:t>은 일반화 라고 도 하며 회귀계수에 제약을 가함으로써 </a:t>
            </a:r>
            <a:r>
              <a:rPr lang="en-US" altLang="ko-KR" dirty="0"/>
              <a:t>Overfitting</a:t>
            </a:r>
            <a:r>
              <a:rPr lang="ko-KR" altLang="en-US" dirty="0"/>
              <a:t>을 방지하고 모델의 일반화 성능을 높이는 기법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FDFCD5C-959E-469A-BAA6-43FD655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59" y="2706062"/>
            <a:ext cx="3448531" cy="285789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183C71C-8985-41FD-A826-24E48013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348" y="2906130"/>
            <a:ext cx="2648320" cy="25435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050FA34-9AE8-46A6-B775-826972EAE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341" y="5673314"/>
            <a:ext cx="6030167" cy="1200318"/>
          </a:xfrm>
          <a:prstGeom prst="rect">
            <a:avLst/>
          </a:prstGeom>
        </p:spPr>
      </p:pic>
      <p:pic>
        <p:nvPicPr>
          <p:cNvPr id="51" name="Picture 2" descr="경남대 마크 이미지 검색결과">
            <a:extLst>
              <a:ext uri="{FF2B5EF4-FFF2-40B4-BE49-F238E27FC236}">
                <a16:creationId xmlns:a16="http://schemas.microsoft.com/office/drawing/2014/main" id="{6B0A0438-94B9-40BA-B889-30C9A4CA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644417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0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라쏘회귀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567408-14D3-4117-9311-73188441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13" y="1494291"/>
            <a:ext cx="4332598" cy="1211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CCA880-0D74-4EB5-B07E-A9205494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202" y="2871709"/>
            <a:ext cx="5131284" cy="11145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D620097-AA6C-49CC-8C9F-253A959A2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480" y="1652857"/>
            <a:ext cx="2822003" cy="24538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EED3FF9-CF22-4A11-BAB5-7D7E64F2B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307" y="4927134"/>
            <a:ext cx="3200847" cy="100026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8C3803-50A9-4489-8733-C3C1C5E37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799" y="4288257"/>
            <a:ext cx="3039366" cy="23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8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정규화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47D0DF-A2C3-4D94-9D2C-DF0E3DA01F4A}"/>
              </a:ext>
            </a:extLst>
          </p:cNvPr>
          <p:cNvSpPr/>
          <p:nvPr/>
        </p:nvSpPr>
        <p:spPr>
          <a:xfrm>
            <a:off x="2370983" y="1829505"/>
            <a:ext cx="3411508" cy="159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50610-D29A-48BF-84C5-B03C0307070E}"/>
              </a:ext>
            </a:extLst>
          </p:cNvPr>
          <p:cNvSpPr txBox="1"/>
          <p:nvPr/>
        </p:nvSpPr>
        <p:spPr>
          <a:xfrm>
            <a:off x="2500485" y="2441673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최소제곱법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E4F68D-F731-42EB-A594-385AC07EF53F}"/>
              </a:ext>
            </a:extLst>
          </p:cNvPr>
          <p:cNvSpPr/>
          <p:nvPr/>
        </p:nvSpPr>
        <p:spPr>
          <a:xfrm>
            <a:off x="7985761" y="1829505"/>
            <a:ext cx="3411508" cy="159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C93FCB-7E72-4667-91FD-062700A1CAE4}"/>
              </a:ext>
            </a:extLst>
          </p:cNvPr>
          <p:cNvSpPr txBox="1"/>
          <p:nvPr/>
        </p:nvSpPr>
        <p:spPr>
          <a:xfrm>
            <a:off x="8115263" y="2441673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정규화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DF8654-0D87-47A3-AD06-B7A37D59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147" y="3376535"/>
            <a:ext cx="3610479" cy="15051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B9B922-09FA-4000-8E3F-9AA1A2F5A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922" y="3434827"/>
            <a:ext cx="4039164" cy="18671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6E2B31-D360-460B-8FE7-4AEAF8906644}"/>
              </a:ext>
            </a:extLst>
          </p:cNvPr>
          <p:cNvSpPr txBox="1"/>
          <p:nvPr/>
        </p:nvSpPr>
        <p:spPr>
          <a:xfrm>
            <a:off x="2500485" y="5442857"/>
            <a:ext cx="335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</a:t>
            </a:r>
            <a:r>
              <a:rPr lang="en-US" altLang="ko-KR" dirty="0"/>
              <a:t>y</a:t>
            </a:r>
            <a:r>
              <a:rPr lang="ko-KR" altLang="en-US" dirty="0"/>
              <a:t>값과 예측된</a:t>
            </a:r>
            <a:r>
              <a:rPr lang="en-US" altLang="ko-KR" dirty="0"/>
              <a:t>y</a:t>
            </a:r>
            <a:r>
              <a:rPr lang="ko-KR" altLang="en-US" dirty="0"/>
              <a:t>값의 오차를 최소화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Bias</a:t>
            </a:r>
            <a:r>
              <a:rPr lang="ko-KR" altLang="en-US" dirty="0"/>
              <a:t>관점의 모델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1372C-60B9-4049-B37B-0FD363805E58}"/>
              </a:ext>
            </a:extLst>
          </p:cNvPr>
          <p:cNvSpPr txBox="1"/>
          <p:nvPr/>
        </p:nvSpPr>
        <p:spPr>
          <a:xfrm>
            <a:off x="7731922" y="5582218"/>
            <a:ext cx="403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</a:t>
            </a:r>
            <a:r>
              <a:rPr lang="en-US" altLang="ko-KR" dirty="0"/>
              <a:t>y</a:t>
            </a:r>
            <a:r>
              <a:rPr lang="ko-KR" altLang="en-US" dirty="0"/>
              <a:t>값과 예측된 </a:t>
            </a:r>
            <a:r>
              <a:rPr lang="en-US" altLang="ko-KR" dirty="0"/>
              <a:t>y</a:t>
            </a:r>
            <a:r>
              <a:rPr lang="ko-KR" altLang="en-US" dirty="0"/>
              <a:t>값의 오차를 최소화 시키되 제약을 걸어 최소화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Variance </a:t>
            </a:r>
            <a:r>
              <a:rPr lang="ko-KR" altLang="en-US" dirty="0"/>
              <a:t>관점의 모델</a:t>
            </a:r>
          </a:p>
        </p:txBody>
      </p:sp>
    </p:spTree>
    <p:extLst>
      <p:ext uri="{BB962C8B-B14F-4D97-AF65-F5344CB8AC3E}">
        <p14:creationId xmlns:p14="http://schemas.microsoft.com/office/powerpoint/2010/main" val="130701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릿지회귀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4D9EBD-15F7-4EE6-9778-B0BA43E3C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14" y="1724024"/>
            <a:ext cx="5421170" cy="24538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6231AF9-8A11-48B2-AE64-0FDB86AD5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739" y="1724024"/>
            <a:ext cx="413442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9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라쏘회귀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9ECA56D-4482-47F8-8B8C-B77EF8630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71" y="1721215"/>
            <a:ext cx="5296335" cy="214342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161BA73-8502-4D07-9FFD-561092A34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200" y="3429000"/>
            <a:ext cx="4548412" cy="283744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389750C-92AA-43BA-B829-ACDB5C47E48E}"/>
              </a:ext>
            </a:extLst>
          </p:cNvPr>
          <p:cNvSpPr txBox="1"/>
          <p:nvPr/>
        </p:nvSpPr>
        <p:spPr>
          <a:xfrm>
            <a:off x="2046514" y="4632960"/>
            <a:ext cx="392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B0 = 0</a:t>
            </a:r>
            <a:r>
              <a:rPr lang="ko-KR" altLang="en-US" dirty="0"/>
              <a:t>이라는 것은 해당변수의 해당하는 계수가 </a:t>
            </a:r>
            <a:r>
              <a:rPr lang="en-US" altLang="ko-KR" dirty="0"/>
              <a:t>0</a:t>
            </a:r>
            <a:r>
              <a:rPr lang="ko-KR" altLang="en-US" dirty="0"/>
              <a:t>이라는 것은 그 변수가 </a:t>
            </a:r>
            <a:r>
              <a:rPr lang="en-US" altLang="ko-KR" dirty="0"/>
              <a:t>y</a:t>
            </a:r>
            <a:r>
              <a:rPr lang="ko-KR" altLang="en-US" dirty="0"/>
              <a:t>를 예측하는데 아무런 영향을 미치지 못했다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그런값은</a:t>
            </a:r>
            <a:r>
              <a:rPr lang="ko-KR" altLang="en-US" dirty="0"/>
              <a:t> 삭제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73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Stepwise</a:t>
              </a:r>
            </a:p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Regression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라쏘회귀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1AAC9B8-4639-4C85-8B4D-D224CD00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40" y="1481055"/>
            <a:ext cx="4866228" cy="51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718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465</Words>
  <Application>Microsoft Office PowerPoint</Application>
  <PresentationFormat>와이드스크린</PresentationFormat>
  <Paragraphs>179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50</cp:revision>
  <cp:lastPrinted>2021-02-25T04:31:26Z</cp:lastPrinted>
  <dcterms:created xsi:type="dcterms:W3CDTF">2020-12-15T02:52:31Z</dcterms:created>
  <dcterms:modified xsi:type="dcterms:W3CDTF">2021-02-25T07:34:11Z</dcterms:modified>
</cp:coreProperties>
</file>